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5"/>
  </p:notesMasterIdLst>
  <p:sldIdLst>
    <p:sldId id="256" r:id="rId5"/>
    <p:sldId id="259" r:id="rId6"/>
    <p:sldId id="260" r:id="rId7"/>
    <p:sldId id="261" r:id="rId8"/>
    <p:sldId id="262" r:id="rId9"/>
    <p:sldId id="263" r:id="rId10"/>
    <p:sldId id="264" r:id="rId11"/>
    <p:sldId id="323"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24" r:id="rId47"/>
    <p:sldId id="325"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21" r:id="rId61"/>
    <p:sldId id="315" r:id="rId62"/>
    <p:sldId id="316" r:id="rId63"/>
    <p:sldId id="322"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43" autoAdjust="0"/>
  </p:normalViewPr>
  <p:slideViewPr>
    <p:cSldViewPr snapToGrid="0">
      <p:cViewPr varScale="1">
        <p:scale>
          <a:sx n="83" d="100"/>
          <a:sy n="83" d="100"/>
        </p:scale>
        <p:origin x="-1434" y="-9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5/25/2015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a:t>
            </a:fld>
            <a:endParaRPr lang="en-US"/>
          </a:p>
        </p:txBody>
      </p:sp>
    </p:spTree>
    <p:extLst>
      <p:ext uri="{BB962C8B-B14F-4D97-AF65-F5344CB8AC3E}">
        <p14:creationId xmlns:p14="http://schemas.microsoft.com/office/powerpoint/2010/main" val="3936880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FE3A31-9BDC-4D8D-AC3D-F578ABBC6715}" type="slidenum">
              <a:rPr lang="en-US" altLang="en-US" smtClean="0">
                <a:latin typeface="Calibri" pitchFamily="34" charset="0"/>
              </a:rPr>
              <a:pPr/>
              <a:t>28</a:t>
            </a:fld>
            <a:endParaRPr lang="en-US" altLang="en-US" smtClean="0">
              <a:latin typeface="Calibri" pitchFamily="34" charset="0"/>
            </a:endParaRPr>
          </a:p>
        </p:txBody>
      </p:sp>
    </p:spTree>
    <p:extLst>
      <p:ext uri="{BB962C8B-B14F-4D97-AF65-F5344CB8AC3E}">
        <p14:creationId xmlns:p14="http://schemas.microsoft.com/office/powerpoint/2010/main" val="2850413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17D301F-1907-4A7E-B9AC-04ED2FB62170}" type="slidenum">
              <a:rPr lang="en-US" altLang="en-US" smtClean="0">
                <a:latin typeface="Calibri" pitchFamily="34" charset="0"/>
              </a:rPr>
              <a:pPr/>
              <a:t>29</a:t>
            </a:fld>
            <a:endParaRPr lang="en-US" altLang="en-US" smtClean="0">
              <a:latin typeface="Calibri" pitchFamily="34" charset="0"/>
            </a:endParaRPr>
          </a:p>
        </p:txBody>
      </p:sp>
    </p:spTree>
    <p:extLst>
      <p:ext uri="{BB962C8B-B14F-4D97-AF65-F5344CB8AC3E}">
        <p14:creationId xmlns:p14="http://schemas.microsoft.com/office/powerpoint/2010/main" val="2951968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9945653-9CFA-4801-94A7-072C3F2EADFF}" type="slidenum">
              <a:rPr lang="en-US" altLang="en-US" smtClean="0">
                <a:latin typeface="Calibri" pitchFamily="34" charset="0"/>
              </a:rPr>
              <a:pPr/>
              <a:t>30</a:t>
            </a:fld>
            <a:endParaRPr lang="en-US" altLang="en-US" smtClean="0">
              <a:latin typeface="Calibri" pitchFamily="34" charset="0"/>
            </a:endParaRPr>
          </a:p>
        </p:txBody>
      </p:sp>
    </p:spTree>
    <p:extLst>
      <p:ext uri="{BB962C8B-B14F-4D97-AF65-F5344CB8AC3E}">
        <p14:creationId xmlns:p14="http://schemas.microsoft.com/office/powerpoint/2010/main" val="861379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1B914EE-7149-4C9E-BBC7-AE4D5D46ACE5}" type="slidenum">
              <a:rPr lang="en-US" altLang="en-US" smtClean="0">
                <a:latin typeface="Calibri" pitchFamily="34" charset="0"/>
              </a:rPr>
              <a:pPr/>
              <a:t>31</a:t>
            </a:fld>
            <a:endParaRPr lang="en-US" altLang="en-US" smtClean="0">
              <a:latin typeface="Calibri" pitchFamily="34" charset="0"/>
            </a:endParaRPr>
          </a:p>
        </p:txBody>
      </p:sp>
    </p:spTree>
    <p:extLst>
      <p:ext uri="{BB962C8B-B14F-4D97-AF65-F5344CB8AC3E}">
        <p14:creationId xmlns:p14="http://schemas.microsoft.com/office/powerpoint/2010/main" val="2294510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5D3FF3-E4DC-4CA4-8A55-052FDEF42B48}" type="slidenum">
              <a:rPr lang="en-US" altLang="en-US" smtClean="0">
                <a:latin typeface="Calibri" pitchFamily="34" charset="0"/>
              </a:rPr>
              <a:pPr/>
              <a:t>32</a:t>
            </a:fld>
            <a:endParaRPr lang="en-US" altLang="en-US" smtClean="0">
              <a:latin typeface="Calibri" pitchFamily="34" charset="0"/>
            </a:endParaRPr>
          </a:p>
        </p:txBody>
      </p:sp>
    </p:spTree>
    <p:extLst>
      <p:ext uri="{BB962C8B-B14F-4D97-AF65-F5344CB8AC3E}">
        <p14:creationId xmlns:p14="http://schemas.microsoft.com/office/powerpoint/2010/main" val="608617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79CB0D-34DA-41B9-AD37-42A20EC79158}" type="slidenum">
              <a:rPr lang="en-US" altLang="en-US" smtClean="0">
                <a:latin typeface="Calibri" pitchFamily="34" charset="0"/>
              </a:rPr>
              <a:pPr/>
              <a:t>33</a:t>
            </a:fld>
            <a:endParaRPr lang="en-US" altLang="en-US" smtClean="0">
              <a:latin typeface="Calibri" pitchFamily="34" charset="0"/>
            </a:endParaRPr>
          </a:p>
        </p:txBody>
      </p:sp>
    </p:spTree>
    <p:extLst>
      <p:ext uri="{BB962C8B-B14F-4D97-AF65-F5344CB8AC3E}">
        <p14:creationId xmlns:p14="http://schemas.microsoft.com/office/powerpoint/2010/main" val="673765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9B5D367-5412-49D1-B54B-0C736662E993}" type="slidenum">
              <a:rPr lang="en-US" altLang="en-US" smtClean="0">
                <a:latin typeface="Calibri" pitchFamily="34" charset="0"/>
              </a:rPr>
              <a:pPr/>
              <a:t>34</a:t>
            </a:fld>
            <a:endParaRPr lang="en-US" altLang="en-US" smtClean="0">
              <a:latin typeface="Calibri" pitchFamily="34" charset="0"/>
            </a:endParaRPr>
          </a:p>
        </p:txBody>
      </p:sp>
    </p:spTree>
    <p:extLst>
      <p:ext uri="{BB962C8B-B14F-4D97-AF65-F5344CB8AC3E}">
        <p14:creationId xmlns:p14="http://schemas.microsoft.com/office/powerpoint/2010/main" val="2789266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1A605AD-019E-45CE-8C53-EF4C6D38BC69}" type="slidenum">
              <a:rPr lang="en-US" altLang="en-US" smtClean="0">
                <a:latin typeface="Calibri" pitchFamily="34" charset="0"/>
              </a:rPr>
              <a:pPr/>
              <a:t>35</a:t>
            </a:fld>
            <a:endParaRPr lang="en-US" altLang="en-US" smtClean="0">
              <a:latin typeface="Calibri" pitchFamily="34" charset="0"/>
            </a:endParaRPr>
          </a:p>
        </p:txBody>
      </p:sp>
    </p:spTree>
    <p:extLst>
      <p:ext uri="{BB962C8B-B14F-4D97-AF65-F5344CB8AC3E}">
        <p14:creationId xmlns:p14="http://schemas.microsoft.com/office/powerpoint/2010/main" val="1929204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9F097E-59FD-4BF5-B0AE-4AADABF959AD}" type="slidenum">
              <a:rPr lang="en-US" altLang="en-US" smtClean="0">
                <a:latin typeface="Calibri" pitchFamily="34" charset="0"/>
              </a:rPr>
              <a:pPr/>
              <a:t>36</a:t>
            </a:fld>
            <a:endParaRPr lang="en-US" altLang="en-US" smtClean="0">
              <a:latin typeface="Calibri" pitchFamily="34" charset="0"/>
            </a:endParaRPr>
          </a:p>
        </p:txBody>
      </p:sp>
    </p:spTree>
    <p:extLst>
      <p:ext uri="{BB962C8B-B14F-4D97-AF65-F5344CB8AC3E}">
        <p14:creationId xmlns:p14="http://schemas.microsoft.com/office/powerpoint/2010/main" val="1911797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9A2B93E-FB08-4CEE-8097-27A1F5901EAD}" type="slidenum">
              <a:rPr lang="en-US" altLang="en-US" smtClean="0">
                <a:latin typeface="Calibri" pitchFamily="34" charset="0"/>
              </a:rPr>
              <a:pPr/>
              <a:t>37</a:t>
            </a:fld>
            <a:endParaRPr lang="en-US" altLang="en-US" smtClean="0">
              <a:latin typeface="Calibri" pitchFamily="34" charset="0"/>
            </a:endParaRPr>
          </a:p>
        </p:txBody>
      </p:sp>
    </p:spTree>
    <p:extLst>
      <p:ext uri="{BB962C8B-B14F-4D97-AF65-F5344CB8AC3E}">
        <p14:creationId xmlns:p14="http://schemas.microsoft.com/office/powerpoint/2010/main" val="413027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CA068CC-227C-4CB4-9452-21AB2D80E242}" type="slidenum">
              <a:rPr lang="en-US" altLang="en-US" smtClean="0">
                <a:latin typeface="Calibri" pitchFamily="34" charset="0"/>
              </a:rPr>
              <a:pPr/>
              <a:t>11</a:t>
            </a:fld>
            <a:endParaRPr lang="en-US" altLang="en-US" smtClean="0">
              <a:latin typeface="Calibri" pitchFamily="34" charset="0"/>
            </a:endParaRPr>
          </a:p>
        </p:txBody>
      </p:sp>
    </p:spTree>
    <p:extLst>
      <p:ext uri="{BB962C8B-B14F-4D97-AF65-F5344CB8AC3E}">
        <p14:creationId xmlns:p14="http://schemas.microsoft.com/office/powerpoint/2010/main" val="4284579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BE2E0F9-1B19-4676-99F5-5AA8A695DD4F}" type="slidenum">
              <a:rPr lang="en-US" altLang="en-US" smtClean="0">
                <a:latin typeface="Calibri" pitchFamily="34" charset="0"/>
              </a:rPr>
              <a:pPr/>
              <a:t>38</a:t>
            </a:fld>
            <a:endParaRPr lang="en-US" altLang="en-US" smtClean="0">
              <a:latin typeface="Calibri" pitchFamily="34" charset="0"/>
            </a:endParaRPr>
          </a:p>
        </p:txBody>
      </p:sp>
    </p:spTree>
    <p:extLst>
      <p:ext uri="{BB962C8B-B14F-4D97-AF65-F5344CB8AC3E}">
        <p14:creationId xmlns:p14="http://schemas.microsoft.com/office/powerpoint/2010/main" val="1410550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C7BC999-6D46-4F02-AAFD-11690428A1BB}" type="slidenum">
              <a:rPr lang="en-US" altLang="en-US" smtClean="0">
                <a:latin typeface="Calibri" pitchFamily="34" charset="0"/>
              </a:rPr>
              <a:pPr/>
              <a:t>39</a:t>
            </a:fld>
            <a:endParaRPr lang="en-US" altLang="en-US" smtClean="0">
              <a:latin typeface="Calibri" pitchFamily="34" charset="0"/>
            </a:endParaRPr>
          </a:p>
        </p:txBody>
      </p:sp>
    </p:spTree>
    <p:extLst>
      <p:ext uri="{BB962C8B-B14F-4D97-AF65-F5344CB8AC3E}">
        <p14:creationId xmlns:p14="http://schemas.microsoft.com/office/powerpoint/2010/main" val="17742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485F4C3-2321-4FEA-AA56-E65335E5C6BC}" type="slidenum">
              <a:rPr lang="en-US" altLang="en-US" smtClean="0">
                <a:latin typeface="Calibri" pitchFamily="34" charset="0"/>
              </a:rPr>
              <a:pPr/>
              <a:t>17</a:t>
            </a:fld>
            <a:endParaRPr lang="en-US" altLang="en-US" smtClean="0">
              <a:latin typeface="Calibri" pitchFamily="34" charset="0"/>
            </a:endParaRPr>
          </a:p>
        </p:txBody>
      </p:sp>
    </p:spTree>
    <p:extLst>
      <p:ext uri="{BB962C8B-B14F-4D97-AF65-F5344CB8AC3E}">
        <p14:creationId xmlns:p14="http://schemas.microsoft.com/office/powerpoint/2010/main" val="207908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143D1EB-CD12-4D23-8E17-517AE49A8894}" type="slidenum">
              <a:rPr lang="en-US" altLang="en-US" smtClean="0">
                <a:latin typeface="Calibri" pitchFamily="34" charset="0"/>
              </a:rPr>
              <a:pPr/>
              <a:t>22</a:t>
            </a:fld>
            <a:endParaRPr lang="en-US" altLang="en-US" smtClean="0">
              <a:latin typeface="Calibri" pitchFamily="34" charset="0"/>
            </a:endParaRPr>
          </a:p>
        </p:txBody>
      </p:sp>
    </p:spTree>
    <p:extLst>
      <p:ext uri="{BB962C8B-B14F-4D97-AF65-F5344CB8AC3E}">
        <p14:creationId xmlns:p14="http://schemas.microsoft.com/office/powerpoint/2010/main" val="192356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B1462A8-C36D-4486-BA16-3970B5725D1B}" type="slidenum">
              <a:rPr lang="en-US" altLang="en-US" smtClean="0">
                <a:latin typeface="Calibri" pitchFamily="34" charset="0"/>
              </a:rPr>
              <a:pPr/>
              <a:t>23</a:t>
            </a:fld>
            <a:endParaRPr lang="en-US" altLang="en-US" smtClean="0">
              <a:latin typeface="Calibri" pitchFamily="34" charset="0"/>
            </a:endParaRPr>
          </a:p>
        </p:txBody>
      </p:sp>
    </p:spTree>
    <p:extLst>
      <p:ext uri="{BB962C8B-B14F-4D97-AF65-F5344CB8AC3E}">
        <p14:creationId xmlns:p14="http://schemas.microsoft.com/office/powerpoint/2010/main" val="296831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F9800F-C9BC-4F28-929C-01156B8A2608}" type="slidenum">
              <a:rPr lang="en-US" altLang="en-US" smtClean="0">
                <a:latin typeface="Calibri" pitchFamily="34" charset="0"/>
              </a:rPr>
              <a:pPr/>
              <a:t>24</a:t>
            </a:fld>
            <a:endParaRPr lang="en-US" altLang="en-US" smtClean="0">
              <a:latin typeface="Calibri" pitchFamily="34" charset="0"/>
            </a:endParaRPr>
          </a:p>
        </p:txBody>
      </p:sp>
    </p:spTree>
    <p:extLst>
      <p:ext uri="{BB962C8B-B14F-4D97-AF65-F5344CB8AC3E}">
        <p14:creationId xmlns:p14="http://schemas.microsoft.com/office/powerpoint/2010/main" val="3367634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649A45A-2310-4EA4-81F2-49894EB0AC71}" type="slidenum">
              <a:rPr lang="en-US" altLang="en-US" smtClean="0">
                <a:latin typeface="Calibri" pitchFamily="34" charset="0"/>
              </a:rPr>
              <a:pPr/>
              <a:t>25</a:t>
            </a:fld>
            <a:endParaRPr lang="en-US" altLang="en-US" smtClean="0">
              <a:latin typeface="Calibri" pitchFamily="34" charset="0"/>
            </a:endParaRPr>
          </a:p>
        </p:txBody>
      </p:sp>
    </p:spTree>
    <p:extLst>
      <p:ext uri="{BB962C8B-B14F-4D97-AF65-F5344CB8AC3E}">
        <p14:creationId xmlns:p14="http://schemas.microsoft.com/office/powerpoint/2010/main" val="2526741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5EF1D3-1E54-46ED-9516-BEACD71017F8}" type="slidenum">
              <a:rPr lang="en-US" altLang="en-US" smtClean="0">
                <a:latin typeface="Calibri" pitchFamily="34" charset="0"/>
              </a:rPr>
              <a:pPr/>
              <a:t>26</a:t>
            </a:fld>
            <a:endParaRPr lang="en-US" altLang="en-US" smtClean="0">
              <a:latin typeface="Calibri" pitchFamily="34" charset="0"/>
            </a:endParaRPr>
          </a:p>
        </p:txBody>
      </p:sp>
    </p:spTree>
    <p:extLst>
      <p:ext uri="{BB962C8B-B14F-4D97-AF65-F5344CB8AC3E}">
        <p14:creationId xmlns:p14="http://schemas.microsoft.com/office/powerpoint/2010/main" val="3758517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4246675-FDCE-476D-B341-E80605F047D3}" type="slidenum">
              <a:rPr lang="en-US" altLang="en-US" smtClean="0">
                <a:latin typeface="Calibri" pitchFamily="34" charset="0"/>
              </a:rPr>
              <a:pPr/>
              <a:t>27</a:t>
            </a:fld>
            <a:endParaRPr lang="en-US" altLang="en-US" smtClean="0">
              <a:latin typeface="Calibri" pitchFamily="34" charset="0"/>
            </a:endParaRPr>
          </a:p>
        </p:txBody>
      </p:sp>
    </p:spTree>
    <p:extLst>
      <p:ext uri="{BB962C8B-B14F-4D97-AF65-F5344CB8AC3E}">
        <p14:creationId xmlns:p14="http://schemas.microsoft.com/office/powerpoint/2010/main" val="3355414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5/25/2015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5/25/2015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3"/>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5/25/2015</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5/25/2015</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06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5/25/2015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5/25/2015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5/25/2015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3"/>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5/25/2015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26400"/>
              </a:solidFill>
            </a:endParaRPr>
          </a:p>
        </p:txBody>
      </p:sp>
      <p:pic>
        <p:nvPicPr>
          <p:cNvPr id="5"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9063" y="1435100"/>
            <a:ext cx="885666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315075"/>
            <a:ext cx="9144000" cy="474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userDrawn="1"/>
        </p:nvSpPr>
        <p:spPr>
          <a:xfrm flipV="1">
            <a:off x="-15875" y="6235700"/>
            <a:ext cx="9159875" cy="52388"/>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17"/>
          <p:cNvPicPr>
            <a:picLocks noChangeAspect="1"/>
          </p:cNvPicPr>
          <p:nvPr userDrawn="1"/>
        </p:nvPicPr>
        <p:blipFill>
          <a:blip r:embed="rId3">
            <a:extLst>
              <a:ext uri="{28A0092B-C50C-407E-A947-70E740481C1C}">
                <a14:useLocalDpi xmlns:a14="http://schemas.microsoft.com/office/drawing/2010/main" val="0"/>
              </a:ext>
            </a:extLst>
          </a:blip>
          <a:srcRect b="19614"/>
          <a:stretch>
            <a:fillRect/>
          </a:stretch>
        </p:blipFill>
        <p:spPr bwMode="auto">
          <a:xfrm>
            <a:off x="6919913" y="50800"/>
            <a:ext cx="22129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txBox="1">
            <a:spLocks/>
          </p:cNvSpPr>
          <p:nvPr userDrawn="1"/>
        </p:nvSpPr>
        <p:spPr>
          <a:xfrm>
            <a:off x="7205663" y="1019175"/>
            <a:ext cx="1927225" cy="6445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000" b="1" dirty="0" smtClean="0">
                <a:solidFill>
                  <a:schemeClr val="tx1">
                    <a:lumMod val="65000"/>
                    <a:lumOff val="35000"/>
                  </a:schemeClr>
                </a:solidFill>
              </a:rPr>
              <a:t>Richard Woods, </a:t>
            </a:r>
          </a:p>
          <a:p>
            <a:pPr algn="r" fontAlgn="auto">
              <a:spcBef>
                <a:spcPts val="0"/>
              </a:spcBef>
              <a:spcAft>
                <a:spcPts val="0"/>
              </a:spcAft>
              <a:defRPr/>
            </a:pPr>
            <a:r>
              <a:rPr lang="en-US" sz="1000" b="1" dirty="0" smtClean="0">
                <a:solidFill>
                  <a:schemeClr val="tx1">
                    <a:lumMod val="65000"/>
                    <a:lumOff val="35000"/>
                  </a:schemeClr>
                </a:solidFill>
              </a:rPr>
              <a:t>Georgia’s School Superintendent</a:t>
            </a:r>
          </a:p>
          <a:p>
            <a:pPr algn="r" fontAlgn="auto">
              <a:spcBef>
                <a:spcPts val="0"/>
              </a:spcBef>
              <a:spcAft>
                <a:spcPts val="0"/>
              </a:spcAft>
              <a:defRPr/>
            </a:pPr>
            <a:r>
              <a:rPr lang="en-US" sz="1000" b="1" i="1" dirty="0" smtClean="0">
                <a:solidFill>
                  <a:schemeClr val="tx1">
                    <a:lumMod val="65000"/>
                    <a:lumOff val="35000"/>
                  </a:schemeClr>
                </a:solidFill>
              </a:rPr>
              <a:t>“Educating Georgia’s Future”</a:t>
            </a:r>
          </a:p>
          <a:p>
            <a:pPr algn="r" fontAlgn="auto">
              <a:spcBef>
                <a:spcPts val="0"/>
              </a:spcBef>
              <a:spcAft>
                <a:spcPts val="0"/>
              </a:spcAft>
              <a:defRPr/>
            </a:pPr>
            <a:r>
              <a:rPr lang="en-US" sz="1000" b="1" dirty="0" smtClean="0">
                <a:solidFill>
                  <a:schemeClr val="tx1">
                    <a:lumMod val="65000"/>
                    <a:lumOff val="35000"/>
                  </a:schemeClr>
                </a:solidFill>
              </a:rPr>
              <a:t>gadoe.org</a:t>
            </a:r>
            <a:endParaRPr lang="en-US" sz="1000" b="1" dirty="0">
              <a:solidFill>
                <a:schemeClr val="tx1">
                  <a:lumMod val="65000"/>
                  <a:lumOff val="35000"/>
                </a:schemeClr>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p:txBody>
          <a:bodyPr/>
          <a:lstStyle>
            <a:lvl1pPr algn="l">
              <a:defRPr sz="1200">
                <a:solidFill>
                  <a:schemeClr val="bg1"/>
                </a:solidFill>
              </a:defRPr>
            </a:lvl1pPr>
          </a:lstStyle>
          <a:p>
            <a:pPr>
              <a:defRPr/>
            </a:pPr>
            <a:fld id="{4CD40C24-3D73-4A0D-A6E1-C224CDCB5573}" type="datetime1">
              <a:rPr lang="en-US"/>
              <a:pPr>
                <a:defRPr/>
              </a:pPr>
              <a:t>5/25/2015</a:t>
            </a:fld>
            <a:endParaRPr lang="en-US" dirty="0"/>
          </a:p>
        </p:txBody>
      </p:sp>
      <p:sp>
        <p:nvSpPr>
          <p:cNvPr id="11" name="Footer Placeholder 4"/>
          <p:cNvSpPr>
            <a:spLocks noGrp="1"/>
          </p:cNvSpPr>
          <p:nvPr>
            <p:ph type="ftr" sz="quarter" idx="11"/>
          </p:nvPr>
        </p:nvSpPr>
        <p:spPr/>
        <p:txBody>
          <a:bodyPr/>
          <a:lstStyle>
            <a:lvl1pPr algn="ctr">
              <a:defRPr sz="1200">
                <a:solidFill>
                  <a:schemeClr val="bg1"/>
                </a:solidFill>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8E0C9901-3ACC-4F2F-89C2-3EAC5CAFFBA4}" type="slidenum">
              <a:rPr lang="en-US" altLang="en-US"/>
              <a:pPr>
                <a:defRPr/>
              </a:pPr>
              <a:t>‹#›</a:t>
            </a:fld>
            <a:endParaRPr lang="en-US" altLang="en-US"/>
          </a:p>
        </p:txBody>
      </p:sp>
    </p:spTree>
    <p:extLst>
      <p:ext uri="{BB962C8B-B14F-4D97-AF65-F5344CB8AC3E}">
        <p14:creationId xmlns:p14="http://schemas.microsoft.com/office/powerpoint/2010/main" val="367127699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www.gadoe.or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5/25/2015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1"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2"/>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 id="2147483669" r:id="rId6"/>
    <p:sldLayoutId id="2147483670" r:id="rId7"/>
    <p:sldLayoutId id="2147483671" r:id="rId8"/>
    <p:sldLayoutId id="2147483673" r:id="rId9"/>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planchard@doe.k12.ga.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RHailey@doe.k12.ga.u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dticket@doe.k12.ga.us" TargetMode="External"/><Relationship Id="rId2" Type="http://schemas.openxmlformats.org/officeDocument/2006/relationships/hyperlink" Target="mailto:rplanchard@doe.k12.ga.u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gadoe.org/School-Improvement/Federal-Programs/Pages/LEA-Consolidated-Application.asp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mailto:rplanchard@doe.k12.ga.u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122363"/>
            <a:ext cx="7772400" cy="2387600"/>
          </a:xfrm>
        </p:spPr>
        <p:txBody>
          <a:bodyPr/>
          <a:lstStyle/>
          <a:p>
            <a:pPr algn="ctr"/>
            <a:r>
              <a:rPr lang="en-US" altLang="en-US" dirty="0"/>
              <a:t>Fundamentals of the Consolidated </a:t>
            </a:r>
            <a:r>
              <a:rPr lang="en-US" altLang="en-US" dirty="0" smtClean="0"/>
              <a:t>Application</a:t>
            </a:r>
            <a:endParaRPr lang="en-US" dirty="0"/>
          </a:p>
        </p:txBody>
      </p:sp>
      <p:sp>
        <p:nvSpPr>
          <p:cNvPr id="3" name="Subtitle 2"/>
          <p:cNvSpPr>
            <a:spLocks noGrp="1"/>
          </p:cNvSpPr>
          <p:nvPr>
            <p:ph type="subTitle" idx="4294967295"/>
          </p:nvPr>
        </p:nvSpPr>
        <p:spPr>
          <a:xfrm>
            <a:off x="1143000" y="3602038"/>
            <a:ext cx="6858000" cy="1655762"/>
          </a:xfrm>
          <a:prstGeom prst="rect">
            <a:avLst/>
          </a:prstGeom>
        </p:spPr>
        <p:txBody>
          <a:bodyPr/>
          <a:lstStyle/>
          <a:p>
            <a:pPr marL="0" indent="0" algn="ctr">
              <a:buNone/>
            </a:pPr>
            <a:r>
              <a:rPr lang="en-US" altLang="en-US" b="1" dirty="0"/>
              <a:t>Robyn S. Planchard</a:t>
            </a:r>
          </a:p>
          <a:p>
            <a:pPr marL="0" indent="0" algn="ctr">
              <a:buNone/>
            </a:pPr>
            <a:r>
              <a:rPr lang="en-US" altLang="en-US" b="1" dirty="0"/>
              <a:t>School Improvement – Federal Programs</a:t>
            </a:r>
          </a:p>
          <a:p>
            <a:pPr marL="0" indent="0" algn="ctr">
              <a:buNone/>
            </a:pPr>
            <a:r>
              <a:rPr lang="en-US" altLang="en-US" b="1" dirty="0"/>
              <a:t>Title I Education Program Specialist </a:t>
            </a:r>
          </a:p>
          <a:p>
            <a:pPr marL="0" indent="0" algn="ctr">
              <a:buNone/>
            </a:pPr>
            <a:r>
              <a:rPr lang="en-US" altLang="en-US" dirty="0">
                <a:hlinkClick r:id="rId2"/>
              </a:rPr>
              <a:t>rplanchard@doe.k12.ga.us</a:t>
            </a:r>
            <a:endParaRPr lang="en-US" altLang="en-US" dirty="0"/>
          </a:p>
          <a:p>
            <a:pPr marL="0" indent="0" algn="ctr">
              <a:buNone/>
            </a:pPr>
            <a:r>
              <a:rPr lang="en-US" altLang="en-US" dirty="0"/>
              <a:t>(404) 985-3808</a:t>
            </a:r>
          </a:p>
          <a:p>
            <a:endParaRPr lang="en-US" dirty="0"/>
          </a:p>
        </p:txBody>
      </p:sp>
      <p:sp>
        <p:nvSpPr>
          <p:cNvPr id="6" name="Date Placeholder 5"/>
          <p:cNvSpPr>
            <a:spLocks noGrp="1"/>
          </p:cNvSpPr>
          <p:nvPr>
            <p:ph type="dt" sz="half" idx="2"/>
          </p:nvPr>
        </p:nvSpPr>
        <p:spPr/>
        <p:txBody>
          <a:bodyPr/>
          <a:lstStyle/>
          <a:p>
            <a:fld id="{494CCCB8-5C83-404E-A3A7-8BF440FEC32E}" type="datetime1">
              <a:rPr lang="en-US" smtClean="0"/>
              <a:t>5/25/2015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spTree>
    <p:extLst>
      <p:ext uri="{BB962C8B-B14F-4D97-AF65-F5344CB8AC3E}">
        <p14:creationId xmlns:p14="http://schemas.microsoft.com/office/powerpoint/2010/main" val="281144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Roles and Work Flow </a:t>
            </a:r>
          </a:p>
        </p:txBody>
      </p:sp>
      <p:sp>
        <p:nvSpPr>
          <p:cNvPr id="4" name="Date Placeholder 3"/>
          <p:cNvSpPr>
            <a:spLocks noGrp="1"/>
          </p:cNvSpPr>
          <p:nvPr>
            <p:ph type="dt" sz="half" idx="2"/>
          </p:nvPr>
        </p:nvSpPr>
        <p:spPr/>
        <p:txBody>
          <a:bodyPr/>
          <a:lstStyle/>
          <a:p>
            <a:pPr>
              <a:defRPr/>
            </a:pPr>
            <a:fld id="{F850F2E2-7A6C-46A3-8DA0-2A7601D85E48}" type="datetime1">
              <a:rPr lang="en-US"/>
              <a:pPr>
                <a:defRPr/>
              </a:pPr>
              <a:t>5/25/2015</a:t>
            </a:fld>
            <a:endParaRPr lang="en-US" dirty="0"/>
          </a:p>
        </p:txBody>
      </p:sp>
      <p:sp>
        <p:nvSpPr>
          <p:cNvPr id="22558"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7818006-EFBF-4DE7-AC33-FBB9E606555B}" type="slidenum">
              <a:rPr lang="en-US" altLang="en-US" smtClean="0">
                <a:solidFill>
                  <a:schemeClr val="bg1"/>
                </a:solidFill>
                <a:latin typeface="Calibri" pitchFamily="34" charset="0"/>
              </a:rPr>
              <a:pPr/>
              <a:t>10</a:t>
            </a:fld>
            <a:endParaRPr lang="en-US" altLang="en-US" smtClean="0">
              <a:solidFill>
                <a:schemeClr val="bg1"/>
              </a:solidFill>
              <a:latin typeface="Calibri" pitchFamily="34" charset="0"/>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274609508"/>
              </p:ext>
            </p:extLst>
          </p:nvPr>
        </p:nvGraphicFramePr>
        <p:xfrm>
          <a:off x="396815" y="1759787"/>
          <a:ext cx="8057072" cy="4270482"/>
        </p:xfrm>
        <a:graphic>
          <a:graphicData uri="http://schemas.openxmlformats.org/drawingml/2006/table">
            <a:tbl>
              <a:tblPr firstRow="1" bandRow="1">
                <a:tableStyleId>{5C22544A-7EE6-4342-B048-85BDC9FD1C3A}</a:tableStyleId>
              </a:tblPr>
              <a:tblGrid>
                <a:gridCol w="4028536"/>
                <a:gridCol w="4028536"/>
              </a:tblGrid>
              <a:tr h="479389">
                <a:tc>
                  <a:txBody>
                    <a:bodyPr/>
                    <a:lstStyle/>
                    <a:p>
                      <a:pPr algn="ctr"/>
                      <a:r>
                        <a:rPr lang="en-US" sz="1800" b="1" kern="1200" dirty="0" smtClean="0">
                          <a:solidFill>
                            <a:schemeClr val="lt1"/>
                          </a:solidFill>
                          <a:latin typeface="+mn-lt"/>
                          <a:ea typeface="+mn-ea"/>
                          <a:cs typeface="+mn-cs"/>
                        </a:rPr>
                        <a:t>Role</a:t>
                      </a:r>
                      <a:endParaRPr lang="en-US" sz="1800" dirty="0"/>
                    </a:p>
                  </a:txBody>
                  <a:tcPr marL="91448" marR="91448" marT="45700" marB="45700"/>
                </a:tc>
                <a:tc>
                  <a:txBody>
                    <a:bodyPr/>
                    <a:lstStyle/>
                    <a:p>
                      <a:pPr algn="ctr"/>
                      <a:r>
                        <a:rPr lang="en-US" sz="1800" b="1" kern="1200" dirty="0" smtClean="0">
                          <a:solidFill>
                            <a:schemeClr val="lt1"/>
                          </a:solidFill>
                          <a:latin typeface="+mn-lt"/>
                          <a:ea typeface="+mn-ea"/>
                          <a:cs typeface="+mn-cs"/>
                        </a:rPr>
                        <a:t>Access</a:t>
                      </a:r>
                      <a:endParaRPr lang="en-US" sz="1800" dirty="0"/>
                    </a:p>
                  </a:txBody>
                  <a:tcPr marL="91448" marR="91448" marT="45700" marB="45700"/>
                </a:tc>
              </a:tr>
              <a:tr h="650129">
                <a:tc>
                  <a:txBody>
                    <a:bodyPr/>
                    <a:lstStyle/>
                    <a:p>
                      <a:pPr marL="0" marR="0" algn="l">
                        <a:spcBef>
                          <a:spcPts val="0"/>
                        </a:spcBef>
                        <a:spcAft>
                          <a:spcPts val="0"/>
                        </a:spcAft>
                      </a:pPr>
                      <a:r>
                        <a:rPr lang="en-US" sz="1200" b="1" dirty="0">
                          <a:latin typeface="Gill Sans MT"/>
                          <a:ea typeface="Times New Roman"/>
                          <a:cs typeface="Times New Roman"/>
                        </a:rPr>
                        <a:t>LEA Consolidated Application Coordinator</a:t>
                      </a:r>
                      <a:endParaRPr lang="en-US" sz="1200" dirty="0">
                        <a:latin typeface="Century Schoolbook"/>
                        <a:ea typeface="Times New Roman"/>
                        <a:cs typeface="Times New Roman"/>
                      </a:endParaRPr>
                    </a:p>
                  </a:txBody>
                  <a:tcPr marL="68586" marR="68586" marT="0" marB="0" anchor="ctr"/>
                </a:tc>
                <a:tc>
                  <a:txBody>
                    <a:bodyPr/>
                    <a:lstStyle/>
                    <a:p>
                      <a:pPr marL="0" marR="0">
                        <a:spcBef>
                          <a:spcPts val="0"/>
                        </a:spcBef>
                        <a:spcAft>
                          <a:spcPts val="0"/>
                        </a:spcAft>
                      </a:pPr>
                      <a:r>
                        <a:rPr lang="en-US" sz="1200" b="1" dirty="0">
                          <a:latin typeface="Century Schoolbook"/>
                          <a:ea typeface="Times New Roman"/>
                          <a:cs typeface="Times New Roman"/>
                        </a:rPr>
                        <a:t>Full edit rights to the application</a:t>
                      </a:r>
                      <a:r>
                        <a:rPr lang="en-US" sz="1200" dirty="0">
                          <a:latin typeface="Century Schoolbook"/>
                          <a:ea typeface="Times New Roman"/>
                          <a:cs typeface="Times New Roman"/>
                        </a:rPr>
                        <a:t>. This role is automatically applied to the Consolidated Application Coordinator identified within the </a:t>
                      </a:r>
                      <a:r>
                        <a:rPr lang="en-US" sz="1200" dirty="0" smtClean="0">
                          <a:latin typeface="Century Schoolbook"/>
                          <a:ea typeface="Times New Roman"/>
                          <a:cs typeface="Times New Roman"/>
                        </a:rPr>
                        <a:t>GaDOE </a:t>
                      </a:r>
                      <a:r>
                        <a:rPr lang="en-US" sz="1200" dirty="0">
                          <a:latin typeface="Century Schoolbook"/>
                          <a:ea typeface="Times New Roman"/>
                          <a:cs typeface="Times New Roman"/>
                        </a:rPr>
                        <a:t>portal.</a:t>
                      </a:r>
                    </a:p>
                  </a:txBody>
                  <a:tcPr marL="68586" marR="68586" marT="0" marB="0" anchor="ctr"/>
                </a:tc>
              </a:tr>
              <a:tr h="544002">
                <a:tc>
                  <a:txBody>
                    <a:bodyPr/>
                    <a:lstStyle/>
                    <a:p>
                      <a:pPr marL="0" marR="0">
                        <a:spcBef>
                          <a:spcPts val="0"/>
                        </a:spcBef>
                        <a:spcAft>
                          <a:spcPts val="0"/>
                        </a:spcAft>
                      </a:pPr>
                      <a:r>
                        <a:rPr lang="en-US" sz="1200" b="1" dirty="0">
                          <a:latin typeface="Gill Sans MT"/>
                          <a:ea typeface="Times New Roman"/>
                          <a:cs typeface="Times New Roman"/>
                        </a:rPr>
                        <a:t>Superintendent</a:t>
                      </a:r>
                      <a:endParaRPr lang="en-US" sz="1200" dirty="0">
                        <a:latin typeface="Century Schoolbook"/>
                        <a:ea typeface="Times New Roman"/>
                        <a:cs typeface="Times New Roman"/>
                      </a:endParaRPr>
                    </a:p>
                  </a:txBody>
                  <a:tcPr marL="68586" marR="68586" marT="0" marB="0" anchor="ctr"/>
                </a:tc>
                <a:tc>
                  <a:txBody>
                    <a:bodyPr/>
                    <a:lstStyle/>
                    <a:p>
                      <a:pPr marL="0" marR="0" indent="0" algn="l" defTabSz="914104" rtl="0" eaLnBrk="1" fontAlgn="auto" latinLnBrk="0" hangingPunct="1">
                        <a:lnSpc>
                          <a:spcPct val="100000"/>
                        </a:lnSpc>
                        <a:spcBef>
                          <a:spcPts val="0"/>
                        </a:spcBef>
                        <a:spcAft>
                          <a:spcPts val="0"/>
                        </a:spcAft>
                        <a:buClrTx/>
                        <a:buSzTx/>
                        <a:buFontTx/>
                        <a:buNone/>
                        <a:tabLst/>
                        <a:defRPr/>
                      </a:pPr>
                      <a:r>
                        <a:rPr lang="en-US" sz="1200" dirty="0" smtClean="0">
                          <a:latin typeface="Century Schoolbook"/>
                          <a:ea typeface="Times New Roman"/>
                          <a:cs typeface="Times New Roman"/>
                        </a:rPr>
                        <a:t>Read-only access to the application, but has final sign-off for the district.</a:t>
                      </a:r>
                    </a:p>
                  </a:txBody>
                  <a:tcPr marL="68586" marR="68586" marT="91402" marB="91402" anchor="ctr"/>
                </a:tc>
              </a:tr>
              <a:tr h="906639">
                <a:tc>
                  <a:txBody>
                    <a:bodyPr/>
                    <a:lstStyle/>
                    <a:p>
                      <a:pPr marL="0" marR="0">
                        <a:spcBef>
                          <a:spcPts val="0"/>
                        </a:spcBef>
                        <a:spcAft>
                          <a:spcPts val="0"/>
                        </a:spcAft>
                      </a:pPr>
                      <a:r>
                        <a:rPr lang="en-US" sz="1200" b="1" dirty="0">
                          <a:latin typeface="Gill Sans MT"/>
                          <a:ea typeface="Times New Roman"/>
                          <a:cs typeface="Times New Roman"/>
                        </a:rPr>
                        <a:t>State </a:t>
                      </a:r>
                      <a:r>
                        <a:rPr lang="en-US" sz="1200" b="1" dirty="0" smtClean="0">
                          <a:latin typeface="Gill Sans MT"/>
                          <a:ea typeface="Times New Roman"/>
                          <a:cs typeface="Times New Roman"/>
                        </a:rPr>
                        <a:t>Consolidated Application Coordinator</a:t>
                      </a:r>
                      <a:endParaRPr lang="en-US" sz="1200" dirty="0">
                        <a:latin typeface="Century Schoolbook"/>
                        <a:ea typeface="Times New Roman"/>
                        <a:cs typeface="Times New Roman"/>
                      </a:endParaRPr>
                    </a:p>
                  </a:txBody>
                  <a:tcPr marL="68586" marR="68586" marT="0" marB="0" anchor="ctr"/>
                </a:tc>
                <a:tc>
                  <a:txBody>
                    <a:bodyPr/>
                    <a:lstStyle/>
                    <a:p>
                      <a:pPr marL="0" marR="0">
                        <a:spcBef>
                          <a:spcPts val="0"/>
                        </a:spcBef>
                        <a:spcAft>
                          <a:spcPts val="0"/>
                        </a:spcAft>
                      </a:pPr>
                      <a:r>
                        <a:rPr lang="en-US" sz="1200" dirty="0">
                          <a:latin typeface="Century Schoolbook"/>
                          <a:ea typeface="Times New Roman"/>
                          <a:cs typeface="Times New Roman"/>
                        </a:rPr>
                        <a:t>Read-only access to the application, </a:t>
                      </a:r>
                      <a:r>
                        <a:rPr lang="en-US" sz="1200" dirty="0" smtClean="0">
                          <a:latin typeface="Century Schoolbook"/>
                          <a:ea typeface="Times New Roman"/>
                          <a:cs typeface="Times New Roman"/>
                        </a:rPr>
                        <a:t>compiles all approvals and requests for revision at the state level and recommends approval or request for revision. </a:t>
                      </a:r>
                      <a:endParaRPr lang="en-US" sz="1200" dirty="0">
                        <a:latin typeface="Century Schoolbook"/>
                        <a:ea typeface="Times New Roman"/>
                        <a:cs typeface="Times New Roman"/>
                      </a:endParaRPr>
                    </a:p>
                  </a:txBody>
                  <a:tcPr marL="68586" marR="68586" marT="182801" marB="182801" anchor="ctr"/>
                </a:tc>
              </a:tr>
              <a:tr h="650129">
                <a:tc>
                  <a:txBody>
                    <a:bodyPr/>
                    <a:lstStyle/>
                    <a:p>
                      <a:pPr marL="0" marR="0">
                        <a:spcBef>
                          <a:spcPts val="0"/>
                        </a:spcBef>
                        <a:spcAft>
                          <a:spcPts val="0"/>
                        </a:spcAft>
                      </a:pPr>
                      <a:r>
                        <a:rPr lang="en-US" sz="1200" b="1" dirty="0" smtClean="0">
                          <a:latin typeface="Gill Sans MT"/>
                          <a:ea typeface="Times New Roman"/>
                          <a:cs typeface="Times New Roman"/>
                        </a:rPr>
                        <a:t>State Program Manager</a:t>
                      </a:r>
                      <a:endParaRPr lang="en-US" sz="1200" dirty="0">
                        <a:latin typeface="Century Schoolbook"/>
                        <a:ea typeface="Times New Roman"/>
                        <a:cs typeface="Times New Roman"/>
                      </a:endParaRPr>
                    </a:p>
                  </a:txBody>
                  <a:tcPr marL="68586" marR="68586" marT="0" marB="0" anchor="ctr"/>
                </a:tc>
                <a:tc>
                  <a:txBody>
                    <a:bodyPr/>
                    <a:lstStyle/>
                    <a:p>
                      <a:pPr marL="0" marR="0">
                        <a:spcBef>
                          <a:spcPts val="0"/>
                        </a:spcBef>
                        <a:spcAft>
                          <a:spcPts val="0"/>
                        </a:spcAft>
                      </a:pPr>
                      <a:r>
                        <a:rPr lang="en-US" sz="1200" dirty="0">
                          <a:latin typeface="Century Schoolbook"/>
                          <a:ea typeface="Times New Roman"/>
                          <a:cs typeface="Times New Roman"/>
                        </a:rPr>
                        <a:t>Read-only access to the </a:t>
                      </a:r>
                      <a:r>
                        <a:rPr lang="en-US" sz="1200" dirty="0" smtClean="0">
                          <a:latin typeface="Century Schoolbook"/>
                          <a:ea typeface="Times New Roman"/>
                          <a:cs typeface="Times New Roman"/>
                        </a:rPr>
                        <a:t>application, but has final sign-off to approve specific program(s) at the State level.</a:t>
                      </a:r>
                      <a:endParaRPr lang="en-US" sz="1200" dirty="0">
                        <a:latin typeface="Century Schoolbook"/>
                        <a:ea typeface="Times New Roman"/>
                        <a:cs typeface="Times New Roman"/>
                      </a:endParaRPr>
                    </a:p>
                  </a:txBody>
                  <a:tcPr marL="68586" marR="68586" marT="0" marB="0" anchor="ctr"/>
                </a:tc>
              </a:tr>
              <a:tr h="544077">
                <a:tc>
                  <a:txBody>
                    <a:bodyPr/>
                    <a:lstStyle/>
                    <a:p>
                      <a:pPr marL="0" marR="0">
                        <a:spcBef>
                          <a:spcPts val="0"/>
                        </a:spcBef>
                        <a:spcAft>
                          <a:spcPts val="0"/>
                        </a:spcAft>
                      </a:pPr>
                      <a:r>
                        <a:rPr lang="en-US" sz="1200" b="1" dirty="0">
                          <a:latin typeface="Gill Sans MT"/>
                          <a:ea typeface="Times New Roman"/>
                          <a:cs typeface="Times New Roman"/>
                        </a:rPr>
                        <a:t>State Plan Approver</a:t>
                      </a:r>
                      <a:endParaRPr lang="en-US" sz="1200" dirty="0">
                        <a:latin typeface="Century Schoolbook"/>
                        <a:ea typeface="Times New Roman"/>
                        <a:cs typeface="Times New Roman"/>
                      </a:endParaRPr>
                    </a:p>
                  </a:txBody>
                  <a:tcPr marL="68586" marR="68586" marT="0" marB="0" anchor="ctr"/>
                </a:tc>
                <a:tc>
                  <a:txBody>
                    <a:bodyPr/>
                    <a:lstStyle/>
                    <a:p>
                      <a:pPr marL="0" marR="0">
                        <a:spcBef>
                          <a:spcPts val="0"/>
                        </a:spcBef>
                        <a:spcAft>
                          <a:spcPts val="0"/>
                        </a:spcAft>
                      </a:pPr>
                      <a:r>
                        <a:rPr lang="en-US" sz="1200" dirty="0">
                          <a:latin typeface="Century Schoolbook"/>
                          <a:ea typeface="Times New Roman"/>
                          <a:cs typeface="Times New Roman"/>
                        </a:rPr>
                        <a:t>Read-only access to the application, but has final sign-off to approve the State Plan for a district at the State level.</a:t>
                      </a:r>
                    </a:p>
                  </a:txBody>
                  <a:tcPr marL="68586" marR="68586" marT="0" marB="0" anchor="ctr"/>
                </a:tc>
              </a:tr>
              <a:tr h="479389">
                <a:tc>
                  <a:txBody>
                    <a:bodyPr/>
                    <a:lstStyle/>
                    <a:p>
                      <a:pPr marL="0" marR="0">
                        <a:spcBef>
                          <a:spcPts val="0"/>
                        </a:spcBef>
                        <a:spcAft>
                          <a:spcPts val="0"/>
                        </a:spcAft>
                      </a:pPr>
                      <a:r>
                        <a:rPr lang="en-US" sz="1200" b="1" dirty="0">
                          <a:latin typeface="Gill Sans MT"/>
                          <a:ea typeface="Times New Roman"/>
                          <a:cs typeface="Times New Roman"/>
                        </a:rPr>
                        <a:t>State Grants Accounting</a:t>
                      </a:r>
                      <a:endParaRPr lang="en-US" sz="1200" dirty="0">
                        <a:latin typeface="Century Schoolbook"/>
                        <a:ea typeface="Times New Roman"/>
                        <a:cs typeface="Times New Roman"/>
                      </a:endParaRPr>
                    </a:p>
                  </a:txBody>
                  <a:tcPr marL="68586" marR="68586" marT="0" marB="0" anchor="ctr"/>
                </a:tc>
                <a:tc>
                  <a:txBody>
                    <a:bodyPr/>
                    <a:lstStyle/>
                    <a:p>
                      <a:pPr marL="0" marR="0">
                        <a:spcBef>
                          <a:spcPts val="0"/>
                        </a:spcBef>
                        <a:spcAft>
                          <a:spcPts val="0"/>
                        </a:spcAft>
                      </a:pPr>
                      <a:r>
                        <a:rPr lang="en-US" sz="1200" dirty="0">
                          <a:latin typeface="Century Schoolbook"/>
                          <a:ea typeface="Times New Roman"/>
                          <a:cs typeface="Times New Roman"/>
                        </a:rPr>
                        <a:t>Read-only access to the application, but has final sign-off to approve the budget at the State level.</a:t>
                      </a:r>
                    </a:p>
                  </a:txBody>
                  <a:tcPr marL="68586" marR="68586" marT="0" marB="0" anchor="ctr"/>
                </a:tc>
              </a:tr>
            </a:tbl>
          </a:graphicData>
        </a:graphic>
      </p:graphicFrame>
    </p:spTree>
    <p:extLst>
      <p:ext uri="{BB962C8B-B14F-4D97-AF65-F5344CB8AC3E}">
        <p14:creationId xmlns:p14="http://schemas.microsoft.com/office/powerpoint/2010/main" val="95488808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marL="342900" indent="-342900" algn="ctr"/>
            <a:r>
              <a:rPr lang="en-US" altLang="en-US" smtClean="0"/>
              <a:t/>
            </a:r>
            <a:br>
              <a:rPr lang="en-US" altLang="en-US" smtClean="0"/>
            </a:br>
            <a:r>
              <a:rPr lang="en-US" altLang="en-US" smtClean="0"/>
              <a:t>Web Site</a:t>
            </a:r>
            <a:r>
              <a:rPr lang="en-US" altLang="en-US" b="0" smtClean="0"/>
              <a:t/>
            </a:r>
            <a:br>
              <a:rPr lang="en-US" altLang="en-US" b="0" smtClean="0"/>
            </a:br>
            <a:endParaRPr lang="en-US" altLang="en-US" b="0" smtClean="0"/>
          </a:p>
        </p:txBody>
      </p:sp>
      <p:sp>
        <p:nvSpPr>
          <p:cNvPr id="4" name="Date Placeholder 3"/>
          <p:cNvSpPr>
            <a:spLocks noGrp="1"/>
          </p:cNvSpPr>
          <p:nvPr>
            <p:ph type="dt" sz="half" idx="2"/>
          </p:nvPr>
        </p:nvSpPr>
        <p:spPr/>
        <p:txBody>
          <a:bodyPr/>
          <a:lstStyle/>
          <a:p>
            <a:pPr>
              <a:defRPr/>
            </a:pPr>
            <a:fld id="{CA80DFAB-A300-42CE-ACDF-76791352EABB}" type="datetime1">
              <a:rPr lang="en-US"/>
              <a:pPr>
                <a:defRPr/>
              </a:pPr>
              <a:t>5/25/2015</a:t>
            </a:fld>
            <a:endParaRPr lang="en-US" dirty="0"/>
          </a:p>
        </p:txBody>
      </p:sp>
      <p:sp>
        <p:nvSpPr>
          <p:cNvPr id="23555" name="Content Placeholder 1"/>
          <p:cNvSpPr>
            <a:spLocks noGrp="1"/>
          </p:cNvSpPr>
          <p:nvPr>
            <p:ph idx="4294967295"/>
          </p:nvPr>
        </p:nvSpPr>
        <p:spPr>
          <a:xfrm>
            <a:off x="914400" y="1828800"/>
            <a:ext cx="8229600" cy="3611563"/>
          </a:xfrm>
          <a:prstGeom prst="rect">
            <a:avLst/>
          </a:prstGeom>
        </p:spPr>
        <p:txBody>
          <a:bodyPr/>
          <a:lstStyle/>
          <a:p>
            <a:r>
              <a:rPr lang="en-US" altLang="en-US" smtClean="0"/>
              <a:t>Within a Web browser, logon to the following site:  </a:t>
            </a:r>
            <a:r>
              <a:rPr lang="en-US" altLang="en-US" smtClean="0">
                <a:hlinkClick r:id="rId3"/>
              </a:rPr>
              <a:t>http://www.gadoe.org</a:t>
            </a:r>
            <a:r>
              <a:rPr lang="en-US" altLang="en-US" smtClean="0"/>
              <a:t> </a:t>
            </a:r>
          </a:p>
          <a:p>
            <a:endParaRPr lang="en-US" altLang="en-US" smtClean="0"/>
          </a:p>
        </p:txBody>
      </p:sp>
      <p:sp>
        <p:nvSpPr>
          <p:cNvPr id="23557" name="Slide Number Placeholder 4"/>
          <p:cNvSpPr txBox="1">
            <a:spLocks/>
          </p:cNvSpPr>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F75CCA5-BF93-4EED-BB7F-123B07551D34}" type="slidenum">
              <a:rPr lang="en-US" altLang="en-US" sz="1200">
                <a:solidFill>
                  <a:schemeClr val="bg1"/>
                </a:solidFill>
                <a:latin typeface="Calibri" pitchFamily="34" charset="0"/>
              </a:rPr>
              <a:pPr algn="r" eaLnBrk="1" hangingPunct="1"/>
              <a:t>11</a:t>
            </a:fld>
            <a:endParaRPr lang="en-US" altLang="en-US" sz="1200">
              <a:solidFill>
                <a:schemeClr val="bg1"/>
              </a:solidFill>
              <a:latin typeface="Calibri" pitchFamily="34" charset="0"/>
            </a:endParaRPr>
          </a:p>
        </p:txBody>
      </p:sp>
    </p:spTree>
    <p:extLst>
      <p:ext uri="{BB962C8B-B14F-4D97-AF65-F5344CB8AC3E}">
        <p14:creationId xmlns:p14="http://schemas.microsoft.com/office/powerpoint/2010/main" val="225557952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 </a:t>
            </a:r>
            <a:br>
              <a:rPr lang="en-US" dirty="0" smtClean="0"/>
            </a:br>
            <a:r>
              <a:rPr lang="en-US" sz="2800" b="0" dirty="0" smtClean="0"/>
              <a:t/>
            </a:r>
            <a:br>
              <a:rPr lang="en-US" sz="2800" b="0" dirty="0" smtClean="0"/>
            </a:br>
            <a:r>
              <a:rPr lang="en-US" dirty="0" smtClean="0"/>
              <a:t> </a:t>
            </a:r>
            <a:br>
              <a:rPr lang="en-US" dirty="0" smtClean="0"/>
            </a:br>
            <a:r>
              <a:rPr lang="en-US" dirty="0" smtClean="0"/>
              <a:t> </a:t>
            </a:r>
            <a:br>
              <a:rPr lang="en-US" dirty="0" smtClean="0"/>
            </a:br>
            <a:endParaRPr lang="en-US" dirty="0" smtClean="0"/>
          </a:p>
        </p:txBody>
      </p:sp>
      <p:sp>
        <p:nvSpPr>
          <p:cNvPr id="4" name="Date Placeholder 3"/>
          <p:cNvSpPr>
            <a:spLocks noGrp="1"/>
          </p:cNvSpPr>
          <p:nvPr>
            <p:ph type="dt" sz="half" idx="2"/>
          </p:nvPr>
        </p:nvSpPr>
        <p:spPr/>
        <p:txBody>
          <a:bodyPr/>
          <a:lstStyle/>
          <a:p>
            <a:pPr>
              <a:defRPr/>
            </a:pPr>
            <a:fld id="{FAEF4CD9-DA54-418F-B503-8FC589780494}" type="datetime1">
              <a:rPr lang="en-US"/>
              <a:pPr>
                <a:defRPr/>
              </a:pPr>
              <a:t>5/25/2015</a:t>
            </a:fld>
            <a:endParaRPr lang="en-US" dirty="0"/>
          </a:p>
        </p:txBody>
      </p:sp>
      <p:sp>
        <p:nvSpPr>
          <p:cNvPr id="24582"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461D969-C58E-489E-9851-FBC0F1FAF02D}" type="slidenum">
              <a:rPr lang="en-US" altLang="en-US" smtClean="0">
                <a:solidFill>
                  <a:schemeClr val="bg1"/>
                </a:solidFill>
                <a:latin typeface="Calibri" pitchFamily="34" charset="0"/>
              </a:rPr>
              <a:pPr/>
              <a:t>12</a:t>
            </a:fld>
            <a:endParaRPr lang="en-US" altLang="en-US" smtClean="0">
              <a:solidFill>
                <a:schemeClr val="bg1"/>
              </a:solidFill>
              <a:latin typeface="Calibri" pitchFamily="34" charset="0"/>
            </a:endParaRPr>
          </a:p>
        </p:txBody>
      </p:sp>
      <p:pic>
        <p:nvPicPr>
          <p:cNvPr id="24579" name="Picture 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75234" y="2473147"/>
            <a:ext cx="6705600" cy="3621956"/>
          </a:xfrm>
          <a:prstGeom prst="rect">
            <a:avLst/>
          </a:prstGeom>
        </p:spPr>
      </p:pic>
      <p:sp>
        <p:nvSpPr>
          <p:cNvPr id="24581" name="Title 1"/>
          <p:cNvSpPr txBox="1">
            <a:spLocks/>
          </p:cNvSpPr>
          <p:nvPr/>
        </p:nvSpPr>
        <p:spPr bwMode="auto">
          <a:xfrm>
            <a:off x="345057" y="1315650"/>
            <a:ext cx="7007974" cy="96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14" rIns="91407" bIns="45714" anchor="ct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r>
              <a:rPr lang="en-US" sz="2800" dirty="0" smtClean="0"/>
              <a:t>Within </a:t>
            </a:r>
            <a:r>
              <a:rPr lang="en-US" sz="2800" dirty="0"/>
              <a:t>the LEA </a:t>
            </a:r>
            <a:r>
              <a:rPr lang="en-US" sz="2800" dirty="0" err="1" smtClean="0"/>
              <a:t>ConApp</a:t>
            </a:r>
            <a:r>
              <a:rPr lang="en-US" sz="2800" dirty="0" smtClean="0"/>
              <a:t> Web </a:t>
            </a:r>
            <a:r>
              <a:rPr lang="en-US" sz="2800" dirty="0"/>
              <a:t>site, enter your username and password</a:t>
            </a:r>
            <a:endParaRPr lang="en-US" altLang="en-US" sz="2800" b="1" dirty="0">
              <a:latin typeface="Arial Rounded MT Bold" pitchFamily="34" charset="0"/>
            </a:endParaRPr>
          </a:p>
        </p:txBody>
      </p:sp>
      <p:sp>
        <p:nvSpPr>
          <p:cNvPr id="2" name="Rectangle 1"/>
          <p:cNvSpPr/>
          <p:nvPr/>
        </p:nvSpPr>
        <p:spPr>
          <a:xfrm>
            <a:off x="629728" y="110129"/>
            <a:ext cx="5771072" cy="1107996"/>
          </a:xfrm>
          <a:prstGeom prst="rect">
            <a:avLst/>
          </a:prstGeom>
        </p:spPr>
        <p:txBody>
          <a:bodyPr wrap="square">
            <a:spAutoFit/>
          </a:bodyPr>
          <a:lstStyle/>
          <a:p>
            <a:pPr lvl="1">
              <a:lnSpc>
                <a:spcPct val="150000"/>
              </a:lnSpc>
            </a:pPr>
            <a:r>
              <a:rPr lang="en-US" altLang="en-US" sz="4400" b="1" dirty="0">
                <a:latin typeface="Arial Rounded MT Bold" pitchFamily="34" charset="0"/>
              </a:rPr>
              <a:t>The </a:t>
            </a:r>
            <a:r>
              <a:rPr lang="en-US" altLang="en-US" sz="4400" b="1" dirty="0" err="1">
                <a:latin typeface="Arial Rounded MT Bold" pitchFamily="34" charset="0"/>
              </a:rPr>
              <a:t>GaDOE</a:t>
            </a:r>
            <a:r>
              <a:rPr lang="en-US" altLang="en-US" sz="4400" b="1" dirty="0">
                <a:latin typeface="Arial Rounded MT Bold" pitchFamily="34" charset="0"/>
              </a:rPr>
              <a:t> Portal</a:t>
            </a:r>
          </a:p>
        </p:txBody>
      </p:sp>
    </p:spTree>
    <p:extLst>
      <p:ext uri="{BB962C8B-B14F-4D97-AF65-F5344CB8AC3E}">
        <p14:creationId xmlns:p14="http://schemas.microsoft.com/office/powerpoint/2010/main" val="34791107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altLang="en-US" sz="3600" b="0" smtClean="0"/>
              <a:t/>
            </a:r>
            <a:br>
              <a:rPr lang="en-US" altLang="en-US" sz="3600" b="0" smtClean="0"/>
            </a:br>
            <a:r>
              <a:rPr lang="en-US" altLang="en-US" sz="3600" b="0" smtClean="0"/>
              <a:t/>
            </a:r>
            <a:br>
              <a:rPr lang="en-US" altLang="en-US" sz="3600" b="0" smtClean="0"/>
            </a:br>
            <a:r>
              <a:rPr lang="en-US" altLang="en-US" smtClean="0"/>
              <a:t>Parts of the Con App</a:t>
            </a:r>
            <a:r>
              <a:rPr lang="en-US" altLang="en-US" sz="3600" smtClean="0"/>
              <a:t/>
            </a:r>
            <a:br>
              <a:rPr lang="en-US" altLang="en-US" sz="3600" smtClean="0"/>
            </a:br>
            <a:r>
              <a:rPr lang="en-US" altLang="en-US" smtClean="0"/>
              <a:t/>
            </a:r>
            <a:br>
              <a:rPr lang="en-US" altLang="en-US" smtClean="0"/>
            </a:br>
            <a:endParaRPr lang="en-US" altLang="en-US" smtClean="0"/>
          </a:p>
        </p:txBody>
      </p:sp>
      <p:sp>
        <p:nvSpPr>
          <p:cNvPr id="4" name="Date Placeholder 3"/>
          <p:cNvSpPr>
            <a:spLocks noGrp="1"/>
          </p:cNvSpPr>
          <p:nvPr>
            <p:ph type="dt" sz="half" idx="2"/>
          </p:nvPr>
        </p:nvSpPr>
        <p:spPr/>
        <p:txBody>
          <a:bodyPr/>
          <a:lstStyle/>
          <a:p>
            <a:pPr>
              <a:defRPr/>
            </a:pPr>
            <a:fld id="{E764CB1C-9A51-4D14-9F08-37D56E3960FC}" type="datetime1">
              <a:rPr lang="en-US"/>
              <a:pPr>
                <a:defRPr/>
              </a:pPr>
              <a:t>5/25/2015</a:t>
            </a:fld>
            <a:endParaRPr lang="en-US" dirty="0"/>
          </a:p>
        </p:txBody>
      </p:sp>
      <p:sp>
        <p:nvSpPr>
          <p:cNvPr id="25605"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92C4CF7-94D4-4929-8518-07361852C5D7}" type="slidenum">
              <a:rPr lang="en-US" altLang="en-US" smtClean="0">
                <a:solidFill>
                  <a:schemeClr val="bg1"/>
                </a:solidFill>
                <a:latin typeface="Calibri" pitchFamily="34" charset="0"/>
              </a:rPr>
              <a:pPr/>
              <a:t>13</a:t>
            </a:fld>
            <a:endParaRPr lang="en-US" altLang="en-US" smtClean="0">
              <a:solidFill>
                <a:schemeClr val="bg1"/>
              </a:solidFill>
              <a:latin typeface="Calibri" pitchFamily="34" charset="0"/>
            </a:endParaRPr>
          </a:p>
        </p:txBody>
      </p:sp>
      <p:sp>
        <p:nvSpPr>
          <p:cNvPr id="25603" name="Content Placeholder 2"/>
          <p:cNvSpPr>
            <a:spLocks noGrp="1"/>
          </p:cNvSpPr>
          <p:nvPr>
            <p:ph idx="4294967295"/>
          </p:nvPr>
        </p:nvSpPr>
        <p:spPr>
          <a:xfrm>
            <a:off x="530352" y="1572768"/>
            <a:ext cx="7886700" cy="4523232"/>
          </a:xfrm>
          <a:prstGeom prst="rect">
            <a:avLst/>
          </a:prstGeom>
        </p:spPr>
        <p:txBody>
          <a:bodyPr/>
          <a:lstStyle/>
          <a:p>
            <a:pPr algn="ctr">
              <a:buFont typeface="Arial" charset="0"/>
              <a:buNone/>
            </a:pPr>
            <a:r>
              <a:rPr lang="en-US" altLang="en-US" b="1" dirty="0" smtClean="0"/>
              <a:t>Prayer Certification</a:t>
            </a:r>
          </a:p>
          <a:p>
            <a:r>
              <a:rPr lang="en-US" altLang="en-US" sz="2400" dirty="0" smtClean="0"/>
              <a:t>In order to receive funds under the ESEA, a </a:t>
            </a:r>
            <a:r>
              <a:rPr lang="en-US" altLang="en-US" sz="2400" dirty="0" err="1" smtClean="0"/>
              <a:t>LEAmust</a:t>
            </a:r>
            <a:r>
              <a:rPr lang="en-US" altLang="en-US" sz="2400" dirty="0" smtClean="0"/>
              <a:t> certify in writing to the Georgia Department of Education (Department) that no policy of the LEA prevents, or otherwise denies participation in constitutionally protected prayer in public elementary and secondary schools as set forth in this guidance </a:t>
            </a:r>
          </a:p>
          <a:p>
            <a:pPr>
              <a:buFont typeface="Arial" charset="0"/>
              <a:buNone/>
            </a:pPr>
            <a:endParaRPr lang="en-US" altLang="en-US" sz="1000" dirty="0" smtClean="0"/>
          </a:p>
          <a:p>
            <a:r>
              <a:rPr lang="en-US" altLang="en-US" sz="2400" dirty="0" smtClean="0"/>
              <a:t>An LEA must provide this certification to the Department by </a:t>
            </a:r>
            <a:r>
              <a:rPr lang="en-US" altLang="en-US" sz="2400" dirty="0" smtClean="0">
                <a:solidFill>
                  <a:srgbClr val="FF0000"/>
                </a:solidFill>
              </a:rPr>
              <a:t>October 1</a:t>
            </a:r>
            <a:r>
              <a:rPr lang="en-US" altLang="en-US" sz="2400" dirty="0" smtClean="0"/>
              <a:t> of each subsequent year during which the LEA participates in an ESEA program. Only the Superintendent can sign off on the Prayer Certification.</a:t>
            </a:r>
          </a:p>
          <a:p>
            <a:endParaRPr lang="en-US" altLang="en-US" sz="1800" dirty="0" smtClean="0"/>
          </a:p>
        </p:txBody>
      </p:sp>
    </p:spTree>
    <p:extLst>
      <p:ext uri="{BB962C8B-B14F-4D97-AF65-F5344CB8AC3E}">
        <p14:creationId xmlns:p14="http://schemas.microsoft.com/office/powerpoint/2010/main" val="205333052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72994" y="351269"/>
            <a:ext cx="6316630" cy="1325563"/>
          </a:xfrm>
        </p:spPr>
        <p:txBody>
          <a:bodyPr/>
          <a:lstStyle/>
          <a:p>
            <a:r>
              <a:rPr lang="en-US" altLang="en-US" dirty="0" smtClean="0"/>
              <a:t>     CLIP Submissions</a:t>
            </a:r>
          </a:p>
        </p:txBody>
      </p:sp>
      <p:sp>
        <p:nvSpPr>
          <p:cNvPr id="4" name="Date Placeholder 3"/>
          <p:cNvSpPr>
            <a:spLocks noGrp="1"/>
          </p:cNvSpPr>
          <p:nvPr>
            <p:ph type="dt" sz="half" idx="2"/>
          </p:nvPr>
        </p:nvSpPr>
        <p:spPr/>
        <p:txBody>
          <a:bodyPr/>
          <a:lstStyle/>
          <a:p>
            <a:pPr>
              <a:defRPr/>
            </a:pPr>
            <a:fld id="{59B31233-9D11-4F04-A0C2-C8159737F922}" type="datetime1">
              <a:rPr lang="en-US" smtClean="0"/>
              <a:pPr>
                <a:defRPr/>
              </a:pPr>
              <a:t>5/25/2015</a:t>
            </a:fld>
            <a:endParaRPr lang="en-US" dirty="0"/>
          </a:p>
        </p:txBody>
      </p:sp>
      <p:sp>
        <p:nvSpPr>
          <p:cNvPr id="26629"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297C05F-EB25-41AF-8397-20DF2AE4A8F9}" type="slidenum">
              <a:rPr lang="en-US" altLang="en-US" smtClean="0">
                <a:solidFill>
                  <a:schemeClr val="bg1"/>
                </a:solidFill>
                <a:latin typeface="Calibri" pitchFamily="34" charset="0"/>
              </a:rPr>
              <a:pPr/>
              <a:t>14</a:t>
            </a:fld>
            <a:endParaRPr lang="en-US" altLang="en-US" smtClean="0">
              <a:solidFill>
                <a:schemeClr val="bg1"/>
              </a:solidFill>
              <a:latin typeface="Calibri" pitchFamily="34" charset="0"/>
            </a:endParaRPr>
          </a:p>
        </p:txBody>
      </p:sp>
      <p:sp>
        <p:nvSpPr>
          <p:cNvPr id="26627" name="Content Placeholder 2"/>
          <p:cNvSpPr>
            <a:spLocks noGrp="1"/>
          </p:cNvSpPr>
          <p:nvPr>
            <p:ph idx="4294967295"/>
          </p:nvPr>
        </p:nvSpPr>
        <p:spPr>
          <a:xfrm>
            <a:off x="680923" y="1755236"/>
            <a:ext cx="7886700" cy="4351338"/>
          </a:xfrm>
          <a:prstGeom prst="rect">
            <a:avLst/>
          </a:prstGeom>
        </p:spPr>
        <p:txBody>
          <a:bodyPr/>
          <a:lstStyle/>
          <a:p>
            <a:pPr marL="287338" indent="-287338"/>
            <a:r>
              <a:rPr lang="en-US" altLang="en-US" dirty="0" smtClean="0"/>
              <a:t>With each new fiscal year, the </a:t>
            </a:r>
            <a:r>
              <a:rPr lang="en-US" altLang="en-US" dirty="0" err="1" smtClean="0"/>
              <a:t>ConApp</a:t>
            </a:r>
            <a:r>
              <a:rPr lang="en-US" altLang="en-US" dirty="0" smtClean="0"/>
              <a:t> opens </a:t>
            </a:r>
          </a:p>
          <a:p>
            <a:pPr marL="287338" indent="-287338"/>
            <a:r>
              <a:rPr lang="en-US" altLang="en-US" dirty="0" smtClean="0"/>
              <a:t>The prior CLIP entries will be auto-populated into the new FY’s CLIP Descriptors  </a:t>
            </a:r>
          </a:p>
          <a:p>
            <a:pPr marL="287338" indent="-287338"/>
            <a:r>
              <a:rPr lang="en-US" altLang="en-US" dirty="0" smtClean="0"/>
              <a:t>The text clean-up process should not be performed by selecting the icon</a:t>
            </a:r>
          </a:p>
        </p:txBody>
      </p:sp>
      <p:pic>
        <p:nvPicPr>
          <p:cNvPr id="7" name="Picture 6"/>
          <p:cNvPicPr/>
          <p:nvPr/>
        </p:nvPicPr>
        <p:blipFill>
          <a:blip r:embed="rId2" cstate="print">
            <a:duotone>
              <a:schemeClr val="accent1">
                <a:shade val="45000"/>
                <a:satMod val="135000"/>
              </a:schemeClr>
              <a:prstClr val="white"/>
            </a:duotone>
            <a:lum bright="13000"/>
          </a:blip>
          <a:srcRect/>
          <a:stretch>
            <a:fillRect/>
          </a:stretch>
        </p:blipFill>
        <p:spPr bwMode="auto">
          <a:xfrm>
            <a:off x="3850878" y="4245924"/>
            <a:ext cx="381000" cy="457200"/>
          </a:xfrm>
          <a:prstGeom prst="rect">
            <a:avLst/>
          </a:prstGeom>
          <a:noFill/>
          <a:ln w="9525">
            <a:noFill/>
            <a:miter lim="800000"/>
            <a:headEnd/>
            <a:tailEnd/>
          </a:ln>
        </p:spPr>
      </p:pic>
    </p:spTree>
    <p:extLst>
      <p:ext uri="{BB962C8B-B14F-4D97-AF65-F5344CB8AC3E}">
        <p14:creationId xmlns:p14="http://schemas.microsoft.com/office/powerpoint/2010/main" val="3915328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CLIP Submissions and Revisions</a:t>
            </a:r>
          </a:p>
        </p:txBody>
      </p:sp>
      <p:sp>
        <p:nvSpPr>
          <p:cNvPr id="4" name="Date Placeholder 3"/>
          <p:cNvSpPr>
            <a:spLocks noGrp="1"/>
          </p:cNvSpPr>
          <p:nvPr>
            <p:ph type="dt" sz="half" idx="2"/>
          </p:nvPr>
        </p:nvSpPr>
        <p:spPr/>
        <p:txBody>
          <a:bodyPr/>
          <a:lstStyle/>
          <a:p>
            <a:pPr>
              <a:defRPr/>
            </a:pPr>
            <a:fld id="{A1486410-615D-437D-A06E-8D4DA1A03C77}" type="datetime1">
              <a:rPr lang="en-US" smtClean="0"/>
              <a:pPr>
                <a:defRPr/>
              </a:pPr>
              <a:t>5/25/2015</a:t>
            </a:fld>
            <a:endParaRPr lang="en-US" dirty="0"/>
          </a:p>
        </p:txBody>
      </p:sp>
      <p:sp>
        <p:nvSpPr>
          <p:cNvPr id="27653"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A31E214-BE3B-4271-8D0B-CB80AE28CDE9}" type="slidenum">
              <a:rPr lang="en-US" altLang="en-US" smtClean="0">
                <a:solidFill>
                  <a:schemeClr val="bg1"/>
                </a:solidFill>
                <a:latin typeface="Calibri" pitchFamily="34" charset="0"/>
              </a:rPr>
              <a:pPr/>
              <a:t>15</a:t>
            </a:fld>
            <a:endParaRPr lang="en-US" altLang="en-US" smtClean="0">
              <a:solidFill>
                <a:schemeClr val="bg1"/>
              </a:solidFill>
              <a:latin typeface="Calibri" pitchFamily="34" charset="0"/>
            </a:endParaRPr>
          </a:p>
        </p:txBody>
      </p:sp>
      <p:sp>
        <p:nvSpPr>
          <p:cNvPr id="27651" name="Content Placeholder 2"/>
          <p:cNvSpPr>
            <a:spLocks noGrp="1"/>
          </p:cNvSpPr>
          <p:nvPr>
            <p:ph idx="4294967295"/>
          </p:nvPr>
        </p:nvSpPr>
        <p:spPr>
          <a:xfrm>
            <a:off x="586596" y="1773867"/>
            <a:ext cx="7886700" cy="4351338"/>
          </a:xfrm>
          <a:prstGeom prst="rect">
            <a:avLst/>
          </a:prstGeom>
        </p:spPr>
        <p:txBody>
          <a:bodyPr/>
          <a:lstStyle/>
          <a:p>
            <a:endParaRPr lang="en-US" altLang="en-US" sz="3200" dirty="0" smtClean="0">
              <a:ea typeface="Calibri" pitchFamily="34" charset="0"/>
              <a:cs typeface="Calibri" pitchFamily="34" charset="0"/>
            </a:endParaRPr>
          </a:p>
          <a:p>
            <a:r>
              <a:rPr lang="en-US" altLang="en-US" sz="3200" dirty="0" smtClean="0">
                <a:ea typeface="Calibri" pitchFamily="34" charset="0"/>
                <a:cs typeface="Calibri" pitchFamily="34" charset="0"/>
              </a:rPr>
              <a:t>Select applicable Descriptor and type in new information or revisions</a:t>
            </a:r>
            <a:r>
              <a:rPr lang="en-US" altLang="en-US" sz="3200" b="1" dirty="0" smtClean="0">
                <a:ea typeface="Calibri" pitchFamily="34" charset="0"/>
                <a:cs typeface="Calibri" pitchFamily="34" charset="0"/>
              </a:rPr>
              <a:t> </a:t>
            </a:r>
          </a:p>
          <a:p>
            <a:pPr eaLnBrk="1" hangingPunct="1"/>
            <a:r>
              <a:rPr lang="en-US" altLang="en-US" dirty="0" smtClean="0">
                <a:ea typeface="Calibri" pitchFamily="34" charset="0"/>
                <a:cs typeface="Calibri" pitchFamily="34" charset="0"/>
              </a:rPr>
              <a:t>Do not select the Clean-Up Icon            because this will remove text that was recently formatted</a:t>
            </a:r>
          </a:p>
          <a:p>
            <a:pPr eaLnBrk="1" hangingPunct="1"/>
            <a:r>
              <a:rPr lang="en-US" altLang="en-US" dirty="0" smtClean="0">
                <a:ea typeface="Calibri" pitchFamily="34" charset="0"/>
                <a:cs typeface="Calibri" pitchFamily="34" charset="0"/>
              </a:rPr>
              <a:t>Submission process—work flow</a:t>
            </a:r>
          </a:p>
          <a:p>
            <a:pPr eaLnBrk="1" hangingPunct="1"/>
            <a:r>
              <a:rPr lang="en-US" altLang="en-US" dirty="0" smtClean="0">
                <a:ea typeface="Calibri" pitchFamily="34" charset="0"/>
                <a:cs typeface="Calibri" pitchFamily="34" charset="0"/>
              </a:rPr>
              <a:t>Plan Revisions</a:t>
            </a:r>
          </a:p>
          <a:p>
            <a:pPr eaLnBrk="1" hangingPunct="1"/>
            <a:r>
              <a:rPr lang="en-US" altLang="en-US" dirty="0" smtClean="0">
                <a:ea typeface="Calibri" pitchFamily="34" charset="0"/>
                <a:cs typeface="Calibri" pitchFamily="34" charset="0"/>
              </a:rPr>
              <a:t>Audit Trail</a:t>
            </a:r>
          </a:p>
          <a:p>
            <a:endParaRPr lang="en-US" altLang="en-US" dirty="0" smtClean="0"/>
          </a:p>
        </p:txBody>
      </p:sp>
      <p:pic>
        <p:nvPicPr>
          <p:cNvPr id="6" name="Picture 5"/>
          <p:cNvPicPr/>
          <p:nvPr/>
        </p:nvPicPr>
        <p:blipFill>
          <a:blip r:embed="rId2" cstate="print">
            <a:duotone>
              <a:schemeClr val="accent1">
                <a:shade val="45000"/>
                <a:satMod val="135000"/>
              </a:schemeClr>
              <a:prstClr val="white"/>
            </a:duotone>
            <a:lum bright="13000"/>
          </a:blip>
          <a:srcRect/>
          <a:stretch>
            <a:fillRect/>
          </a:stretch>
        </p:blipFill>
        <p:spPr bwMode="auto">
          <a:xfrm>
            <a:off x="5705348" y="3270027"/>
            <a:ext cx="457200" cy="457200"/>
          </a:xfrm>
          <a:prstGeom prst="rect">
            <a:avLst/>
          </a:prstGeom>
          <a:noFill/>
          <a:ln w="9525">
            <a:noFill/>
            <a:miter lim="800000"/>
            <a:headEnd/>
            <a:tailEnd/>
          </a:ln>
        </p:spPr>
      </p:pic>
    </p:spTree>
    <p:extLst>
      <p:ext uri="{BB962C8B-B14F-4D97-AF65-F5344CB8AC3E}">
        <p14:creationId xmlns:p14="http://schemas.microsoft.com/office/powerpoint/2010/main" val="159531598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altLang="en-US" dirty="0"/>
              <a:t>CLIP Submissions and </a:t>
            </a:r>
            <a:br>
              <a:rPr lang="en-US" altLang="en-US" dirty="0"/>
            </a:br>
            <a:r>
              <a:rPr lang="en-US" altLang="en-US" dirty="0"/>
              <a:t>Plan Revisions</a:t>
            </a:r>
          </a:p>
        </p:txBody>
      </p:sp>
      <p:sp>
        <p:nvSpPr>
          <p:cNvPr id="4" name="Date Placeholder 3"/>
          <p:cNvSpPr>
            <a:spLocks noGrp="1"/>
          </p:cNvSpPr>
          <p:nvPr>
            <p:ph type="dt" sz="half" idx="2"/>
          </p:nvPr>
        </p:nvSpPr>
        <p:spPr/>
        <p:txBody>
          <a:bodyPr/>
          <a:lstStyle/>
          <a:p>
            <a:pPr>
              <a:defRPr/>
            </a:pPr>
            <a:fld id="{46EFFE5E-BA7C-43A7-9539-7933176372FA}" type="datetime1">
              <a:rPr lang="en-US"/>
              <a:pPr>
                <a:defRPr/>
              </a:pPr>
              <a:t>5/25/2015</a:t>
            </a:fld>
            <a:endParaRPr lang="en-US" dirty="0"/>
          </a:p>
        </p:txBody>
      </p:sp>
      <p:sp>
        <p:nvSpPr>
          <p:cNvPr id="28677"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FEC265-0BD0-421C-8B05-8CC7FB66EF7C}" type="slidenum">
              <a:rPr lang="en-US" altLang="en-US" smtClean="0">
                <a:solidFill>
                  <a:schemeClr val="bg1"/>
                </a:solidFill>
                <a:latin typeface="Calibri" pitchFamily="34" charset="0"/>
              </a:rPr>
              <a:pPr/>
              <a:t>16</a:t>
            </a:fld>
            <a:endParaRPr lang="en-US" altLang="en-US" smtClean="0">
              <a:solidFill>
                <a:schemeClr val="bg1"/>
              </a:solidFill>
              <a:latin typeface="Calibri" pitchFamily="34" charset="0"/>
            </a:endParaRPr>
          </a:p>
        </p:txBody>
      </p:sp>
      <p:sp>
        <p:nvSpPr>
          <p:cNvPr id="19459" name="Content Placeholder 2"/>
          <p:cNvSpPr>
            <a:spLocks noGrp="1"/>
          </p:cNvSpPr>
          <p:nvPr>
            <p:ph idx="4294967295"/>
          </p:nvPr>
        </p:nvSpPr>
        <p:spPr>
          <a:xfrm>
            <a:off x="759125" y="2035834"/>
            <a:ext cx="7556739" cy="4083140"/>
          </a:xfrm>
          <a:prstGeom prst="rect">
            <a:avLst/>
          </a:prstGeom>
        </p:spPr>
        <p:txBody>
          <a:bodyPr/>
          <a:lstStyle/>
          <a:p>
            <a:pPr marL="0" indent="0">
              <a:buFont typeface="Arial" charset="0"/>
              <a:buNone/>
              <a:defRPr/>
            </a:pPr>
            <a:endParaRPr lang="en-US" dirty="0" smtClean="0"/>
          </a:p>
          <a:p>
            <a:pPr marL="0" indent="0">
              <a:buFont typeface="Arial" charset="0"/>
              <a:buNone/>
              <a:defRPr/>
            </a:pPr>
            <a:r>
              <a:rPr lang="en-US" dirty="0" smtClean="0"/>
              <a:t>Click on the </a:t>
            </a:r>
            <a:r>
              <a:rPr lang="en-US" dirty="0"/>
              <a:t>Implementation Plans </a:t>
            </a:r>
            <a:r>
              <a:rPr lang="en-US" dirty="0" smtClean="0"/>
              <a:t>tab</a:t>
            </a:r>
            <a:endParaRPr lang="en-US" dirty="0"/>
          </a:p>
          <a:p>
            <a:pPr marL="0" indent="0">
              <a:buFont typeface="Arial" charset="0"/>
              <a:buNone/>
              <a:defRPr/>
            </a:pPr>
            <a:r>
              <a:rPr lang="en-US" dirty="0" smtClean="0"/>
              <a:t>Performance Goals from the previous year’s application will be displayed </a:t>
            </a:r>
          </a:p>
          <a:p>
            <a:pPr marL="0" indent="0">
              <a:buFont typeface="Arial" charset="0"/>
              <a:buNone/>
              <a:defRPr/>
            </a:pPr>
            <a:r>
              <a:rPr lang="en-US" dirty="0" smtClean="0"/>
              <a:t>Uploaded files to the Attachment tab are allowed and do not have to be added within the online application</a:t>
            </a:r>
          </a:p>
          <a:p>
            <a:pPr>
              <a:defRPr/>
            </a:pPr>
            <a:endParaRPr lang="en-US" dirty="0" smtClean="0"/>
          </a:p>
        </p:txBody>
      </p:sp>
    </p:spTree>
    <p:extLst>
      <p:ext uri="{BB962C8B-B14F-4D97-AF65-F5344CB8AC3E}">
        <p14:creationId xmlns:p14="http://schemas.microsoft.com/office/powerpoint/2010/main" val="17439974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pPr eaLnBrk="1" hangingPunct="1"/>
            <a:r>
              <a:rPr lang="en-US" altLang="en-US" smtClean="0"/>
              <a:t>CLIP Submissions and Plan Revisions</a:t>
            </a:r>
            <a:endParaRPr lang="en-US" altLang="en-US" smtClean="0">
              <a:solidFill>
                <a:srgbClr val="000099"/>
              </a:solidFill>
              <a:latin typeface="Arial Narrow" pitchFamily="34" charset="0"/>
            </a:endParaRPr>
          </a:p>
        </p:txBody>
      </p:sp>
      <p:sp>
        <p:nvSpPr>
          <p:cNvPr id="4" name="Date Placeholder 3"/>
          <p:cNvSpPr>
            <a:spLocks noGrp="1"/>
          </p:cNvSpPr>
          <p:nvPr>
            <p:ph type="dt" sz="half" idx="2"/>
          </p:nvPr>
        </p:nvSpPr>
        <p:spPr/>
        <p:txBody>
          <a:bodyPr/>
          <a:lstStyle/>
          <a:p>
            <a:pPr>
              <a:defRPr/>
            </a:pPr>
            <a:fld id="{C5A961F1-DFE7-4586-BC00-374A91F227A2}" type="datetime1">
              <a:rPr lang="en-US"/>
              <a:pPr>
                <a:defRPr/>
              </a:pPr>
              <a:t>5/25/2015</a:t>
            </a:fld>
            <a:endParaRPr lang="en-US" dirty="0"/>
          </a:p>
        </p:txBody>
      </p:sp>
      <p:sp>
        <p:nvSpPr>
          <p:cNvPr id="29702"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38637A-D8A9-4906-AAF8-578530991138}" type="slidenum">
              <a:rPr lang="en-US" altLang="en-US" smtClean="0">
                <a:solidFill>
                  <a:schemeClr val="bg1"/>
                </a:solidFill>
                <a:latin typeface="Calibri" pitchFamily="34" charset="0"/>
              </a:rPr>
              <a:pPr/>
              <a:t>17</a:t>
            </a:fld>
            <a:endParaRPr lang="en-US" altLang="en-US" smtClean="0">
              <a:solidFill>
                <a:schemeClr val="bg1"/>
              </a:solidFill>
              <a:latin typeface="Calibri" pitchFamily="34" charset="0"/>
            </a:endParaRPr>
          </a:p>
        </p:txBody>
      </p:sp>
      <p:sp>
        <p:nvSpPr>
          <p:cNvPr id="3" name="Content Placeholder 2"/>
          <p:cNvSpPr>
            <a:spLocks noGrp="1"/>
          </p:cNvSpPr>
          <p:nvPr>
            <p:ph idx="4294967295"/>
          </p:nvPr>
        </p:nvSpPr>
        <p:spPr>
          <a:xfrm>
            <a:off x="681487" y="1708307"/>
            <a:ext cx="7772400" cy="4343400"/>
          </a:xfrm>
          <a:prstGeom prst="rect">
            <a:avLst/>
          </a:prstGeom>
        </p:spPr>
        <p:txBody>
          <a:bodyPr/>
          <a:lstStyle/>
          <a:p>
            <a:pPr marL="0" indent="0" algn="ctr">
              <a:buFont typeface="Arial" charset="0"/>
              <a:buNone/>
              <a:defRPr/>
            </a:pPr>
            <a:r>
              <a:rPr lang="en-US" dirty="0"/>
              <a:t>Implementation </a:t>
            </a:r>
            <a:r>
              <a:rPr lang="en-US" dirty="0" smtClean="0"/>
              <a:t>Plans </a:t>
            </a:r>
          </a:p>
          <a:p>
            <a:pPr marL="0" indent="0">
              <a:buFont typeface="Arial" charset="0"/>
              <a:buNone/>
              <a:defRPr/>
            </a:pPr>
            <a:r>
              <a:rPr lang="en-US" sz="2400" dirty="0" smtClean="0"/>
              <a:t>Select the goal from the drop-down menu to update individual goals</a:t>
            </a:r>
          </a:p>
          <a:p>
            <a:pPr marL="514350" indent="-514350">
              <a:buFont typeface="+mj-lt"/>
              <a:buAutoNum type="alphaUcPeriod" startAt="2"/>
              <a:defRPr/>
            </a:pPr>
            <a:endParaRPr lang="en-US" dirty="0" smtClean="0"/>
          </a:p>
          <a:p>
            <a:pPr marL="514350" indent="-514350">
              <a:buFont typeface="+mj-lt"/>
              <a:buAutoNum type="alphaUcPeriod" startAt="2"/>
              <a:defRPr/>
            </a:pPr>
            <a:endParaRPr lang="en-US" dirty="0" smtClean="0"/>
          </a:p>
          <a:p>
            <a:pPr marL="514350" indent="-514350">
              <a:buFont typeface="+mj-lt"/>
              <a:buAutoNum type="alphaUcPeriod" startAt="2"/>
              <a:defRPr/>
            </a:pPr>
            <a:endParaRPr lang="en-US" dirty="0" smtClean="0"/>
          </a:p>
          <a:p>
            <a:pPr marL="514350" indent="-514350">
              <a:buFont typeface="+mj-lt"/>
              <a:buAutoNum type="alphaUcPeriod" startAt="2"/>
              <a:defRPr/>
            </a:pPr>
            <a:endParaRPr lang="en-US" dirty="0" smtClean="0"/>
          </a:p>
          <a:p>
            <a:pPr marL="0" indent="0">
              <a:buFont typeface="Arial" charset="0"/>
              <a:buNone/>
              <a:defRPr/>
            </a:pPr>
            <a:r>
              <a:rPr lang="en-US" sz="2400" dirty="0" smtClean="0"/>
              <a:t>Select the checkbox for </a:t>
            </a:r>
            <a:r>
              <a:rPr lang="en-US" sz="2400" b="1" dirty="0" smtClean="0"/>
              <a:t>“Are Implementation Plan Descriptions Revised?”</a:t>
            </a:r>
            <a:r>
              <a:rPr lang="en-US" sz="2400" dirty="0" smtClean="0"/>
              <a:t> and the </a:t>
            </a:r>
            <a:r>
              <a:rPr lang="en-US" sz="2400" b="1" dirty="0" smtClean="0"/>
              <a:t>Update</a:t>
            </a:r>
            <a:r>
              <a:rPr lang="en-US" sz="2400" dirty="0" smtClean="0"/>
              <a:t> button to save changes</a:t>
            </a:r>
          </a:p>
          <a:p>
            <a:pPr marL="342790" indent="-342790">
              <a:defRPr/>
            </a:pPr>
            <a:endParaRPr lang="en-US" dirty="0" smtClean="0"/>
          </a:p>
          <a:p>
            <a:pPr marL="342790" indent="-342790">
              <a:defRPr/>
            </a:pPr>
            <a:endParaRPr lang="en-US" dirty="0"/>
          </a:p>
        </p:txBody>
      </p:sp>
      <p:pic>
        <p:nvPicPr>
          <p:cNvPr id="29701" name="Picture 5" descr="HS5ClipImage_47d8249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8638" y="2974675"/>
            <a:ext cx="3677219" cy="181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97544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altLang="en-US" sz="3600" dirty="0" smtClean="0"/>
              <a:t/>
            </a:r>
            <a:br>
              <a:rPr lang="en-US" altLang="en-US" sz="3600" dirty="0" smtClean="0"/>
            </a:br>
            <a:r>
              <a:rPr lang="en-US" altLang="en-US" sz="4600" dirty="0" smtClean="0"/>
              <a:t>Flexible Learning </a:t>
            </a:r>
            <a:br>
              <a:rPr lang="en-US" altLang="en-US" sz="4600" dirty="0" smtClean="0"/>
            </a:br>
            <a:r>
              <a:rPr lang="en-US" altLang="en-US" sz="4600" dirty="0" smtClean="0"/>
              <a:t>Plan (FLP) Submissions</a:t>
            </a:r>
            <a:r>
              <a:rPr lang="en-US" altLang="en-US" sz="1800" b="0" dirty="0" smtClean="0"/>
              <a:t/>
            </a:r>
            <a:br>
              <a:rPr lang="en-US" altLang="en-US" sz="1800" b="0" dirty="0" smtClean="0"/>
            </a:br>
            <a:endParaRPr lang="en-US" altLang="en-US" sz="3600" b="0" dirty="0" smtClean="0"/>
          </a:p>
        </p:txBody>
      </p:sp>
      <p:sp>
        <p:nvSpPr>
          <p:cNvPr id="4" name="Date Placeholder 3"/>
          <p:cNvSpPr>
            <a:spLocks noGrp="1"/>
          </p:cNvSpPr>
          <p:nvPr>
            <p:ph type="dt" sz="half" idx="2"/>
          </p:nvPr>
        </p:nvSpPr>
        <p:spPr/>
        <p:txBody>
          <a:bodyPr/>
          <a:lstStyle/>
          <a:p>
            <a:pPr>
              <a:defRPr/>
            </a:pPr>
            <a:fld id="{CA8562CF-18C5-41CF-AD66-92B1A7C02925}" type="datetime1">
              <a:rPr lang="en-US"/>
              <a:pPr>
                <a:defRPr/>
              </a:pPr>
              <a:t>5/25/2015</a:t>
            </a:fld>
            <a:endParaRPr lang="en-US" dirty="0"/>
          </a:p>
        </p:txBody>
      </p:sp>
      <p:sp>
        <p:nvSpPr>
          <p:cNvPr id="30726"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4F579D5-7A9C-4785-872F-5D6E7B947A2E}" type="slidenum">
              <a:rPr lang="en-US" altLang="en-US" smtClean="0">
                <a:solidFill>
                  <a:schemeClr val="bg1"/>
                </a:solidFill>
                <a:latin typeface="Calibri" pitchFamily="34" charset="0"/>
              </a:rPr>
              <a:pPr/>
              <a:t>18</a:t>
            </a:fld>
            <a:endParaRPr lang="en-US" altLang="en-US" smtClean="0">
              <a:solidFill>
                <a:schemeClr val="bg1"/>
              </a:solidFill>
              <a:latin typeface="Calibri" pitchFamily="34" charset="0"/>
            </a:endParaRPr>
          </a:p>
        </p:txBody>
      </p:sp>
      <p:pic>
        <p:nvPicPr>
          <p:cNvPr id="30723"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1604513" y="2960480"/>
            <a:ext cx="5444436" cy="2970091"/>
          </a:xfrm>
          <a:prstGeom prst="rect">
            <a:avLst/>
          </a:prstGeom>
          <a:ln>
            <a:solidFill>
              <a:schemeClr val="accent1"/>
            </a:solidFill>
            <a:miter lim="800000"/>
            <a:headEnd/>
            <a:tailEnd/>
          </a:ln>
        </p:spPr>
      </p:pic>
      <p:sp>
        <p:nvSpPr>
          <p:cNvPr id="35848" name="Rectangle 9"/>
          <p:cNvSpPr>
            <a:spLocks noChangeArrowheads="1"/>
          </p:cNvSpPr>
          <p:nvPr/>
        </p:nvSpPr>
        <p:spPr bwMode="auto">
          <a:xfrm>
            <a:off x="515938" y="1855788"/>
            <a:ext cx="8077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en-US" sz="2800" dirty="0">
                <a:latin typeface="+mn-lt"/>
              </a:rPr>
              <a:t>The Flexible Learning Program (FLP) Plan tab is located in the </a:t>
            </a:r>
            <a:r>
              <a:rPr lang="en-US" sz="2800" dirty="0" err="1" smtClean="0">
                <a:latin typeface="+mn-lt"/>
              </a:rPr>
              <a:t>ConApp</a:t>
            </a:r>
            <a:r>
              <a:rPr lang="en-US" sz="2800" dirty="0" smtClean="0">
                <a:latin typeface="+mn-lt"/>
              </a:rPr>
              <a:t> </a:t>
            </a:r>
            <a:r>
              <a:rPr lang="en-US" sz="2800" dirty="0">
                <a:latin typeface="+mn-lt"/>
              </a:rPr>
              <a:t>on the Planning tab</a:t>
            </a:r>
          </a:p>
        </p:txBody>
      </p:sp>
    </p:spTree>
    <p:extLst>
      <p:ext uri="{BB962C8B-B14F-4D97-AF65-F5344CB8AC3E}">
        <p14:creationId xmlns:p14="http://schemas.microsoft.com/office/powerpoint/2010/main" val="317065247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altLang="en-US" sz="3600" dirty="0" smtClean="0"/>
              <a:t/>
            </a:r>
            <a:br>
              <a:rPr lang="en-US" altLang="en-US" sz="3600" dirty="0" smtClean="0"/>
            </a:br>
            <a:r>
              <a:rPr lang="en-US" altLang="en-US" sz="4800" dirty="0" smtClean="0"/>
              <a:t>FLP Submissions </a:t>
            </a:r>
            <a:br>
              <a:rPr lang="en-US" altLang="en-US" sz="4800" dirty="0" smtClean="0"/>
            </a:br>
            <a:r>
              <a:rPr lang="en-US" altLang="en-US" sz="4800" dirty="0" smtClean="0"/>
              <a:t>and Plan Revisions</a:t>
            </a:r>
            <a:r>
              <a:rPr lang="en-US" altLang="en-US" sz="1800" dirty="0" smtClean="0"/>
              <a:t/>
            </a:r>
            <a:br>
              <a:rPr lang="en-US" altLang="en-US" sz="1800" dirty="0" smtClean="0"/>
            </a:br>
            <a:endParaRPr lang="en-US" altLang="en-US" sz="3600" dirty="0" smtClean="0"/>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31749"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5D95477-3EAB-437A-80A3-EFCC63CE18EF}" type="slidenum">
              <a:rPr lang="en-US" altLang="en-US" smtClean="0">
                <a:solidFill>
                  <a:schemeClr val="bg1"/>
                </a:solidFill>
                <a:latin typeface="Calibri" pitchFamily="34" charset="0"/>
              </a:rPr>
              <a:pPr/>
              <a:t>19</a:t>
            </a:fld>
            <a:endParaRPr lang="en-US" altLang="en-US" smtClean="0">
              <a:solidFill>
                <a:schemeClr val="bg1"/>
              </a:solidFill>
              <a:latin typeface="Calibri" pitchFamily="34" charset="0"/>
            </a:endParaRPr>
          </a:p>
        </p:txBody>
      </p:sp>
      <p:sp>
        <p:nvSpPr>
          <p:cNvPr id="3" name="Content Placeholder 2"/>
          <p:cNvSpPr>
            <a:spLocks noGrp="1"/>
          </p:cNvSpPr>
          <p:nvPr>
            <p:ph idx="4294967295"/>
          </p:nvPr>
        </p:nvSpPr>
        <p:spPr>
          <a:xfrm>
            <a:off x="707366" y="1756614"/>
            <a:ext cx="7886700" cy="4351338"/>
          </a:xfrm>
          <a:prstGeom prst="rect">
            <a:avLst/>
          </a:prstGeom>
        </p:spPr>
        <p:txBody>
          <a:bodyPr/>
          <a:lstStyle/>
          <a:p>
            <a:pPr marL="0" indent="0">
              <a:buFont typeface="Arial" charset="0"/>
              <a:buNone/>
              <a:defRPr/>
            </a:pPr>
            <a:endParaRPr lang="en-US" dirty="0" smtClean="0"/>
          </a:p>
          <a:p>
            <a:pPr marL="0" indent="0">
              <a:buFont typeface="Arial" charset="0"/>
              <a:buNone/>
              <a:defRPr/>
            </a:pPr>
            <a:r>
              <a:rPr lang="en-US" dirty="0" smtClean="0"/>
              <a:t>FLP plans are submitted and follow the same work flow as the CLIP</a:t>
            </a:r>
          </a:p>
          <a:p>
            <a:pPr marL="1200150" lvl="2" indent="-342900">
              <a:defRPr/>
            </a:pPr>
            <a:r>
              <a:rPr lang="en-US" sz="2400" dirty="0" smtClean="0">
                <a:ea typeface="Times New Roman"/>
                <a:cs typeface="Times New Roman"/>
              </a:rPr>
              <a:t>LEA </a:t>
            </a:r>
            <a:r>
              <a:rPr lang="en-US" sz="2400" dirty="0" err="1" smtClean="0">
                <a:ea typeface="Times New Roman"/>
                <a:cs typeface="Times New Roman"/>
              </a:rPr>
              <a:t>ConApp</a:t>
            </a:r>
            <a:r>
              <a:rPr lang="en-US" sz="2400" dirty="0" smtClean="0">
                <a:ea typeface="Times New Roman"/>
                <a:cs typeface="Times New Roman"/>
              </a:rPr>
              <a:t> Coordinator</a:t>
            </a:r>
          </a:p>
          <a:p>
            <a:pPr marL="1200150" lvl="2" indent="-342900">
              <a:lnSpc>
                <a:spcPct val="150000"/>
              </a:lnSpc>
              <a:defRPr/>
            </a:pPr>
            <a:r>
              <a:rPr lang="en-US" sz="2400" dirty="0" smtClean="0">
                <a:ea typeface="Times New Roman"/>
                <a:cs typeface="Times New Roman"/>
              </a:rPr>
              <a:t>Superintendent</a:t>
            </a:r>
            <a:r>
              <a:rPr lang="en-US" sz="2400" dirty="0"/>
              <a:t> </a:t>
            </a:r>
            <a:endParaRPr lang="en-US" sz="2400" dirty="0" smtClean="0"/>
          </a:p>
          <a:p>
            <a:pPr marL="1200150" lvl="2" indent="-342900">
              <a:lnSpc>
                <a:spcPct val="150000"/>
              </a:lnSpc>
              <a:defRPr/>
            </a:pPr>
            <a:r>
              <a:rPr lang="en-US" sz="2400" dirty="0" smtClean="0"/>
              <a:t>State </a:t>
            </a:r>
            <a:r>
              <a:rPr lang="en-US" sz="2400" dirty="0" err="1" smtClean="0"/>
              <a:t>ConApp</a:t>
            </a:r>
            <a:r>
              <a:rPr lang="en-US" sz="2400" dirty="0" smtClean="0"/>
              <a:t> </a:t>
            </a:r>
            <a:r>
              <a:rPr lang="en-US" sz="2400" dirty="0"/>
              <a:t>Coordinator, </a:t>
            </a:r>
          </a:p>
          <a:p>
            <a:pPr marL="1200150" lvl="2" indent="-342900">
              <a:lnSpc>
                <a:spcPct val="150000"/>
              </a:lnSpc>
              <a:defRPr/>
            </a:pPr>
            <a:r>
              <a:rPr lang="en-US" sz="2400" dirty="0"/>
              <a:t>State Program Manager,  State Plan Approver</a:t>
            </a:r>
            <a:endParaRPr lang="en-US" sz="2400" dirty="0" smtClean="0">
              <a:ea typeface="Times New Roman"/>
              <a:cs typeface="Times New Roman"/>
            </a:endParaRPr>
          </a:p>
          <a:p>
            <a:pPr>
              <a:defRPr/>
            </a:pPr>
            <a:endParaRPr lang="en-US" sz="2400" dirty="0"/>
          </a:p>
        </p:txBody>
      </p:sp>
    </p:spTree>
    <p:extLst>
      <p:ext uri="{BB962C8B-B14F-4D97-AF65-F5344CB8AC3E}">
        <p14:creationId xmlns:p14="http://schemas.microsoft.com/office/powerpoint/2010/main" val="377019016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4294967295"/>
          </p:nvPr>
        </p:nvSpPr>
        <p:spPr>
          <a:xfrm>
            <a:off x="628650" y="6356350"/>
            <a:ext cx="2057400" cy="365125"/>
          </a:xfrm>
          <a:prstGeom prst="rect">
            <a:avLst/>
          </a:prstGeom>
        </p:spPr>
        <p:txBody>
          <a:bodyPr/>
          <a:lstStyle/>
          <a:p>
            <a:pPr>
              <a:defRPr/>
            </a:pPr>
            <a:fld id="{56B1C275-BF81-4F86-B564-3E297F8933C5}" type="datetime1">
              <a:rPr lang="en-US" smtClean="0"/>
              <a:pPr>
                <a:defRPr/>
              </a:pPr>
              <a:t>5/25/2015</a:t>
            </a:fld>
            <a:endParaRPr lang="en-US" dirty="0"/>
          </a:p>
        </p:txBody>
      </p:sp>
      <p:sp>
        <p:nvSpPr>
          <p:cNvPr id="14339" name="Slide Number Placeholder 2"/>
          <p:cNvSpPr>
            <a:spLocks noGrp="1"/>
          </p:cNvSpPr>
          <p:nvPr>
            <p:ph type="sldNum" sz="quarter" idx="4294967295"/>
          </p:nvPr>
        </p:nvSpPr>
        <p:spPr bwMode="auto">
          <a:xfrm>
            <a:off x="645795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025D0A-93BE-4466-90C2-8BE0D2086ED4}" type="slidenum">
              <a:rPr lang="en-US" altLang="en-US" smtClean="0">
                <a:solidFill>
                  <a:schemeClr val="bg1"/>
                </a:solidFill>
                <a:latin typeface="Calibri" pitchFamily="34" charset="0"/>
              </a:rPr>
              <a:pPr/>
              <a:t>2</a:t>
            </a:fld>
            <a:endParaRPr lang="en-US" altLang="en-US" smtClean="0">
              <a:solidFill>
                <a:schemeClr val="bg1"/>
              </a:solidFill>
              <a:latin typeface="Calibri" pitchFamily="34" charset="0"/>
            </a:endParaRPr>
          </a:p>
        </p:txBody>
      </p:sp>
      <p:pic>
        <p:nvPicPr>
          <p:cNvPr id="143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4250" y="1987851"/>
            <a:ext cx="4443413"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5"/>
          <p:cNvSpPr txBox="1">
            <a:spLocks noChangeArrowheads="1"/>
          </p:cNvSpPr>
          <p:nvPr/>
        </p:nvSpPr>
        <p:spPr bwMode="auto">
          <a:xfrm>
            <a:off x="1237456" y="1617963"/>
            <a:ext cx="647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SCHOOL IMPROVEMENT &amp; DISTRICT EFFECTIVENESS</a:t>
            </a:r>
          </a:p>
        </p:txBody>
      </p:sp>
    </p:spTree>
    <p:extLst>
      <p:ext uri="{BB962C8B-B14F-4D97-AF65-F5344CB8AC3E}">
        <p14:creationId xmlns:p14="http://schemas.microsoft.com/office/powerpoint/2010/main" val="3482050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marL="342900" indent="-342900"/>
            <a:r>
              <a:rPr lang="en-US" altLang="en-US" smtClean="0"/>
              <a:t>Budget Submissions</a:t>
            </a:r>
            <a:endParaRPr lang="en-US" altLang="en-US" b="0" smtClean="0"/>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32773"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C3F2061-A862-4C2F-B280-CFDBE41F8789}" type="slidenum">
              <a:rPr lang="en-US" altLang="en-US" smtClean="0">
                <a:solidFill>
                  <a:schemeClr val="bg1"/>
                </a:solidFill>
                <a:latin typeface="Calibri" pitchFamily="34" charset="0"/>
              </a:rPr>
              <a:pPr/>
              <a:t>20</a:t>
            </a:fld>
            <a:endParaRPr lang="en-US" altLang="en-US" smtClean="0">
              <a:solidFill>
                <a:schemeClr val="bg1"/>
              </a:solidFill>
              <a:latin typeface="Calibri" pitchFamily="34" charset="0"/>
            </a:endParaRPr>
          </a:p>
        </p:txBody>
      </p:sp>
      <p:sp>
        <p:nvSpPr>
          <p:cNvPr id="26627" name="Content Placeholder 2"/>
          <p:cNvSpPr>
            <a:spLocks noGrp="1"/>
          </p:cNvSpPr>
          <p:nvPr>
            <p:ph idx="4294967295"/>
          </p:nvPr>
        </p:nvSpPr>
        <p:spPr>
          <a:xfrm>
            <a:off x="879894" y="1880558"/>
            <a:ext cx="7539487" cy="4103270"/>
          </a:xfrm>
          <a:prstGeom prst="rect">
            <a:avLst/>
          </a:prstGeom>
        </p:spPr>
        <p:txBody>
          <a:bodyPr/>
          <a:lstStyle/>
          <a:p>
            <a:pPr marL="0" indent="0" algn="ctr">
              <a:buFont typeface="Arial" charset="0"/>
              <a:buNone/>
              <a:defRPr/>
            </a:pPr>
            <a:endParaRPr lang="en-US" sz="1800" b="1" dirty="0" smtClean="0"/>
          </a:p>
          <a:p>
            <a:pPr marL="0" indent="0">
              <a:buNone/>
              <a:defRPr/>
            </a:pPr>
            <a:r>
              <a:rPr lang="en-US" sz="2400" dirty="0" smtClean="0"/>
              <a:t>Title </a:t>
            </a:r>
            <a:r>
              <a:rPr lang="en-US" sz="2400" dirty="0"/>
              <a:t>I, Part A is a federally funded program under the Elementary and Secondary Education Act of 1965 (ESEA). This Act provides federal funds through the </a:t>
            </a:r>
            <a:r>
              <a:rPr lang="en-US" sz="2400" dirty="0" smtClean="0"/>
              <a:t>Department to LEAs </a:t>
            </a:r>
            <a:r>
              <a:rPr lang="en-US" sz="2400" dirty="0"/>
              <a:t>and public schools with high percentages of poor children to help ensure that all children meet challenging state academic content and student academic achievement </a:t>
            </a:r>
            <a:r>
              <a:rPr lang="en-US" sz="2400" dirty="0" smtClean="0"/>
              <a:t>standards </a:t>
            </a:r>
          </a:p>
        </p:txBody>
      </p:sp>
    </p:spTree>
    <p:extLst>
      <p:ext uri="{BB962C8B-B14F-4D97-AF65-F5344CB8AC3E}">
        <p14:creationId xmlns:p14="http://schemas.microsoft.com/office/powerpoint/2010/main" val="29827849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marL="342900" indent="-342900"/>
            <a:r>
              <a:rPr lang="en-US" altLang="en-US" smtClean="0"/>
              <a:t>Budget Submissions</a:t>
            </a:r>
            <a:endParaRPr lang="en-US" altLang="en-US" b="0" smtClean="0"/>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33797"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C32C60C-BDF5-4BC2-BC96-C78ADF86524F}" type="slidenum">
              <a:rPr lang="en-US" altLang="en-US" smtClean="0">
                <a:solidFill>
                  <a:schemeClr val="bg1"/>
                </a:solidFill>
                <a:latin typeface="Calibri" pitchFamily="34" charset="0"/>
              </a:rPr>
              <a:pPr/>
              <a:t>21</a:t>
            </a:fld>
            <a:endParaRPr lang="en-US" altLang="en-US" smtClean="0">
              <a:solidFill>
                <a:schemeClr val="bg1"/>
              </a:solidFill>
              <a:latin typeface="Calibri" pitchFamily="34" charset="0"/>
            </a:endParaRPr>
          </a:p>
        </p:txBody>
      </p:sp>
      <p:sp>
        <p:nvSpPr>
          <p:cNvPr id="26627" name="Content Placeholder 2"/>
          <p:cNvSpPr>
            <a:spLocks noGrp="1"/>
          </p:cNvSpPr>
          <p:nvPr>
            <p:ph idx="4294967295"/>
          </p:nvPr>
        </p:nvSpPr>
        <p:spPr>
          <a:xfrm>
            <a:off x="621101" y="1846053"/>
            <a:ext cx="8229600" cy="4137774"/>
          </a:xfrm>
          <a:prstGeom prst="rect">
            <a:avLst/>
          </a:prstGeom>
        </p:spPr>
        <p:txBody>
          <a:bodyPr/>
          <a:lstStyle/>
          <a:p>
            <a:pPr marL="0" indent="0" algn="ctr">
              <a:buFont typeface="Arial" charset="0"/>
              <a:buNone/>
              <a:defRPr/>
            </a:pPr>
            <a:endParaRPr lang="en-US" sz="1800" b="1" dirty="0" smtClean="0"/>
          </a:p>
          <a:p>
            <a:pPr marL="0" indent="0">
              <a:buNone/>
              <a:defRPr/>
            </a:pPr>
            <a:r>
              <a:rPr lang="en-US" sz="2400" dirty="0" smtClean="0"/>
              <a:t>LEAs </a:t>
            </a:r>
            <a:r>
              <a:rPr lang="en-US" sz="2400" dirty="0"/>
              <a:t>must submit, through the ConApp, the Title I, Part A </a:t>
            </a:r>
            <a:r>
              <a:rPr lang="en-US" sz="2400" dirty="0" smtClean="0"/>
              <a:t>budget </a:t>
            </a:r>
          </a:p>
          <a:p>
            <a:pPr marL="0" indent="0">
              <a:buNone/>
              <a:defRPr/>
            </a:pPr>
            <a:endParaRPr lang="en-US" sz="2400" dirty="0" smtClean="0"/>
          </a:p>
          <a:p>
            <a:pPr marL="0" indent="0">
              <a:buNone/>
              <a:defRPr/>
            </a:pPr>
            <a:r>
              <a:rPr lang="en-US" sz="2400" dirty="0" smtClean="0"/>
              <a:t>Prior </a:t>
            </a:r>
            <a:r>
              <a:rPr lang="en-US" sz="2400" dirty="0"/>
              <a:t>to review of any budget submitted for approval, the Title I Education Program Specialist reviews the changes made to the </a:t>
            </a:r>
            <a:r>
              <a:rPr lang="en-US" sz="2400" dirty="0" smtClean="0"/>
              <a:t>CLIP. </a:t>
            </a:r>
            <a:r>
              <a:rPr lang="en-US" sz="2400" dirty="0"/>
              <a:t>The CLIP contains 31 Descriptors, 24 of which must be reviewed for revision and/or approval by the Title I Education Program </a:t>
            </a:r>
            <a:r>
              <a:rPr lang="en-US" sz="2400" dirty="0" smtClean="0"/>
              <a:t>Specialist</a:t>
            </a:r>
          </a:p>
        </p:txBody>
      </p:sp>
    </p:spTree>
    <p:extLst>
      <p:ext uri="{BB962C8B-B14F-4D97-AF65-F5344CB8AC3E}">
        <p14:creationId xmlns:p14="http://schemas.microsoft.com/office/powerpoint/2010/main" val="8310618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marL="342900" indent="-342900"/>
            <a:r>
              <a:rPr lang="en-US" altLang="en-US" smtClean="0"/>
              <a:t>Budget Submissions</a:t>
            </a:r>
            <a:endParaRPr lang="en-US" altLang="en-US" b="0" smtClean="0"/>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34821"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2ABAE83-0A35-40C1-8586-BE853814555F}" type="slidenum">
              <a:rPr lang="en-US" altLang="en-US" smtClean="0">
                <a:solidFill>
                  <a:schemeClr val="bg1"/>
                </a:solidFill>
                <a:latin typeface="Calibri" pitchFamily="34" charset="0"/>
              </a:rPr>
              <a:pPr/>
              <a:t>22</a:t>
            </a:fld>
            <a:endParaRPr lang="en-US" altLang="en-US" smtClean="0">
              <a:solidFill>
                <a:schemeClr val="bg1"/>
              </a:solidFill>
              <a:latin typeface="Calibri" pitchFamily="34" charset="0"/>
            </a:endParaRPr>
          </a:p>
        </p:txBody>
      </p:sp>
      <p:sp>
        <p:nvSpPr>
          <p:cNvPr id="26627" name="Content Placeholder 2"/>
          <p:cNvSpPr>
            <a:spLocks noGrp="1"/>
          </p:cNvSpPr>
          <p:nvPr>
            <p:ph idx="4294967295"/>
          </p:nvPr>
        </p:nvSpPr>
        <p:spPr>
          <a:xfrm>
            <a:off x="948905" y="1777041"/>
            <a:ext cx="6954838" cy="4270075"/>
          </a:xfrm>
          <a:prstGeom prst="rect">
            <a:avLst/>
          </a:prstGeom>
        </p:spPr>
        <p:txBody>
          <a:bodyPr/>
          <a:lstStyle/>
          <a:p>
            <a:pPr marL="0" indent="0" algn="ctr">
              <a:buFont typeface="Arial" charset="0"/>
              <a:buNone/>
              <a:defRPr/>
            </a:pPr>
            <a:endParaRPr lang="en-US" dirty="0" smtClean="0"/>
          </a:p>
          <a:p>
            <a:pPr marL="0" indent="0">
              <a:buFont typeface="Arial" charset="0"/>
              <a:buNone/>
              <a:defRPr/>
            </a:pPr>
            <a:r>
              <a:rPr lang="en-US" dirty="0" smtClean="0"/>
              <a:t>Complete all parts of the Program </a:t>
            </a:r>
            <a:r>
              <a:rPr lang="en-US" dirty="0"/>
              <a:t>Information Page</a:t>
            </a:r>
            <a:r>
              <a:rPr lang="en-US" dirty="0" smtClean="0"/>
              <a:t>:</a:t>
            </a:r>
          </a:p>
          <a:p>
            <a:pPr marL="0" indent="0">
              <a:buFont typeface="Arial" charset="0"/>
              <a:buNone/>
              <a:defRPr/>
            </a:pPr>
            <a:endParaRPr lang="en-US" dirty="0" smtClean="0"/>
          </a:p>
          <a:p>
            <a:pPr marL="514350" indent="-514350">
              <a:buFont typeface="+mj-lt"/>
              <a:buAutoNum type="arabicPeriod"/>
              <a:defRPr/>
            </a:pPr>
            <a:r>
              <a:rPr lang="en-US" dirty="0" smtClean="0"/>
              <a:t>Fiscal </a:t>
            </a:r>
            <a:r>
              <a:rPr lang="en-US" dirty="0"/>
              <a:t>Effort </a:t>
            </a:r>
          </a:p>
          <a:p>
            <a:pPr marL="514350" indent="-514350">
              <a:buFont typeface="+mj-lt"/>
              <a:buAutoNum type="arabicPeriod"/>
              <a:defRPr/>
            </a:pPr>
            <a:r>
              <a:rPr lang="en-US" dirty="0" smtClean="0"/>
              <a:t>Set-Asides </a:t>
            </a:r>
          </a:p>
        </p:txBody>
      </p:sp>
    </p:spTree>
    <p:extLst>
      <p:ext uri="{BB962C8B-B14F-4D97-AF65-F5344CB8AC3E}">
        <p14:creationId xmlns:p14="http://schemas.microsoft.com/office/powerpoint/2010/main" val="30901107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marL="342900" indent="-342900"/>
            <a:r>
              <a:rPr lang="en-US" altLang="en-US" smtClean="0"/>
              <a:t>Budget Submissions</a:t>
            </a:r>
            <a:endParaRPr lang="en-US" altLang="en-US" b="0" smtClean="0"/>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35845"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71745D4-14C6-4831-84FA-729C72090B13}" type="slidenum">
              <a:rPr lang="en-US" altLang="en-US" smtClean="0">
                <a:solidFill>
                  <a:schemeClr val="bg1"/>
                </a:solidFill>
                <a:latin typeface="Calibri" pitchFamily="34" charset="0"/>
              </a:rPr>
              <a:pPr/>
              <a:t>23</a:t>
            </a:fld>
            <a:endParaRPr lang="en-US" altLang="en-US" smtClean="0">
              <a:solidFill>
                <a:schemeClr val="bg1"/>
              </a:solidFill>
              <a:latin typeface="Calibri" pitchFamily="34" charset="0"/>
            </a:endParaRPr>
          </a:p>
        </p:txBody>
      </p:sp>
      <p:sp>
        <p:nvSpPr>
          <p:cNvPr id="35843" name="Content Placeholder 2"/>
          <p:cNvSpPr>
            <a:spLocks noGrp="1"/>
          </p:cNvSpPr>
          <p:nvPr>
            <p:ph idx="4294967295"/>
          </p:nvPr>
        </p:nvSpPr>
        <p:spPr>
          <a:xfrm>
            <a:off x="639883" y="1656272"/>
            <a:ext cx="7710487" cy="4338427"/>
          </a:xfrm>
          <a:prstGeom prst="rect">
            <a:avLst/>
          </a:prstGeom>
        </p:spPr>
        <p:txBody>
          <a:bodyPr/>
          <a:lstStyle/>
          <a:p>
            <a:pPr marL="457200" lvl="1" indent="0">
              <a:buFont typeface="Arial" charset="0"/>
              <a:buNone/>
            </a:pPr>
            <a:r>
              <a:rPr lang="en-US" altLang="en-US" sz="2800" dirty="0" smtClean="0"/>
              <a:t>Required set-asides </a:t>
            </a:r>
          </a:p>
          <a:p>
            <a:pPr marL="1200150" lvl="2" indent="-342900"/>
            <a:r>
              <a:rPr lang="en-US" altLang="en-US" sz="2400" dirty="0" smtClean="0"/>
              <a:t>FLPs for Priority and Focus Schools</a:t>
            </a:r>
          </a:p>
          <a:p>
            <a:pPr marL="1200150" lvl="2" indent="-342900"/>
            <a:r>
              <a:rPr lang="en-US" altLang="en-US" sz="2400" dirty="0" smtClean="0"/>
              <a:t>FLPs for Alert Schools, if applicable </a:t>
            </a:r>
          </a:p>
          <a:p>
            <a:pPr marL="1200150" lvl="2" indent="-342900"/>
            <a:r>
              <a:rPr lang="en-US" altLang="en-US" sz="2400" dirty="0" smtClean="0"/>
              <a:t>Professional development for highly qualified teachers </a:t>
            </a:r>
          </a:p>
          <a:p>
            <a:pPr marL="1200150" lvl="2" indent="-342900"/>
            <a:r>
              <a:rPr lang="en-US" altLang="en-US" sz="2400" dirty="0" smtClean="0"/>
              <a:t>Professional development for district effectiveness</a:t>
            </a:r>
          </a:p>
          <a:p>
            <a:pPr marL="1200150" lvl="2" indent="-342900"/>
            <a:r>
              <a:rPr lang="en-US" altLang="en-US" sz="2400" dirty="0" smtClean="0"/>
              <a:t>Parental Involvement</a:t>
            </a:r>
          </a:p>
          <a:p>
            <a:pPr marL="1200150" lvl="2" indent="-342900"/>
            <a:r>
              <a:rPr lang="en-US" altLang="en-US" sz="2400" dirty="0" smtClean="0"/>
              <a:t>Eligible private school children</a:t>
            </a:r>
          </a:p>
          <a:p>
            <a:pPr marL="1200150" lvl="2" indent="-342900"/>
            <a:r>
              <a:rPr lang="en-US" altLang="en-US" sz="2400" dirty="0" smtClean="0"/>
              <a:t>Homeless children and youth in non-participating schools; and </a:t>
            </a:r>
          </a:p>
          <a:p>
            <a:pPr marL="1200150" lvl="2" indent="-342900"/>
            <a:r>
              <a:rPr lang="en-US" altLang="en-US" sz="2400" dirty="0" smtClean="0"/>
              <a:t>Neglected and Delinquent students </a:t>
            </a:r>
          </a:p>
        </p:txBody>
      </p:sp>
    </p:spTree>
    <p:extLst>
      <p:ext uri="{BB962C8B-B14F-4D97-AF65-F5344CB8AC3E}">
        <p14:creationId xmlns:p14="http://schemas.microsoft.com/office/powerpoint/2010/main" val="238914216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marL="342900" indent="-342900"/>
            <a:r>
              <a:rPr lang="en-US" altLang="en-US" smtClean="0"/>
              <a:t>Budget Submissions</a:t>
            </a:r>
            <a:endParaRPr lang="en-US" altLang="en-US" b="0" smtClean="0"/>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36869"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D037B65-6938-4C53-A803-E0C9F02B5D4C}" type="slidenum">
              <a:rPr lang="en-US" altLang="en-US" smtClean="0">
                <a:solidFill>
                  <a:schemeClr val="bg1"/>
                </a:solidFill>
                <a:latin typeface="Calibri" pitchFamily="34" charset="0"/>
              </a:rPr>
              <a:pPr/>
              <a:t>24</a:t>
            </a:fld>
            <a:endParaRPr lang="en-US" altLang="en-US" smtClean="0">
              <a:solidFill>
                <a:schemeClr val="bg1"/>
              </a:solidFill>
              <a:latin typeface="Calibri" pitchFamily="34" charset="0"/>
            </a:endParaRPr>
          </a:p>
        </p:txBody>
      </p:sp>
      <p:sp>
        <p:nvSpPr>
          <p:cNvPr id="36867" name="Content Placeholder 2"/>
          <p:cNvSpPr>
            <a:spLocks noGrp="1"/>
          </p:cNvSpPr>
          <p:nvPr>
            <p:ph idx="4294967295"/>
          </p:nvPr>
        </p:nvSpPr>
        <p:spPr>
          <a:xfrm>
            <a:off x="534837" y="1357223"/>
            <a:ext cx="8135938" cy="4724400"/>
          </a:xfrm>
          <a:prstGeom prst="rect">
            <a:avLst/>
          </a:prstGeom>
        </p:spPr>
        <p:txBody>
          <a:bodyPr/>
          <a:lstStyle/>
          <a:p>
            <a:pPr marL="457200" lvl="1" indent="0">
              <a:buFont typeface="Arial" charset="0"/>
              <a:buNone/>
            </a:pPr>
            <a:endParaRPr lang="en-US" altLang="en-US" dirty="0" smtClean="0"/>
          </a:p>
          <a:p>
            <a:pPr marL="457200" lvl="1" indent="0">
              <a:buFont typeface="Arial" charset="0"/>
              <a:buNone/>
            </a:pPr>
            <a:r>
              <a:rPr lang="en-US" altLang="en-US" sz="2800" dirty="0" smtClean="0"/>
              <a:t>Optional district wide set-asides </a:t>
            </a:r>
          </a:p>
          <a:p>
            <a:pPr marL="1314450" lvl="2" indent="-457200"/>
            <a:r>
              <a:rPr lang="en-US" altLang="en-US" sz="2400" dirty="0" smtClean="0"/>
              <a:t>LEA level and/or </a:t>
            </a:r>
            <a:r>
              <a:rPr lang="en-US" altLang="en-US" sz="2400" dirty="0" err="1" smtClean="0"/>
              <a:t>districtwide</a:t>
            </a:r>
            <a:r>
              <a:rPr lang="en-US" altLang="en-US" sz="2400" dirty="0" smtClean="0"/>
              <a:t> activities only</a:t>
            </a:r>
          </a:p>
          <a:p>
            <a:pPr marL="1314450" lvl="2" indent="-457200"/>
            <a:r>
              <a:rPr lang="en-US" altLang="en-US" sz="2400" dirty="0" smtClean="0"/>
              <a:t>Activities cannot be charged to a school’s facility code, but rather the LEA’s facility code—8010 </a:t>
            </a:r>
          </a:p>
          <a:p>
            <a:pPr marL="1314450" lvl="2" indent="-457200"/>
            <a:r>
              <a:rPr lang="en-US" altLang="en-US" sz="2400" dirty="0" smtClean="0"/>
              <a:t>LEA must have a well-crafted </a:t>
            </a:r>
            <a:r>
              <a:rPr lang="en-US" altLang="en-US" sz="2400" dirty="0" err="1" smtClean="0"/>
              <a:t>districtwide</a:t>
            </a:r>
            <a:r>
              <a:rPr lang="en-US" altLang="en-US" sz="2400" dirty="0" smtClean="0"/>
              <a:t> program plan that places these personnel at Title I schools according to clear criteria to overcome unintentionally serving schools out of rank order, due to having schools with lower rates of poverty receiving a higher per-pupil amount than schools with a higher amount of poverty</a:t>
            </a:r>
            <a:endParaRPr lang="en-US" altLang="en-US" sz="2400" b="1" dirty="0" smtClean="0"/>
          </a:p>
          <a:p>
            <a:endParaRPr lang="en-US" altLang="en-US" sz="2400" dirty="0" smtClean="0"/>
          </a:p>
        </p:txBody>
      </p:sp>
    </p:spTree>
    <p:extLst>
      <p:ext uri="{BB962C8B-B14F-4D97-AF65-F5344CB8AC3E}">
        <p14:creationId xmlns:p14="http://schemas.microsoft.com/office/powerpoint/2010/main" val="5847867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marL="342900" indent="-342900"/>
            <a:r>
              <a:rPr lang="en-US" altLang="en-US" smtClean="0"/>
              <a:t>Budget Submissions</a:t>
            </a:r>
            <a:endParaRPr lang="en-US" altLang="en-US" b="0" smtClean="0"/>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37893"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0E35143-5C46-4542-9648-E9C5DBCBF8D0}" type="slidenum">
              <a:rPr lang="en-US" altLang="en-US" smtClean="0">
                <a:solidFill>
                  <a:schemeClr val="bg1"/>
                </a:solidFill>
                <a:latin typeface="Calibri" pitchFamily="34" charset="0"/>
              </a:rPr>
              <a:pPr/>
              <a:t>25</a:t>
            </a:fld>
            <a:endParaRPr lang="en-US" altLang="en-US" smtClean="0">
              <a:solidFill>
                <a:schemeClr val="bg1"/>
              </a:solidFill>
              <a:latin typeface="Calibri" pitchFamily="34" charset="0"/>
            </a:endParaRPr>
          </a:p>
        </p:txBody>
      </p:sp>
      <p:sp>
        <p:nvSpPr>
          <p:cNvPr id="37891" name="Content Placeholder 2"/>
          <p:cNvSpPr>
            <a:spLocks noGrp="1"/>
          </p:cNvSpPr>
          <p:nvPr>
            <p:ph idx="4294967295"/>
          </p:nvPr>
        </p:nvSpPr>
        <p:spPr>
          <a:xfrm>
            <a:off x="966158" y="1604513"/>
            <a:ext cx="6956425" cy="4520242"/>
          </a:xfrm>
          <a:prstGeom prst="rect">
            <a:avLst/>
          </a:prstGeom>
        </p:spPr>
        <p:txBody>
          <a:bodyPr/>
          <a:lstStyle/>
          <a:p>
            <a:pPr marL="457200" indent="-457200">
              <a:buFont typeface="Calibri Light" pitchFamily="34" charset="0"/>
              <a:buAutoNum type="arabicPeriod" startAt="3"/>
            </a:pPr>
            <a:r>
              <a:rPr lang="en-US" altLang="en-US" sz="2400" dirty="0" smtClean="0"/>
              <a:t>Other Funds </a:t>
            </a:r>
          </a:p>
          <a:p>
            <a:pPr marL="400050" lvl="1" indent="0">
              <a:buFont typeface="Arial" charset="0"/>
              <a:buNone/>
            </a:pPr>
            <a:r>
              <a:rPr lang="en-US" altLang="en-US" dirty="0" smtClean="0"/>
              <a:t>This section is for documentation of other funding sources for professional development </a:t>
            </a:r>
          </a:p>
          <a:p>
            <a:pPr marL="400050" lvl="1" indent="0">
              <a:buFont typeface="Arial" charset="0"/>
              <a:buNone/>
            </a:pPr>
            <a:endParaRPr lang="en-US" altLang="en-US" dirty="0" smtClean="0"/>
          </a:p>
          <a:p>
            <a:pPr marL="457200" indent="-457200">
              <a:buFont typeface="Calibri Light" pitchFamily="34" charset="0"/>
              <a:buAutoNum type="arabicPeriod" startAt="3"/>
            </a:pPr>
            <a:r>
              <a:rPr lang="en-US" altLang="en-US" sz="2400" dirty="0" smtClean="0"/>
              <a:t>School Allocations: </a:t>
            </a:r>
          </a:p>
          <a:p>
            <a:pPr marL="400050" lvl="1" indent="0">
              <a:buFont typeface="Arial" charset="0"/>
              <a:buNone/>
            </a:pPr>
            <a:r>
              <a:rPr lang="en-US" altLang="en-US" dirty="0" smtClean="0"/>
              <a:t>	Public Schools </a:t>
            </a:r>
          </a:p>
          <a:p>
            <a:pPr marL="400050" lvl="1" indent="0">
              <a:buFont typeface="Arial" charset="0"/>
              <a:buNone/>
            </a:pPr>
            <a:r>
              <a:rPr lang="en-US" altLang="en-US" dirty="0" smtClean="0"/>
              <a:t>	Private Schools </a:t>
            </a:r>
          </a:p>
        </p:txBody>
      </p:sp>
    </p:spTree>
    <p:extLst>
      <p:ext uri="{BB962C8B-B14F-4D97-AF65-F5344CB8AC3E}">
        <p14:creationId xmlns:p14="http://schemas.microsoft.com/office/powerpoint/2010/main" val="273777738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marL="342900" indent="-342900"/>
            <a:r>
              <a:rPr lang="en-US" altLang="en-US" smtClean="0"/>
              <a:t>Budget Submissions</a:t>
            </a:r>
            <a:endParaRPr lang="en-US" altLang="en-US" b="0" smtClean="0"/>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38917"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904CB6-69A5-4761-8CB8-7472ABD56EFC}" type="slidenum">
              <a:rPr lang="en-US" altLang="en-US" smtClean="0">
                <a:solidFill>
                  <a:schemeClr val="bg1"/>
                </a:solidFill>
                <a:latin typeface="Calibri" pitchFamily="34" charset="0"/>
              </a:rPr>
              <a:pPr/>
              <a:t>26</a:t>
            </a:fld>
            <a:endParaRPr lang="en-US" altLang="en-US" smtClean="0">
              <a:solidFill>
                <a:schemeClr val="bg1"/>
              </a:solidFill>
              <a:latin typeface="Calibri" pitchFamily="34" charset="0"/>
            </a:endParaRPr>
          </a:p>
        </p:txBody>
      </p:sp>
      <p:sp>
        <p:nvSpPr>
          <p:cNvPr id="38915" name="Content Placeholder 2"/>
          <p:cNvSpPr>
            <a:spLocks noGrp="1"/>
          </p:cNvSpPr>
          <p:nvPr>
            <p:ph idx="4294967295"/>
          </p:nvPr>
        </p:nvSpPr>
        <p:spPr>
          <a:xfrm>
            <a:off x="879894" y="1690777"/>
            <a:ext cx="7658100" cy="4244197"/>
          </a:xfrm>
          <a:prstGeom prst="rect">
            <a:avLst/>
          </a:prstGeom>
        </p:spPr>
        <p:txBody>
          <a:bodyPr/>
          <a:lstStyle/>
          <a:p>
            <a:pPr marL="457200" indent="-457200">
              <a:buFont typeface="Calibri Light" pitchFamily="34" charset="0"/>
              <a:buAutoNum type="arabicPeriod" startAt="5"/>
            </a:pPr>
            <a:r>
              <a:rPr lang="en-US" altLang="en-US" sz="2400" dirty="0" smtClean="0"/>
              <a:t>Private School Proportionality </a:t>
            </a:r>
          </a:p>
          <a:p>
            <a:pPr marL="457200" lvl="1" indent="0">
              <a:buFont typeface="Arial" charset="0"/>
              <a:buNone/>
            </a:pPr>
            <a:endParaRPr lang="en-US" altLang="en-US" dirty="0" smtClean="0"/>
          </a:p>
          <a:p>
            <a:pPr marL="457200" lvl="1" indent="0">
              <a:buFont typeface="Arial" charset="0"/>
              <a:buNone/>
            </a:pPr>
            <a:r>
              <a:rPr lang="en-US" altLang="en-US" dirty="0" smtClean="0"/>
              <a:t>Equitable services fall into three categories</a:t>
            </a:r>
          </a:p>
          <a:p>
            <a:pPr marL="914400" lvl="2" indent="0">
              <a:buFont typeface="Arial" charset="0"/>
              <a:buNone/>
            </a:pPr>
            <a:r>
              <a:rPr lang="en-US" altLang="en-US" sz="2400" dirty="0" smtClean="0"/>
              <a:t>Parental Involvement </a:t>
            </a:r>
          </a:p>
          <a:p>
            <a:pPr marL="914400" lvl="2" indent="0">
              <a:buFont typeface="Arial" charset="0"/>
              <a:buNone/>
            </a:pPr>
            <a:r>
              <a:rPr lang="en-US" altLang="en-US" sz="2400" dirty="0" smtClean="0"/>
              <a:t>Instruction</a:t>
            </a:r>
          </a:p>
          <a:p>
            <a:pPr marL="914400" lvl="2" indent="0">
              <a:buFont typeface="Arial" charset="0"/>
              <a:buNone/>
            </a:pPr>
            <a:r>
              <a:rPr lang="en-US" altLang="en-US" sz="2400" dirty="0" smtClean="0"/>
              <a:t>Professional Learning</a:t>
            </a:r>
          </a:p>
          <a:p>
            <a:pPr marL="457200" lvl="1" indent="0">
              <a:buFont typeface="Arial" charset="0"/>
              <a:buNone/>
            </a:pPr>
            <a:endParaRPr lang="en-US" altLang="en-US" dirty="0" smtClean="0"/>
          </a:p>
          <a:p>
            <a:pPr marL="457200" lvl="1" indent="0">
              <a:buFont typeface="Arial" charset="0"/>
              <a:buNone/>
            </a:pPr>
            <a:r>
              <a:rPr lang="en-US" altLang="en-US" dirty="0" smtClean="0"/>
              <a:t>The amount of the reserved funds that must be used for private schools must be proportionate to the number of private school children from low-income families residing in Title I, Part A participating public school attendance areas</a:t>
            </a:r>
          </a:p>
        </p:txBody>
      </p:sp>
    </p:spTree>
    <p:extLst>
      <p:ext uri="{BB962C8B-B14F-4D97-AF65-F5344CB8AC3E}">
        <p14:creationId xmlns:p14="http://schemas.microsoft.com/office/powerpoint/2010/main" val="265142346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marL="342900" indent="-342900"/>
            <a:r>
              <a:rPr lang="en-US" altLang="en-US" smtClean="0"/>
              <a:t>Budget Submissions</a:t>
            </a:r>
            <a:endParaRPr lang="en-US" altLang="en-US" b="0" smtClean="0"/>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39941"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1BA787-6554-41E3-A082-62DDB2CC2719}" type="slidenum">
              <a:rPr lang="en-US" altLang="en-US" smtClean="0">
                <a:solidFill>
                  <a:schemeClr val="bg1"/>
                </a:solidFill>
                <a:latin typeface="Calibri" pitchFamily="34" charset="0"/>
              </a:rPr>
              <a:pPr/>
              <a:t>27</a:t>
            </a:fld>
            <a:endParaRPr lang="en-US" altLang="en-US" smtClean="0">
              <a:solidFill>
                <a:schemeClr val="bg1"/>
              </a:solidFill>
              <a:latin typeface="Calibri" pitchFamily="34" charset="0"/>
            </a:endParaRPr>
          </a:p>
        </p:txBody>
      </p:sp>
      <p:sp>
        <p:nvSpPr>
          <p:cNvPr id="26627" name="Content Placeholder 2"/>
          <p:cNvSpPr>
            <a:spLocks noGrp="1"/>
          </p:cNvSpPr>
          <p:nvPr>
            <p:ph idx="4294967295"/>
          </p:nvPr>
        </p:nvSpPr>
        <p:spPr>
          <a:xfrm>
            <a:off x="879894" y="1818017"/>
            <a:ext cx="7532688" cy="4114800"/>
          </a:xfrm>
          <a:prstGeom prst="rect">
            <a:avLst/>
          </a:prstGeom>
        </p:spPr>
        <p:txBody>
          <a:bodyPr/>
          <a:lstStyle/>
          <a:p>
            <a:pPr marL="342900" indent="-342900">
              <a:buFont typeface="+mj-lt"/>
              <a:buAutoNum type="arabicPeriod" startAt="6"/>
              <a:defRPr/>
            </a:pPr>
            <a:r>
              <a:rPr lang="en-US" sz="2400" dirty="0" smtClean="0"/>
              <a:t>Eligible Attendance Area Worksheet</a:t>
            </a:r>
          </a:p>
          <a:p>
            <a:pPr marL="342900" indent="-342900">
              <a:buFont typeface="+mj-lt"/>
              <a:buAutoNum type="arabicPeriod" startAt="6"/>
              <a:defRPr/>
            </a:pPr>
            <a:endParaRPr lang="en-US" sz="2400" dirty="0" smtClean="0"/>
          </a:p>
          <a:p>
            <a:pPr marL="400050" lvl="1" indent="0">
              <a:buFont typeface="Arial" charset="0"/>
              <a:buNone/>
              <a:defRPr/>
            </a:pPr>
            <a:r>
              <a:rPr lang="en-US" dirty="0" smtClean="0"/>
              <a:t>The LEA must allocate funds per-pupil amount (PPA) to schools or attendance areas in rank order, or rank order by grade span. If the LEA is unable to serve all eligible attendance areas, then schools above 75-percent must receive allocations first in rank order </a:t>
            </a:r>
          </a:p>
          <a:p>
            <a:pPr lvl="1">
              <a:defRPr/>
            </a:pPr>
            <a:endParaRPr lang="en-US" sz="1800" dirty="0"/>
          </a:p>
          <a:p>
            <a:pPr>
              <a:defRPr/>
            </a:pPr>
            <a:endParaRPr lang="en-US" sz="1800" i="1" dirty="0"/>
          </a:p>
        </p:txBody>
      </p:sp>
    </p:spTree>
    <p:extLst>
      <p:ext uri="{BB962C8B-B14F-4D97-AF65-F5344CB8AC3E}">
        <p14:creationId xmlns:p14="http://schemas.microsoft.com/office/powerpoint/2010/main" val="373258459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marL="342900" indent="-342900"/>
            <a:r>
              <a:rPr lang="en-US" altLang="en-US" smtClean="0"/>
              <a:t>Budget Submissions</a:t>
            </a:r>
            <a:endParaRPr lang="en-US" altLang="en-US" b="0" smtClean="0"/>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40976"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63F9747-F57F-459D-A5FB-821804FA8B3F}" type="slidenum">
              <a:rPr lang="en-US" altLang="en-US" smtClean="0">
                <a:solidFill>
                  <a:schemeClr val="bg1"/>
                </a:solidFill>
                <a:latin typeface="Calibri" pitchFamily="34" charset="0"/>
              </a:rPr>
              <a:pPr/>
              <a:t>28</a:t>
            </a:fld>
            <a:endParaRPr lang="en-US" altLang="en-US" smtClean="0">
              <a:solidFill>
                <a:schemeClr val="bg1"/>
              </a:solidFill>
              <a:latin typeface="Calibri" pitchFamily="34" charset="0"/>
            </a:endParaRPr>
          </a:p>
        </p:txBody>
      </p:sp>
      <p:sp>
        <p:nvSpPr>
          <p:cNvPr id="26627" name="Content Placeholder 2"/>
          <p:cNvSpPr>
            <a:spLocks noGrp="1"/>
          </p:cNvSpPr>
          <p:nvPr>
            <p:ph idx="4294967295"/>
          </p:nvPr>
        </p:nvSpPr>
        <p:spPr>
          <a:xfrm>
            <a:off x="425450" y="1719071"/>
            <a:ext cx="8496300" cy="4609497"/>
          </a:xfrm>
          <a:prstGeom prst="rect">
            <a:avLst/>
          </a:prstGeom>
        </p:spPr>
        <p:txBody>
          <a:bodyPr/>
          <a:lstStyle/>
          <a:p>
            <a:pPr marL="342900" indent="-342900">
              <a:buFont typeface="+mj-lt"/>
              <a:buAutoNum type="arabicPeriod" startAt="7"/>
              <a:defRPr/>
            </a:pPr>
            <a:r>
              <a:rPr lang="en-US" sz="2400" dirty="0" smtClean="0"/>
              <a:t>Data </a:t>
            </a:r>
            <a:r>
              <a:rPr lang="en-US" sz="2400" dirty="0"/>
              <a:t>Collections: </a:t>
            </a:r>
          </a:p>
          <a:p>
            <a:pPr marL="457200" lvl="1" indent="0">
              <a:buFont typeface="Arial" charset="0"/>
              <a:buNone/>
              <a:defRPr/>
            </a:pPr>
            <a:r>
              <a:rPr lang="en-US" dirty="0"/>
              <a:t>Indirect Cost Worksheet </a:t>
            </a:r>
          </a:p>
          <a:p>
            <a:pPr marL="457200" lvl="1" indent="0">
              <a:buFont typeface="Arial" charset="0"/>
              <a:buNone/>
              <a:defRPr/>
            </a:pPr>
            <a:r>
              <a:rPr lang="en-US" dirty="0"/>
              <a:t>Highly Qualified (Hi-Q) Request for Lesser Amount Worksheet  </a:t>
            </a:r>
          </a:p>
          <a:p>
            <a:pPr marL="457200" lvl="1" indent="0">
              <a:buFont typeface="Arial" charset="0"/>
              <a:buNone/>
              <a:defRPr/>
            </a:pPr>
            <a:r>
              <a:rPr lang="en-US" dirty="0"/>
              <a:t>Equitable Services for Participating Private Schools</a:t>
            </a:r>
          </a:p>
          <a:p>
            <a:pPr>
              <a:defRPr/>
            </a:pPr>
            <a:endParaRPr lang="en-US" sz="2400" dirty="0"/>
          </a:p>
        </p:txBody>
      </p:sp>
      <p:sp>
        <p:nvSpPr>
          <p:cNvPr id="7" name="Rectangle 6"/>
          <p:cNvSpPr/>
          <p:nvPr/>
        </p:nvSpPr>
        <p:spPr>
          <a:xfrm>
            <a:off x="5105400" y="4724400"/>
            <a:ext cx="914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a:xfrm>
            <a:off x="3581400" y="4733925"/>
            <a:ext cx="914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09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3467291"/>
            <a:ext cx="75438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70100" y="4724400"/>
            <a:ext cx="1219200" cy="190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a:off x="2449513" y="4403725"/>
            <a:ext cx="1219200" cy="165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85004825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marL="342900" indent="-342900"/>
            <a:r>
              <a:rPr lang="en-US" altLang="en-US" smtClean="0"/>
              <a:t>Budget Submissions</a:t>
            </a:r>
            <a:endParaRPr lang="en-US" altLang="en-US" b="0" smtClean="0"/>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41989"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DC3CF1-D041-4D1F-865D-21325FBEA7A3}" type="slidenum">
              <a:rPr lang="en-US" altLang="en-US" smtClean="0">
                <a:solidFill>
                  <a:schemeClr val="bg1"/>
                </a:solidFill>
                <a:latin typeface="Calibri" pitchFamily="34" charset="0"/>
              </a:rPr>
              <a:pPr/>
              <a:t>29</a:t>
            </a:fld>
            <a:endParaRPr lang="en-US" altLang="en-US" smtClean="0">
              <a:solidFill>
                <a:schemeClr val="bg1"/>
              </a:solidFill>
              <a:latin typeface="Calibri" pitchFamily="34" charset="0"/>
            </a:endParaRPr>
          </a:p>
        </p:txBody>
      </p:sp>
      <p:sp>
        <p:nvSpPr>
          <p:cNvPr id="41987" name="Content Placeholder 2"/>
          <p:cNvSpPr>
            <a:spLocks noGrp="1"/>
          </p:cNvSpPr>
          <p:nvPr>
            <p:ph idx="4294967295"/>
          </p:nvPr>
        </p:nvSpPr>
        <p:spPr>
          <a:xfrm>
            <a:off x="461391" y="1767637"/>
            <a:ext cx="8353425" cy="4240213"/>
          </a:xfrm>
          <a:prstGeom prst="rect">
            <a:avLst/>
          </a:prstGeom>
        </p:spPr>
        <p:txBody>
          <a:bodyPr/>
          <a:lstStyle/>
          <a:p>
            <a:pPr marL="0" indent="0" algn="ctr">
              <a:buFont typeface="Arial" charset="0"/>
              <a:buNone/>
            </a:pPr>
            <a:r>
              <a:rPr lang="en-US" altLang="en-US" dirty="0" smtClean="0"/>
              <a:t>Budget Detail </a:t>
            </a:r>
          </a:p>
          <a:p>
            <a:pPr marL="0" indent="0" algn="ctr">
              <a:buFont typeface="Arial" charset="0"/>
              <a:buNone/>
            </a:pPr>
            <a:endParaRPr lang="en-US" altLang="en-US" dirty="0" smtClean="0"/>
          </a:p>
          <a:p>
            <a:pPr marL="742950" lvl="1" indent="-342900"/>
            <a:r>
              <a:rPr lang="en-US" altLang="en-US" dirty="0" smtClean="0"/>
              <a:t>The budget detail must include all expenditures from the Set-Aside page and the School Allocation tab </a:t>
            </a:r>
          </a:p>
          <a:p>
            <a:pPr marL="742950" lvl="1" indent="-342900"/>
            <a:endParaRPr lang="en-US" altLang="en-US" dirty="0" smtClean="0"/>
          </a:p>
          <a:p>
            <a:pPr marL="742950" lvl="1" indent="-342900"/>
            <a:r>
              <a:rPr lang="en-US" altLang="en-US" dirty="0" smtClean="0"/>
              <a:t>The descriptions of all budgeted items must be specific and clearly describe the intent of the expenditure </a:t>
            </a:r>
          </a:p>
          <a:p>
            <a:pPr marL="742950" lvl="1" indent="-342900"/>
            <a:endParaRPr lang="en-US" altLang="en-US" dirty="0" smtClean="0"/>
          </a:p>
          <a:p>
            <a:pPr marL="742950" lvl="1" indent="-342900"/>
            <a:r>
              <a:rPr lang="en-US" altLang="en-US" dirty="0" smtClean="0"/>
              <a:t>LEAs must refrain from using these words: such as, will include, including but not being limited to, and etc. </a:t>
            </a:r>
          </a:p>
        </p:txBody>
      </p:sp>
    </p:spTree>
    <p:extLst>
      <p:ext uri="{BB962C8B-B14F-4D97-AF65-F5344CB8AC3E}">
        <p14:creationId xmlns:p14="http://schemas.microsoft.com/office/powerpoint/2010/main" val="8972998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Basics of the ConApp</a:t>
            </a:r>
          </a:p>
        </p:txBody>
      </p:sp>
      <p:sp>
        <p:nvSpPr>
          <p:cNvPr id="4" name="Date Placeholder 3"/>
          <p:cNvSpPr>
            <a:spLocks noGrp="1"/>
          </p:cNvSpPr>
          <p:nvPr>
            <p:ph type="dt" sz="half" idx="2"/>
          </p:nvPr>
        </p:nvSpPr>
        <p:spPr/>
        <p:txBody>
          <a:bodyPr/>
          <a:lstStyle/>
          <a:p>
            <a:pPr>
              <a:defRPr/>
            </a:pPr>
            <a:fld id="{4CBFC9B8-40A4-45F5-8388-0DF440A40BEE}" type="datetime1">
              <a:rPr lang="en-US" smtClean="0"/>
              <a:pPr>
                <a:defRPr/>
              </a:pPr>
              <a:t>5/25/2015</a:t>
            </a:fld>
            <a:endParaRPr lang="en-US" dirty="0"/>
          </a:p>
        </p:txBody>
      </p:sp>
      <p:sp>
        <p:nvSpPr>
          <p:cNvPr id="15365"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0A5FCC-4A90-415F-97F8-684D1DEA7BAD}" type="slidenum">
              <a:rPr lang="en-US" altLang="en-US" smtClean="0">
                <a:solidFill>
                  <a:schemeClr val="bg1"/>
                </a:solidFill>
                <a:latin typeface="Calibri" pitchFamily="34" charset="0"/>
              </a:rPr>
              <a:pPr/>
              <a:t>3</a:t>
            </a:fld>
            <a:endParaRPr lang="en-US" altLang="en-US" smtClean="0">
              <a:solidFill>
                <a:schemeClr val="bg1"/>
              </a:solidFill>
              <a:latin typeface="Calibri" pitchFamily="34" charset="0"/>
            </a:endParaRPr>
          </a:p>
        </p:txBody>
      </p:sp>
      <p:sp>
        <p:nvSpPr>
          <p:cNvPr id="15363" name="Content Placeholder 2"/>
          <p:cNvSpPr>
            <a:spLocks noGrp="1"/>
          </p:cNvSpPr>
          <p:nvPr>
            <p:ph idx="4294967295"/>
          </p:nvPr>
        </p:nvSpPr>
        <p:spPr>
          <a:xfrm>
            <a:off x="640080" y="1679321"/>
            <a:ext cx="7886700" cy="4351338"/>
          </a:xfrm>
          <a:prstGeom prst="rect">
            <a:avLst/>
          </a:prstGeom>
        </p:spPr>
        <p:txBody>
          <a:bodyPr/>
          <a:lstStyle/>
          <a:p>
            <a:r>
              <a:rPr lang="en-US" altLang="en-US" dirty="0" smtClean="0"/>
              <a:t>This session will focus on the overall components of the consolidated application (</a:t>
            </a:r>
            <a:r>
              <a:rPr lang="en-US" altLang="en-US" dirty="0" err="1" smtClean="0"/>
              <a:t>ConApp</a:t>
            </a:r>
            <a:r>
              <a:rPr lang="en-US" altLang="en-US" dirty="0" smtClean="0"/>
              <a:t>)  and how to navigate within the </a:t>
            </a:r>
            <a:r>
              <a:rPr lang="en-US" altLang="en-US" dirty="0" err="1" smtClean="0"/>
              <a:t>ConApp</a:t>
            </a:r>
            <a:r>
              <a:rPr lang="en-US" altLang="en-US" dirty="0" smtClean="0"/>
              <a:t> for initial </a:t>
            </a:r>
          </a:p>
          <a:p>
            <a:pPr lvl="1"/>
            <a:r>
              <a:rPr lang="en-US" altLang="en-US" dirty="0" smtClean="0"/>
              <a:t>Comprehensive LEA Improvement Plan(CLIP) submissions </a:t>
            </a:r>
          </a:p>
          <a:p>
            <a:pPr lvl="1"/>
            <a:r>
              <a:rPr lang="en-US" altLang="en-US" dirty="0" smtClean="0"/>
              <a:t>Plan amendments </a:t>
            </a:r>
          </a:p>
          <a:p>
            <a:pPr lvl="1"/>
            <a:r>
              <a:rPr lang="en-US" altLang="en-US" dirty="0" smtClean="0"/>
              <a:t>Budget submissions </a:t>
            </a:r>
          </a:p>
          <a:p>
            <a:pPr lvl="1"/>
            <a:r>
              <a:rPr lang="en-US" altLang="en-US" dirty="0" smtClean="0"/>
              <a:t>Budget revisions </a:t>
            </a:r>
          </a:p>
          <a:p>
            <a:pPr lvl="1"/>
            <a:r>
              <a:rPr lang="en-US" altLang="en-US" dirty="0" smtClean="0"/>
              <a:t>Transferability </a:t>
            </a:r>
          </a:p>
          <a:p>
            <a:pPr lvl="1"/>
            <a:r>
              <a:rPr lang="en-US" altLang="en-US" dirty="0" smtClean="0"/>
              <a:t>Manage schools</a:t>
            </a:r>
          </a:p>
          <a:p>
            <a:pPr lvl="1"/>
            <a:r>
              <a:rPr lang="en-US" altLang="en-US" dirty="0" smtClean="0"/>
              <a:t>Running reports </a:t>
            </a:r>
          </a:p>
        </p:txBody>
      </p:sp>
    </p:spTree>
    <p:extLst>
      <p:ext uri="{BB962C8B-B14F-4D97-AF65-F5344CB8AC3E}">
        <p14:creationId xmlns:p14="http://schemas.microsoft.com/office/powerpoint/2010/main" val="135361049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marL="342900" indent="-342900"/>
            <a:r>
              <a:rPr lang="en-US" altLang="en-US" smtClean="0"/>
              <a:t>Budget Submissions</a:t>
            </a:r>
            <a:endParaRPr lang="en-US" altLang="en-US" b="0" smtClean="0"/>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43013"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BDFBE9-74F7-4D02-BE39-BA1B62E32E01}" type="slidenum">
              <a:rPr lang="en-US" altLang="en-US" smtClean="0">
                <a:solidFill>
                  <a:schemeClr val="bg1"/>
                </a:solidFill>
                <a:latin typeface="Calibri" pitchFamily="34" charset="0"/>
              </a:rPr>
              <a:pPr/>
              <a:t>30</a:t>
            </a:fld>
            <a:endParaRPr lang="en-US" altLang="en-US" smtClean="0">
              <a:solidFill>
                <a:schemeClr val="bg1"/>
              </a:solidFill>
              <a:latin typeface="Calibri" pitchFamily="34" charset="0"/>
            </a:endParaRPr>
          </a:p>
        </p:txBody>
      </p:sp>
      <p:sp>
        <p:nvSpPr>
          <p:cNvPr id="43011" name="Content Placeholder 2"/>
          <p:cNvSpPr>
            <a:spLocks noGrp="1"/>
          </p:cNvSpPr>
          <p:nvPr>
            <p:ph idx="4294967295"/>
          </p:nvPr>
        </p:nvSpPr>
        <p:spPr>
          <a:xfrm>
            <a:off x="431321" y="1698625"/>
            <a:ext cx="8353425" cy="4240213"/>
          </a:xfrm>
          <a:prstGeom prst="rect">
            <a:avLst/>
          </a:prstGeom>
        </p:spPr>
        <p:txBody>
          <a:bodyPr/>
          <a:lstStyle/>
          <a:p>
            <a:pPr marL="0" indent="0" algn="ctr">
              <a:buFont typeface="Arial" charset="0"/>
              <a:buNone/>
            </a:pPr>
            <a:r>
              <a:rPr lang="en-US" altLang="en-US" dirty="0" smtClean="0"/>
              <a:t>Budget Detail </a:t>
            </a:r>
          </a:p>
          <a:p>
            <a:pPr lvl="1" indent="-285750"/>
            <a:endParaRPr lang="en-US" altLang="en-US" dirty="0" smtClean="0"/>
          </a:p>
          <a:p>
            <a:pPr lvl="1" indent="-285750"/>
            <a:r>
              <a:rPr lang="en-US" altLang="en-US" dirty="0" smtClean="0"/>
              <a:t>The set-aside page and the school allocation page link to one another, but they do not link to the budget detail pages. If all funds have been budgeted, there should be no unallocated funds</a:t>
            </a:r>
          </a:p>
          <a:p>
            <a:pPr lvl="1" indent="-285750"/>
            <a:endParaRPr lang="en-US" altLang="en-US" dirty="0" smtClean="0"/>
          </a:p>
          <a:p>
            <a:pPr lvl="1" indent="-285750"/>
            <a:r>
              <a:rPr lang="en-US" altLang="en-US" dirty="0" smtClean="0"/>
              <a:t>All budgeted items must be supplemental. Supplanting occurs when Title I funds are used in place of state and/or local funds that the school/LEA earned</a:t>
            </a:r>
          </a:p>
        </p:txBody>
      </p:sp>
    </p:spTree>
    <p:extLst>
      <p:ext uri="{BB962C8B-B14F-4D97-AF65-F5344CB8AC3E}">
        <p14:creationId xmlns:p14="http://schemas.microsoft.com/office/powerpoint/2010/main" val="247970327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marL="342900" indent="-342900"/>
            <a:r>
              <a:rPr lang="en-US" altLang="en-US" smtClean="0"/>
              <a:t>Budget Submissions</a:t>
            </a:r>
            <a:endParaRPr lang="en-US" altLang="en-US" b="0" smtClean="0"/>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44037"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966015A-A0CA-4171-B429-4D87E7E8C9EB}" type="slidenum">
              <a:rPr lang="en-US" altLang="en-US" smtClean="0">
                <a:solidFill>
                  <a:schemeClr val="bg1"/>
                </a:solidFill>
                <a:latin typeface="Calibri" pitchFamily="34" charset="0"/>
              </a:rPr>
              <a:pPr/>
              <a:t>31</a:t>
            </a:fld>
            <a:endParaRPr lang="en-US" altLang="en-US" smtClean="0">
              <a:solidFill>
                <a:schemeClr val="bg1"/>
              </a:solidFill>
              <a:latin typeface="Calibri" pitchFamily="34" charset="0"/>
            </a:endParaRPr>
          </a:p>
        </p:txBody>
      </p:sp>
      <p:sp>
        <p:nvSpPr>
          <p:cNvPr id="44035" name="Content Placeholder 2"/>
          <p:cNvSpPr>
            <a:spLocks noGrp="1"/>
          </p:cNvSpPr>
          <p:nvPr>
            <p:ph idx="4294967295"/>
          </p:nvPr>
        </p:nvSpPr>
        <p:spPr>
          <a:xfrm>
            <a:off x="420624" y="1542098"/>
            <a:ext cx="8353425" cy="4767262"/>
          </a:xfrm>
          <a:prstGeom prst="rect">
            <a:avLst/>
          </a:prstGeom>
        </p:spPr>
        <p:txBody>
          <a:bodyPr/>
          <a:lstStyle/>
          <a:p>
            <a:pPr marL="0" indent="0">
              <a:buFont typeface="Arial" charset="0"/>
              <a:buNone/>
            </a:pPr>
            <a:r>
              <a:rPr lang="en-US" altLang="en-US" dirty="0" smtClean="0"/>
              <a:t>Detail Examples </a:t>
            </a:r>
          </a:p>
          <a:p>
            <a:pPr lvl="1"/>
            <a:r>
              <a:rPr lang="en-US" altLang="en-US" b="1" dirty="0" smtClean="0"/>
              <a:t>Adequate example: </a:t>
            </a:r>
            <a:r>
              <a:rPr lang="en-US" altLang="en-US" dirty="0" smtClean="0"/>
              <a:t>After-school tutoring for the children at Flowering Branch Children’s Shelter (N&amp;D set-aside) </a:t>
            </a:r>
          </a:p>
          <a:p>
            <a:pPr lvl="1"/>
            <a:r>
              <a:rPr lang="en-US" altLang="en-US" b="1" dirty="0" smtClean="0"/>
              <a:t>Inadequate example: </a:t>
            </a:r>
            <a:r>
              <a:rPr lang="en-US" altLang="en-US" dirty="0" smtClean="0"/>
              <a:t>After-school tutoring </a:t>
            </a:r>
          </a:p>
          <a:p>
            <a:pPr lvl="1"/>
            <a:r>
              <a:rPr lang="en-US" altLang="en-US" b="1" dirty="0" smtClean="0"/>
              <a:t>Adequate example: </a:t>
            </a:r>
            <a:r>
              <a:rPr lang="en-US" altLang="en-US" dirty="0" smtClean="0"/>
              <a:t>Differentiated Instruction training for all teachers at ABC Middle School (Professional Learning set-aside) </a:t>
            </a:r>
          </a:p>
          <a:p>
            <a:pPr lvl="1"/>
            <a:r>
              <a:rPr lang="en-US" altLang="en-US" b="1" dirty="0" smtClean="0"/>
              <a:t>Inadequate example: </a:t>
            </a:r>
            <a:r>
              <a:rPr lang="en-US" altLang="en-US" dirty="0" smtClean="0"/>
              <a:t>Professional Learning</a:t>
            </a:r>
          </a:p>
          <a:p>
            <a:pPr marL="0" indent="0">
              <a:buFont typeface="Arial" charset="0"/>
              <a:buNone/>
            </a:pPr>
            <a:endParaRPr lang="en-US" altLang="en-US" sz="1800" dirty="0" smtClean="0"/>
          </a:p>
          <a:p>
            <a:pPr marL="0" indent="0">
              <a:buFont typeface="Arial" charset="0"/>
              <a:buNone/>
            </a:pPr>
            <a:r>
              <a:rPr lang="en-US" altLang="en-US" dirty="0" smtClean="0"/>
              <a:t>Budget Function and Object Codes </a:t>
            </a:r>
          </a:p>
          <a:p>
            <a:pPr lvl="1"/>
            <a:r>
              <a:rPr lang="en-US" altLang="en-US" dirty="0" smtClean="0"/>
              <a:t>Refer to the Department Chart of Accounts </a:t>
            </a:r>
          </a:p>
          <a:p>
            <a:pPr lvl="1"/>
            <a:endParaRPr lang="en-US" altLang="en-US" sz="1600" dirty="0" smtClean="0"/>
          </a:p>
        </p:txBody>
      </p:sp>
    </p:spTree>
    <p:extLst>
      <p:ext uri="{BB962C8B-B14F-4D97-AF65-F5344CB8AC3E}">
        <p14:creationId xmlns:p14="http://schemas.microsoft.com/office/powerpoint/2010/main" val="260613811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marL="342900" indent="-342900"/>
            <a:r>
              <a:rPr lang="en-US" altLang="en-US" smtClean="0"/>
              <a:t>Budget Submissions</a:t>
            </a:r>
            <a:endParaRPr lang="en-US" altLang="en-US" b="0" smtClean="0"/>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45061"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647F6B-24E0-474A-92A4-6AF2F8656CEC}" type="slidenum">
              <a:rPr lang="en-US" altLang="en-US" smtClean="0">
                <a:solidFill>
                  <a:schemeClr val="bg1"/>
                </a:solidFill>
                <a:latin typeface="Calibri" pitchFamily="34" charset="0"/>
              </a:rPr>
              <a:pPr/>
              <a:t>32</a:t>
            </a:fld>
            <a:endParaRPr lang="en-US" altLang="en-US" smtClean="0">
              <a:solidFill>
                <a:schemeClr val="bg1"/>
              </a:solidFill>
              <a:latin typeface="Calibri" pitchFamily="34" charset="0"/>
            </a:endParaRPr>
          </a:p>
        </p:txBody>
      </p:sp>
      <p:sp>
        <p:nvSpPr>
          <p:cNvPr id="45059" name="Content Placeholder 2"/>
          <p:cNvSpPr>
            <a:spLocks noGrp="1"/>
          </p:cNvSpPr>
          <p:nvPr>
            <p:ph idx="4294967295"/>
          </p:nvPr>
        </p:nvSpPr>
        <p:spPr>
          <a:xfrm>
            <a:off x="369951" y="1551242"/>
            <a:ext cx="8353425" cy="4410646"/>
          </a:xfrm>
          <a:prstGeom prst="rect">
            <a:avLst/>
          </a:prstGeom>
        </p:spPr>
        <p:txBody>
          <a:bodyPr/>
          <a:lstStyle/>
          <a:p>
            <a:pPr marL="0" indent="0">
              <a:buFont typeface="Arial" charset="0"/>
              <a:buNone/>
            </a:pPr>
            <a:r>
              <a:rPr lang="en-US" altLang="en-US" dirty="0" smtClean="0"/>
              <a:t>The following function and object codes should be used: </a:t>
            </a:r>
          </a:p>
          <a:p>
            <a:pPr lvl="1"/>
            <a:r>
              <a:rPr lang="en-US" altLang="en-US" dirty="0" smtClean="0"/>
              <a:t>Before/after-school tutoring by employee – 1000-199 </a:t>
            </a:r>
          </a:p>
          <a:p>
            <a:pPr lvl="1"/>
            <a:r>
              <a:rPr lang="en-US" altLang="en-US" dirty="0" smtClean="0"/>
              <a:t>Before/after-school contracted tutoring – 1000-300 </a:t>
            </a:r>
          </a:p>
          <a:p>
            <a:pPr lvl="1"/>
            <a:r>
              <a:rPr lang="en-US" altLang="en-US" dirty="0" smtClean="0"/>
              <a:t>Software license leases – 1000-612 </a:t>
            </a:r>
          </a:p>
          <a:p>
            <a:pPr lvl="1"/>
            <a:r>
              <a:rPr lang="en-US" altLang="en-US" dirty="0" smtClean="0"/>
              <a:t>E-books – 1000-642 </a:t>
            </a:r>
          </a:p>
          <a:p>
            <a:pPr lvl="1"/>
            <a:r>
              <a:rPr lang="en-US" altLang="en-US" dirty="0" err="1" smtClean="0"/>
              <a:t>Schoolwide</a:t>
            </a:r>
            <a:r>
              <a:rPr lang="en-US" altLang="en-US" dirty="0" smtClean="0"/>
              <a:t> consolidation of funds – 1000-881 </a:t>
            </a:r>
          </a:p>
          <a:p>
            <a:pPr lvl="1"/>
            <a:r>
              <a:rPr lang="en-US" altLang="en-US" dirty="0" smtClean="0"/>
              <a:t>Academic Coach – 2210-191 </a:t>
            </a:r>
          </a:p>
          <a:p>
            <a:pPr lvl="1"/>
            <a:r>
              <a:rPr lang="en-US" altLang="en-US" dirty="0" smtClean="0"/>
              <a:t>Title I Director – 2230-190 </a:t>
            </a:r>
          </a:p>
          <a:p>
            <a:pPr lvl="1"/>
            <a:r>
              <a:rPr lang="en-US" altLang="en-US" dirty="0" smtClean="0"/>
              <a:t>Homeless Liaison – 2230-191 </a:t>
            </a:r>
          </a:p>
          <a:p>
            <a:pPr lvl="1"/>
            <a:r>
              <a:rPr lang="en-US" altLang="en-US" dirty="0" smtClean="0"/>
              <a:t>Audit cost – 2300-300;  Indirect cost – 2300-880</a:t>
            </a:r>
          </a:p>
          <a:p>
            <a:pPr lvl="1"/>
            <a:r>
              <a:rPr lang="en-US" altLang="en-US" dirty="0" smtClean="0"/>
              <a:t>Bus transportation (energy) –2700-620;  </a:t>
            </a:r>
          </a:p>
          <a:p>
            <a:pPr lvl="1"/>
            <a:r>
              <a:rPr lang="en-US" altLang="en-US" dirty="0" smtClean="0"/>
              <a:t>Bus transportation (driver) – 2700-180 </a:t>
            </a:r>
          </a:p>
          <a:p>
            <a:pPr lvl="1"/>
            <a:endParaRPr lang="en-US" altLang="en-US" dirty="0" smtClean="0"/>
          </a:p>
        </p:txBody>
      </p:sp>
    </p:spTree>
    <p:extLst>
      <p:ext uri="{BB962C8B-B14F-4D97-AF65-F5344CB8AC3E}">
        <p14:creationId xmlns:p14="http://schemas.microsoft.com/office/powerpoint/2010/main" val="105933320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marL="342900" indent="-342900"/>
            <a:r>
              <a:rPr lang="en-US" altLang="en-US" smtClean="0"/>
              <a:t>Budget Submissions</a:t>
            </a:r>
            <a:endParaRPr lang="en-US" altLang="en-US" b="0" smtClean="0"/>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46085"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D50BC4-D929-4151-B8E3-922F51576348}" type="slidenum">
              <a:rPr lang="en-US" altLang="en-US" smtClean="0">
                <a:solidFill>
                  <a:schemeClr val="bg1"/>
                </a:solidFill>
                <a:latin typeface="Calibri" pitchFamily="34" charset="0"/>
              </a:rPr>
              <a:pPr/>
              <a:t>33</a:t>
            </a:fld>
            <a:endParaRPr lang="en-US" altLang="en-US" smtClean="0">
              <a:solidFill>
                <a:schemeClr val="bg1"/>
              </a:solidFill>
              <a:latin typeface="Calibri" pitchFamily="34" charset="0"/>
            </a:endParaRPr>
          </a:p>
        </p:txBody>
      </p:sp>
      <p:sp>
        <p:nvSpPr>
          <p:cNvPr id="26627" name="Content Placeholder 2"/>
          <p:cNvSpPr>
            <a:spLocks noGrp="1"/>
          </p:cNvSpPr>
          <p:nvPr>
            <p:ph idx="4294967295"/>
          </p:nvPr>
        </p:nvSpPr>
        <p:spPr>
          <a:xfrm>
            <a:off x="420624" y="1554480"/>
            <a:ext cx="8211312" cy="4480560"/>
          </a:xfrm>
          <a:prstGeom prst="rect">
            <a:avLst/>
          </a:prstGeom>
        </p:spPr>
        <p:txBody>
          <a:bodyPr/>
          <a:lstStyle/>
          <a:p>
            <a:pPr marL="0" indent="0">
              <a:buFont typeface="Arial" charset="0"/>
              <a:buNone/>
              <a:defRPr/>
            </a:pPr>
            <a:r>
              <a:rPr lang="en-US" dirty="0" smtClean="0"/>
              <a:t>The </a:t>
            </a:r>
            <a:r>
              <a:rPr lang="en-US" dirty="0"/>
              <a:t>following function and object codes should be used: </a:t>
            </a:r>
          </a:p>
          <a:p>
            <a:pPr lvl="1">
              <a:defRPr/>
            </a:pPr>
            <a:r>
              <a:rPr lang="en-US" dirty="0" smtClean="0"/>
              <a:t>Parental </a:t>
            </a:r>
            <a:r>
              <a:rPr lang="en-US" dirty="0"/>
              <a:t>Involvement Coordinator – 2900-177 </a:t>
            </a:r>
          </a:p>
          <a:p>
            <a:pPr lvl="1">
              <a:defRPr/>
            </a:pPr>
            <a:r>
              <a:rPr lang="en-US" dirty="0"/>
              <a:t>Parent notification letters – 2900-530 </a:t>
            </a:r>
          </a:p>
          <a:p>
            <a:pPr lvl="1">
              <a:defRPr/>
            </a:pPr>
            <a:r>
              <a:rPr lang="en-US" dirty="0"/>
              <a:t>Child care for parent meetings – </a:t>
            </a:r>
            <a:r>
              <a:rPr lang="en-US" dirty="0" smtClean="0"/>
              <a:t>2900-595; </a:t>
            </a:r>
          </a:p>
          <a:p>
            <a:pPr lvl="1">
              <a:defRPr/>
            </a:pPr>
            <a:r>
              <a:rPr lang="en-US" dirty="0" smtClean="0"/>
              <a:t>Light </a:t>
            </a:r>
            <a:r>
              <a:rPr lang="en-US" dirty="0"/>
              <a:t>snacks for parent meeting from a vendor – 2900-595 </a:t>
            </a:r>
          </a:p>
          <a:p>
            <a:pPr lvl="1">
              <a:defRPr/>
            </a:pPr>
            <a:r>
              <a:rPr lang="en-US" dirty="0"/>
              <a:t>Light snacks for parent meeting purchased from a grocery store or school lunchroom – 2900-610 </a:t>
            </a:r>
          </a:p>
          <a:p>
            <a:pPr lvl="1">
              <a:defRPr/>
            </a:pPr>
            <a:r>
              <a:rPr lang="en-US" dirty="0" smtClean="0"/>
              <a:t>Object </a:t>
            </a:r>
            <a:r>
              <a:rPr lang="en-US" dirty="0"/>
              <a:t>code “700” – Property –Capital Outlay. LEAs must have prior approval from Title I Program Manager before this type of expenditure can be </a:t>
            </a:r>
            <a:r>
              <a:rPr lang="en-US" dirty="0" smtClean="0"/>
              <a:t>approved </a:t>
            </a:r>
            <a:endParaRPr lang="en-US" dirty="0"/>
          </a:p>
          <a:p>
            <a:pPr>
              <a:defRPr/>
            </a:pPr>
            <a:endParaRPr lang="en-US" dirty="0"/>
          </a:p>
        </p:txBody>
      </p:sp>
    </p:spTree>
    <p:extLst>
      <p:ext uri="{BB962C8B-B14F-4D97-AF65-F5344CB8AC3E}">
        <p14:creationId xmlns:p14="http://schemas.microsoft.com/office/powerpoint/2010/main" val="14198820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marL="342900" indent="-342900"/>
            <a:r>
              <a:rPr lang="en-US" altLang="en-US" smtClean="0"/>
              <a:t>Budget Review</a:t>
            </a:r>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47109"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C78113-AAB0-48EF-B6F0-5F449FDEAF47}" type="slidenum">
              <a:rPr lang="en-US" altLang="en-US" smtClean="0">
                <a:solidFill>
                  <a:schemeClr val="bg1"/>
                </a:solidFill>
                <a:latin typeface="Calibri" pitchFamily="34" charset="0"/>
              </a:rPr>
              <a:pPr/>
              <a:t>34</a:t>
            </a:fld>
            <a:endParaRPr lang="en-US" altLang="en-US" smtClean="0">
              <a:solidFill>
                <a:schemeClr val="bg1"/>
              </a:solidFill>
              <a:latin typeface="Calibri" pitchFamily="34" charset="0"/>
            </a:endParaRPr>
          </a:p>
        </p:txBody>
      </p:sp>
      <p:sp>
        <p:nvSpPr>
          <p:cNvPr id="47107" name="Content Placeholder 2"/>
          <p:cNvSpPr>
            <a:spLocks noGrp="1"/>
          </p:cNvSpPr>
          <p:nvPr>
            <p:ph idx="4294967295"/>
          </p:nvPr>
        </p:nvSpPr>
        <p:spPr>
          <a:xfrm>
            <a:off x="790575" y="1470025"/>
            <a:ext cx="7621905" cy="4473575"/>
          </a:xfrm>
          <a:prstGeom prst="rect">
            <a:avLst/>
          </a:prstGeom>
        </p:spPr>
        <p:txBody>
          <a:bodyPr/>
          <a:lstStyle/>
          <a:p>
            <a:pPr marL="0" indent="0">
              <a:buFont typeface="Arial" charset="0"/>
              <a:buNone/>
            </a:pPr>
            <a:r>
              <a:rPr lang="en-US" altLang="en-US" dirty="0" smtClean="0"/>
              <a:t>If after review of the above steps is complete and all areas are acceptable, then the Title I Education Program Specialist will sign off on the budget indicating approval. An email is automatically sent to Grants Accounting requesting approval of the program</a:t>
            </a:r>
          </a:p>
          <a:p>
            <a:pPr marL="0" indent="0">
              <a:buFont typeface="Arial" charset="0"/>
              <a:buNone/>
            </a:pPr>
            <a:endParaRPr lang="en-US" altLang="en-US" dirty="0" smtClean="0"/>
          </a:p>
          <a:p>
            <a:pPr marL="0" indent="0">
              <a:buFont typeface="Arial" charset="0"/>
              <a:buNone/>
            </a:pPr>
            <a:r>
              <a:rPr lang="en-US" altLang="en-US" dirty="0" smtClean="0"/>
              <a:t>Once Grants Accounting has approved the budget, funds are available through Georgia ’s Grants Accounting Online Report System (GAORS) </a:t>
            </a:r>
          </a:p>
        </p:txBody>
      </p:sp>
    </p:spTree>
    <p:extLst>
      <p:ext uri="{BB962C8B-B14F-4D97-AF65-F5344CB8AC3E}">
        <p14:creationId xmlns:p14="http://schemas.microsoft.com/office/powerpoint/2010/main" val="89875763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marL="342900" indent="-342900"/>
            <a:r>
              <a:rPr lang="en-US" altLang="en-US" smtClean="0"/>
              <a:t>Budget Review</a:t>
            </a:r>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48133"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21C103-67F6-4213-9024-9AEA8AAD2A44}" type="slidenum">
              <a:rPr lang="en-US" altLang="en-US" smtClean="0">
                <a:solidFill>
                  <a:schemeClr val="bg1"/>
                </a:solidFill>
                <a:latin typeface="Calibri" pitchFamily="34" charset="0"/>
              </a:rPr>
              <a:pPr/>
              <a:t>35</a:t>
            </a:fld>
            <a:endParaRPr lang="en-US" altLang="en-US" smtClean="0">
              <a:solidFill>
                <a:schemeClr val="bg1"/>
              </a:solidFill>
              <a:latin typeface="Calibri" pitchFamily="34" charset="0"/>
            </a:endParaRPr>
          </a:p>
        </p:txBody>
      </p:sp>
      <p:sp>
        <p:nvSpPr>
          <p:cNvPr id="48131" name="Content Placeholder 2"/>
          <p:cNvSpPr>
            <a:spLocks noGrp="1"/>
          </p:cNvSpPr>
          <p:nvPr>
            <p:ph idx="4294967295"/>
          </p:nvPr>
        </p:nvSpPr>
        <p:spPr>
          <a:xfrm>
            <a:off x="790575" y="1470025"/>
            <a:ext cx="7473531" cy="4473575"/>
          </a:xfrm>
          <a:prstGeom prst="rect">
            <a:avLst/>
          </a:prstGeom>
        </p:spPr>
        <p:txBody>
          <a:bodyPr/>
          <a:lstStyle/>
          <a:p>
            <a:pPr marL="0" indent="0">
              <a:buFont typeface="Arial" charset="0"/>
              <a:buNone/>
            </a:pPr>
            <a:endParaRPr lang="en-US" altLang="en-US" dirty="0" smtClean="0"/>
          </a:p>
          <a:p>
            <a:pPr marL="0" indent="0">
              <a:buFont typeface="Arial" charset="0"/>
              <a:buNone/>
            </a:pPr>
            <a:r>
              <a:rPr lang="en-US" altLang="en-US" dirty="0" smtClean="0"/>
              <a:t>If a revision request is needed, the Title I Education Program Specialist must provide detailed information indicating what is needed for revision, additions, deletions and/or clarifications. This information is provided in the Request for Revision box inside the individual program</a:t>
            </a:r>
            <a:r>
              <a:rPr lang="en-US" altLang="en-US" sz="1800" dirty="0" smtClean="0"/>
              <a:t> </a:t>
            </a:r>
          </a:p>
        </p:txBody>
      </p:sp>
    </p:spTree>
    <p:extLst>
      <p:ext uri="{BB962C8B-B14F-4D97-AF65-F5344CB8AC3E}">
        <p14:creationId xmlns:p14="http://schemas.microsoft.com/office/powerpoint/2010/main" val="357629672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marL="342900" indent="-342900"/>
            <a:r>
              <a:rPr lang="en-US" altLang="en-US" smtClean="0"/>
              <a:t>Budget Revisions</a:t>
            </a:r>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49157"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09B738-F8BB-441B-90FB-E8B1C6B04FB5}" type="slidenum">
              <a:rPr lang="en-US" altLang="en-US" smtClean="0">
                <a:solidFill>
                  <a:schemeClr val="bg1"/>
                </a:solidFill>
                <a:latin typeface="Calibri" pitchFamily="34" charset="0"/>
              </a:rPr>
              <a:pPr/>
              <a:t>36</a:t>
            </a:fld>
            <a:endParaRPr lang="en-US" altLang="en-US" smtClean="0">
              <a:solidFill>
                <a:schemeClr val="bg1"/>
              </a:solidFill>
              <a:latin typeface="Calibri" pitchFamily="34" charset="0"/>
            </a:endParaRPr>
          </a:p>
        </p:txBody>
      </p:sp>
      <p:sp>
        <p:nvSpPr>
          <p:cNvPr id="53251" name="Content Placeholder 2"/>
          <p:cNvSpPr>
            <a:spLocks noGrp="1"/>
          </p:cNvSpPr>
          <p:nvPr>
            <p:ph idx="4294967295"/>
          </p:nvPr>
        </p:nvSpPr>
        <p:spPr>
          <a:xfrm>
            <a:off x="1042416" y="1629791"/>
            <a:ext cx="7315200" cy="4457700"/>
          </a:xfrm>
          <a:prstGeom prst="rect">
            <a:avLst/>
          </a:prstGeom>
        </p:spPr>
        <p:txBody>
          <a:bodyPr/>
          <a:lstStyle/>
          <a:p>
            <a:pPr marL="0" indent="0">
              <a:buFont typeface="Arial" charset="0"/>
              <a:buNone/>
              <a:defRPr/>
            </a:pPr>
            <a:r>
              <a:rPr lang="en-US" dirty="0" smtClean="0"/>
              <a:t>Once the requested revision is completed and the Superintendent signs off again, the budget will be reviewed again to ensure that all areas are addressed </a:t>
            </a:r>
          </a:p>
          <a:p>
            <a:pPr>
              <a:defRPr/>
            </a:pPr>
            <a:endParaRPr lang="en-US" sz="1200" dirty="0" smtClean="0"/>
          </a:p>
          <a:p>
            <a:pPr marL="0" indent="0">
              <a:buFont typeface="Arial" charset="0"/>
              <a:buNone/>
              <a:defRPr/>
            </a:pPr>
            <a:r>
              <a:rPr lang="en-US" dirty="0" smtClean="0"/>
              <a:t>The sign-off and revision requests create an audit trail of the approval process. Emails are automatically sent to the LEA (superintendent and </a:t>
            </a:r>
            <a:r>
              <a:rPr lang="en-US" dirty="0" err="1" smtClean="0"/>
              <a:t>ConApp</a:t>
            </a:r>
            <a:r>
              <a:rPr lang="en-US" dirty="0" smtClean="0"/>
              <a:t> coordinator) once the budgets have been approved and/or a revision is requested</a:t>
            </a:r>
          </a:p>
        </p:txBody>
      </p:sp>
    </p:spTree>
    <p:extLst>
      <p:ext uri="{BB962C8B-B14F-4D97-AF65-F5344CB8AC3E}">
        <p14:creationId xmlns:p14="http://schemas.microsoft.com/office/powerpoint/2010/main" val="165676380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Budget Amendments</a:t>
            </a:r>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50181"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457C1B-060C-4749-80AC-714C8C03AFE5}" type="slidenum">
              <a:rPr lang="en-US" altLang="en-US" smtClean="0">
                <a:solidFill>
                  <a:schemeClr val="bg1"/>
                </a:solidFill>
                <a:latin typeface="Calibri" pitchFamily="34" charset="0"/>
              </a:rPr>
              <a:pPr/>
              <a:t>37</a:t>
            </a:fld>
            <a:endParaRPr lang="en-US" altLang="en-US" dirty="0" smtClean="0">
              <a:solidFill>
                <a:schemeClr val="bg1"/>
              </a:solidFill>
              <a:latin typeface="Calibri" pitchFamily="34" charset="0"/>
            </a:endParaRPr>
          </a:p>
        </p:txBody>
      </p:sp>
      <p:sp>
        <p:nvSpPr>
          <p:cNvPr id="50179" name="Content Placeholder 2"/>
          <p:cNvSpPr>
            <a:spLocks noGrp="1"/>
          </p:cNvSpPr>
          <p:nvPr>
            <p:ph idx="4294967295"/>
          </p:nvPr>
        </p:nvSpPr>
        <p:spPr>
          <a:xfrm>
            <a:off x="443103" y="1572768"/>
            <a:ext cx="8353425" cy="4572000"/>
          </a:xfrm>
          <a:prstGeom prst="rect">
            <a:avLst/>
          </a:prstGeom>
        </p:spPr>
        <p:txBody>
          <a:bodyPr/>
          <a:lstStyle/>
          <a:p>
            <a:pPr marL="0" indent="0">
              <a:buFont typeface="Arial" charset="0"/>
              <a:buNone/>
            </a:pPr>
            <a:endParaRPr lang="en-US" altLang="en-US" dirty="0" smtClean="0"/>
          </a:p>
          <a:p>
            <a:pPr marL="0" indent="0">
              <a:buFont typeface="Arial" charset="0"/>
              <a:buNone/>
            </a:pPr>
            <a:r>
              <a:rPr lang="en-US" altLang="en-US" dirty="0" smtClean="0"/>
              <a:t>LEAs must submit budget amendments for any changes in the original approved budget that exceed 25-percent in any function code using the LEA </a:t>
            </a:r>
            <a:r>
              <a:rPr lang="en-US" altLang="en-US" dirty="0" err="1" smtClean="0"/>
              <a:t>ConApp</a:t>
            </a:r>
            <a:r>
              <a:rPr lang="en-US" altLang="en-US" dirty="0" smtClean="0"/>
              <a:t> approval process </a:t>
            </a:r>
          </a:p>
          <a:p>
            <a:pPr marL="0" indent="0">
              <a:buFont typeface="Arial" charset="0"/>
              <a:buNone/>
            </a:pPr>
            <a:endParaRPr lang="en-US" altLang="en-US" dirty="0" smtClean="0"/>
          </a:p>
          <a:p>
            <a:pPr marL="0" indent="0">
              <a:buFont typeface="Arial" charset="0"/>
              <a:buNone/>
            </a:pPr>
            <a:r>
              <a:rPr lang="en-US" altLang="en-US" dirty="0" smtClean="0"/>
              <a:t>Budget amendments must also be made if there are changes in the scope of the plan or if there are expenditures for function or object codes that are not in the approved budget </a:t>
            </a:r>
          </a:p>
          <a:p>
            <a:pPr marL="0" indent="0">
              <a:buFont typeface="Arial" charset="0"/>
              <a:buNone/>
            </a:pPr>
            <a:r>
              <a:rPr lang="en-US" altLang="en-US" dirty="0" smtClean="0"/>
              <a:t> </a:t>
            </a:r>
          </a:p>
        </p:txBody>
      </p:sp>
    </p:spTree>
    <p:extLst>
      <p:ext uri="{BB962C8B-B14F-4D97-AF65-F5344CB8AC3E}">
        <p14:creationId xmlns:p14="http://schemas.microsoft.com/office/powerpoint/2010/main" val="215001393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Budget Amendments</a:t>
            </a:r>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51205"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7D97D1-F90F-402C-A900-C9864FAC75C8}" type="slidenum">
              <a:rPr lang="en-US" altLang="en-US" smtClean="0">
                <a:solidFill>
                  <a:schemeClr val="bg1"/>
                </a:solidFill>
                <a:latin typeface="Calibri" pitchFamily="34" charset="0"/>
              </a:rPr>
              <a:pPr/>
              <a:t>38</a:t>
            </a:fld>
            <a:endParaRPr lang="en-US" altLang="en-US" smtClean="0">
              <a:solidFill>
                <a:schemeClr val="bg1"/>
              </a:solidFill>
              <a:latin typeface="Calibri" pitchFamily="34" charset="0"/>
            </a:endParaRPr>
          </a:p>
        </p:txBody>
      </p:sp>
      <p:sp>
        <p:nvSpPr>
          <p:cNvPr id="51203" name="Content Placeholder 2"/>
          <p:cNvSpPr>
            <a:spLocks noGrp="1"/>
          </p:cNvSpPr>
          <p:nvPr>
            <p:ph idx="4294967295"/>
          </p:nvPr>
        </p:nvSpPr>
        <p:spPr>
          <a:xfrm>
            <a:off x="790575" y="1604512"/>
            <a:ext cx="7697817" cy="4339087"/>
          </a:xfrm>
          <a:prstGeom prst="rect">
            <a:avLst/>
          </a:prstGeom>
        </p:spPr>
        <p:txBody>
          <a:bodyPr/>
          <a:lstStyle/>
          <a:p>
            <a:pPr marL="0" indent="0">
              <a:buFont typeface="Arial" charset="0"/>
              <a:buNone/>
            </a:pPr>
            <a:r>
              <a:rPr lang="en-US" altLang="en-US" dirty="0" smtClean="0"/>
              <a:t>Just as with the original budgets, once the superintendent has signed off a program, the </a:t>
            </a:r>
            <a:r>
              <a:rPr lang="en-US" altLang="en-US" dirty="0" err="1" smtClean="0"/>
              <a:t>ConApp</a:t>
            </a:r>
            <a:r>
              <a:rPr lang="en-US" altLang="en-US" dirty="0" smtClean="0"/>
              <a:t> coordinator and Department Title Programs Director will receive an email message stating that budget amendment has been signed off </a:t>
            </a:r>
          </a:p>
          <a:p>
            <a:pPr marL="0" indent="0">
              <a:lnSpc>
                <a:spcPct val="100000"/>
              </a:lnSpc>
              <a:buFont typeface="Arial" charset="0"/>
              <a:buNone/>
            </a:pPr>
            <a:r>
              <a:rPr lang="en-US" altLang="en-US" dirty="0" smtClean="0"/>
              <a:t>At this time the approval process begins for an amendment.  The sign-off and/or Request for Revision process is the same for amendments as for original budgets </a:t>
            </a:r>
          </a:p>
        </p:txBody>
      </p:sp>
    </p:spTree>
    <p:extLst>
      <p:ext uri="{BB962C8B-B14F-4D97-AF65-F5344CB8AC3E}">
        <p14:creationId xmlns:p14="http://schemas.microsoft.com/office/powerpoint/2010/main" val="31099495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marL="342900" indent="-342900"/>
            <a:r>
              <a:rPr lang="en-US" altLang="en-US" smtClean="0"/>
              <a:t>Printing Budgets</a:t>
            </a:r>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52229"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A737383-1C95-499E-8136-CBF53350C276}" type="slidenum">
              <a:rPr lang="en-US" altLang="en-US" smtClean="0">
                <a:solidFill>
                  <a:schemeClr val="bg1"/>
                </a:solidFill>
                <a:latin typeface="Calibri" pitchFamily="34" charset="0"/>
              </a:rPr>
              <a:pPr/>
              <a:t>39</a:t>
            </a:fld>
            <a:endParaRPr lang="en-US" altLang="en-US" smtClean="0">
              <a:solidFill>
                <a:schemeClr val="bg1"/>
              </a:solidFill>
              <a:latin typeface="Calibri" pitchFamily="34" charset="0"/>
            </a:endParaRPr>
          </a:p>
        </p:txBody>
      </p:sp>
      <p:sp>
        <p:nvSpPr>
          <p:cNvPr id="52227" name="Content Placeholder 2"/>
          <p:cNvSpPr>
            <a:spLocks noGrp="1"/>
          </p:cNvSpPr>
          <p:nvPr>
            <p:ph idx="4294967295"/>
          </p:nvPr>
        </p:nvSpPr>
        <p:spPr>
          <a:xfrm>
            <a:off x="585216" y="1933258"/>
            <a:ext cx="8229600" cy="4144962"/>
          </a:xfrm>
          <a:prstGeom prst="rect">
            <a:avLst/>
          </a:prstGeom>
        </p:spPr>
        <p:txBody>
          <a:bodyPr/>
          <a:lstStyle/>
          <a:p>
            <a:pPr marL="0" indent="0">
              <a:buFont typeface="Arial" charset="0"/>
              <a:buNone/>
            </a:pPr>
            <a:r>
              <a:rPr lang="en-US" altLang="en-US" dirty="0" smtClean="0"/>
              <a:t>Printing Through Reports :  Choose Miscellaneous Reports, </a:t>
            </a:r>
            <a:r>
              <a:rPr lang="en-US" altLang="en-US" b="1" dirty="0" smtClean="0"/>
              <a:t>Program</a:t>
            </a:r>
            <a:r>
              <a:rPr lang="en-US" altLang="en-US" dirty="0" smtClean="0"/>
              <a:t> Summary Report, the fiscal year the program Title !, Part A. Click Review Report to print the Program Summary report </a:t>
            </a:r>
          </a:p>
          <a:p>
            <a:pPr marL="0" indent="0">
              <a:buFont typeface="Arial" charset="0"/>
              <a:buNone/>
            </a:pPr>
            <a:endParaRPr lang="en-US" altLang="en-US" dirty="0" smtClean="0"/>
          </a:p>
          <a:p>
            <a:pPr marL="0" indent="0">
              <a:buFont typeface="Arial" charset="0"/>
              <a:buNone/>
            </a:pPr>
            <a:r>
              <a:rPr lang="en-US" altLang="en-US" dirty="0" smtClean="0"/>
              <a:t>This summary report will not print the embedded Indirect Cost or Highly-Qualified (Hi-Q) Request for Lesser Amount worksheets. These worksheets are found within the Data Collection tab inside the Title I, Part A budget </a:t>
            </a:r>
          </a:p>
        </p:txBody>
      </p:sp>
    </p:spTree>
    <p:extLst>
      <p:ext uri="{BB962C8B-B14F-4D97-AF65-F5344CB8AC3E}">
        <p14:creationId xmlns:p14="http://schemas.microsoft.com/office/powerpoint/2010/main" val="92429788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Purpose</a:t>
            </a:r>
          </a:p>
        </p:txBody>
      </p:sp>
      <p:sp>
        <p:nvSpPr>
          <p:cNvPr id="4" name="Date Placeholder 3"/>
          <p:cNvSpPr>
            <a:spLocks noGrp="1"/>
          </p:cNvSpPr>
          <p:nvPr>
            <p:ph type="dt" sz="half" idx="2"/>
          </p:nvPr>
        </p:nvSpPr>
        <p:spPr/>
        <p:txBody>
          <a:bodyPr/>
          <a:lstStyle/>
          <a:p>
            <a:pPr>
              <a:defRPr/>
            </a:pPr>
            <a:fld id="{A0366036-A124-4258-87A5-D24C59D034B7}" type="datetime1">
              <a:rPr lang="en-US"/>
              <a:pPr>
                <a:defRPr/>
              </a:pPr>
              <a:t>5/25/2015</a:t>
            </a:fld>
            <a:endParaRPr lang="en-US" dirty="0"/>
          </a:p>
        </p:txBody>
      </p:sp>
      <p:sp>
        <p:nvSpPr>
          <p:cNvPr id="4099" name="Content Placeholder 2"/>
          <p:cNvSpPr>
            <a:spLocks noGrp="1"/>
          </p:cNvSpPr>
          <p:nvPr>
            <p:ph idx="4294967295"/>
          </p:nvPr>
        </p:nvSpPr>
        <p:spPr>
          <a:xfrm>
            <a:off x="465826" y="1587261"/>
            <a:ext cx="8229600" cy="4134899"/>
          </a:xfrm>
          <a:prstGeom prst="rect">
            <a:avLst/>
          </a:prstGeom>
        </p:spPr>
        <p:txBody>
          <a:bodyPr/>
          <a:lstStyle/>
          <a:p>
            <a:pPr marL="0" indent="0">
              <a:buFont typeface="Arial" charset="0"/>
              <a:buNone/>
              <a:defRPr/>
            </a:pPr>
            <a:r>
              <a:rPr lang="en-US" dirty="0" smtClean="0"/>
              <a:t>The purpose of the LEA </a:t>
            </a:r>
            <a:r>
              <a:rPr lang="en-US" dirty="0" err="1" smtClean="0"/>
              <a:t>ConApp</a:t>
            </a:r>
            <a:r>
              <a:rPr lang="en-US" dirty="0" smtClean="0"/>
              <a:t> overall is to leverage resources across programs to ensure that  all children have an opportunity to meet state academic achievement standards</a:t>
            </a:r>
          </a:p>
          <a:p>
            <a:pPr marL="857250" lvl="1" indent="-457200">
              <a:defRPr/>
            </a:pPr>
            <a:r>
              <a:rPr lang="en-US" dirty="0" smtClean="0"/>
              <a:t>By consolidating the planning and program requirements across all programs participating in the LEA </a:t>
            </a:r>
            <a:r>
              <a:rPr lang="en-US" dirty="0" err="1" smtClean="0"/>
              <a:t>ConApp</a:t>
            </a:r>
            <a:r>
              <a:rPr lang="en-US" dirty="0" smtClean="0"/>
              <a:t> process, the need for LEAs to submit multiple plans is eliminated</a:t>
            </a:r>
          </a:p>
          <a:p>
            <a:pPr marL="857250" lvl="1" indent="-457200">
              <a:defRPr/>
            </a:pPr>
            <a:endParaRPr lang="en-US" dirty="0" smtClean="0"/>
          </a:p>
          <a:p>
            <a:pPr marL="857250" lvl="1" indent="-457200">
              <a:defRPr/>
            </a:pPr>
            <a:r>
              <a:rPr lang="en-US" dirty="0" smtClean="0"/>
              <a:t>This makes the application process more efficient for applicants</a:t>
            </a:r>
          </a:p>
          <a:p>
            <a:pPr>
              <a:defRPr/>
            </a:pPr>
            <a:endParaRPr lang="en-US" dirty="0" smtClean="0"/>
          </a:p>
        </p:txBody>
      </p:sp>
      <p:sp>
        <p:nvSpPr>
          <p:cNvPr id="16389" name="Slide Number Placeholder 4"/>
          <p:cNvSpPr txBox="1">
            <a:spLocks/>
          </p:cNvSpPr>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397ABFB-8D05-4997-9F2B-B4962663C2B7}" type="slidenum">
              <a:rPr lang="en-US" altLang="en-US" sz="1200">
                <a:solidFill>
                  <a:schemeClr val="bg1"/>
                </a:solidFill>
                <a:latin typeface="Calibri" pitchFamily="34" charset="0"/>
              </a:rPr>
              <a:pPr algn="r" eaLnBrk="1" hangingPunct="1"/>
              <a:t>4</a:t>
            </a:fld>
            <a:endParaRPr lang="en-US" altLang="en-US" sz="1200">
              <a:solidFill>
                <a:schemeClr val="bg1"/>
              </a:solidFill>
              <a:latin typeface="Calibri" pitchFamily="34" charset="0"/>
            </a:endParaRPr>
          </a:p>
        </p:txBody>
      </p:sp>
    </p:spTree>
    <p:extLst>
      <p:ext uri="{BB962C8B-B14F-4D97-AF65-F5344CB8AC3E}">
        <p14:creationId xmlns:p14="http://schemas.microsoft.com/office/powerpoint/2010/main" val="14101203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8"/>
          <p:cNvSpPr>
            <a:spLocks noGrp="1"/>
          </p:cNvSpPr>
          <p:nvPr>
            <p:ph type="title"/>
          </p:nvPr>
        </p:nvSpPr>
        <p:spPr/>
        <p:txBody>
          <a:bodyPr>
            <a:normAutofit/>
          </a:bodyPr>
          <a:lstStyle/>
          <a:p>
            <a:pPr marL="342900" indent="-342900"/>
            <a:r>
              <a:rPr lang="en-US" altLang="en-US" dirty="0" smtClean="0"/>
              <a:t>  Transferability </a:t>
            </a:r>
            <a:br>
              <a:rPr lang="en-US" altLang="en-US" dirty="0" smtClean="0"/>
            </a:br>
            <a:r>
              <a:rPr lang="en-US" altLang="en-US" dirty="0" smtClean="0"/>
              <a:t>of Funds Function</a:t>
            </a:r>
          </a:p>
        </p:txBody>
      </p:sp>
      <p:sp>
        <p:nvSpPr>
          <p:cNvPr id="7" name="Date Placeholder 6"/>
          <p:cNvSpPr>
            <a:spLocks noGrp="1"/>
          </p:cNvSpPr>
          <p:nvPr>
            <p:ph type="dt" sz="half" idx="2"/>
          </p:nvPr>
        </p:nvSpPr>
        <p:spPr/>
        <p:txBody>
          <a:bodyPr/>
          <a:lstStyle/>
          <a:p>
            <a:pPr>
              <a:defRPr/>
            </a:pPr>
            <a:fld id="{FC848439-00AE-4AFB-96DE-4355A407074B}" type="datetime1">
              <a:rPr lang="en-US"/>
              <a:pPr>
                <a:defRPr/>
              </a:pPr>
              <a:t>5/25/2015</a:t>
            </a:fld>
            <a:endParaRPr lang="en-US" dirty="0"/>
          </a:p>
        </p:txBody>
      </p:sp>
      <p:sp>
        <p:nvSpPr>
          <p:cNvPr id="53253"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CA0AB0-53F0-4086-B6F6-19989EBFBD1F}" type="slidenum">
              <a:rPr lang="en-US" altLang="en-US" smtClean="0">
                <a:solidFill>
                  <a:schemeClr val="bg1"/>
                </a:solidFill>
                <a:latin typeface="Calibri" pitchFamily="34" charset="0"/>
              </a:rPr>
              <a:pPr/>
              <a:t>40</a:t>
            </a:fld>
            <a:endParaRPr lang="en-US" altLang="en-US" smtClean="0">
              <a:solidFill>
                <a:schemeClr val="bg1"/>
              </a:solidFill>
              <a:latin typeface="Calibri" pitchFamily="34" charset="0"/>
            </a:endParaRPr>
          </a:p>
        </p:txBody>
      </p:sp>
      <p:sp>
        <p:nvSpPr>
          <p:cNvPr id="56323" name="Content Placeholder 9"/>
          <p:cNvSpPr>
            <a:spLocks noGrp="1"/>
          </p:cNvSpPr>
          <p:nvPr>
            <p:ph idx="4294967295"/>
          </p:nvPr>
        </p:nvSpPr>
        <p:spPr>
          <a:xfrm>
            <a:off x="1188720" y="1822704"/>
            <a:ext cx="7010400" cy="4191000"/>
          </a:xfrm>
          <a:prstGeom prst="rect">
            <a:avLst/>
          </a:prstGeom>
        </p:spPr>
        <p:txBody>
          <a:bodyPr/>
          <a:lstStyle/>
          <a:p>
            <a:pPr marL="457200" indent="-457200">
              <a:buFont typeface="Calibri" pitchFamily="34" charset="0"/>
              <a:buAutoNum type="arabicPeriod"/>
              <a:defRPr/>
            </a:pPr>
            <a:endParaRPr lang="en-US" sz="1800" dirty="0" smtClean="0"/>
          </a:p>
          <a:p>
            <a:pPr marL="0" indent="0">
              <a:buFont typeface="Arial" charset="0"/>
              <a:buNone/>
              <a:defRPr/>
            </a:pPr>
            <a:r>
              <a:rPr lang="en-US" dirty="0" smtClean="0"/>
              <a:t>The funds you transfer into Title I become Title I funds subject to all rules and regulations for Title I. Once the funds become Title I funds the funds can never be moved back out to another program</a:t>
            </a:r>
          </a:p>
          <a:p>
            <a:pPr marL="0" indent="0">
              <a:buFont typeface="Arial" charset="0"/>
              <a:buNone/>
              <a:defRPr/>
            </a:pPr>
            <a:r>
              <a:rPr lang="en-US" dirty="0" smtClean="0"/>
              <a:t>Districts should think about how the transfer of funds will impact any of their required set-asides. The transferred funds may impact the required set-asides including those for parental involvement and private schools </a:t>
            </a:r>
          </a:p>
          <a:p>
            <a:pPr marL="457200" indent="-457200">
              <a:buFont typeface="Calibri" pitchFamily="34" charset="0"/>
              <a:buAutoNum type="arabicPeriod"/>
              <a:defRPr/>
            </a:pPr>
            <a:endParaRPr lang="en-US" sz="1800" dirty="0" smtClean="0"/>
          </a:p>
          <a:p>
            <a:pPr marL="457200" indent="-457200">
              <a:buFont typeface="Calibri" pitchFamily="34" charset="0"/>
              <a:buAutoNum type="arabicPeriod"/>
              <a:defRPr/>
            </a:pPr>
            <a:endParaRPr lang="en-US" dirty="0" smtClean="0"/>
          </a:p>
        </p:txBody>
      </p:sp>
    </p:spTree>
    <p:extLst>
      <p:ext uri="{BB962C8B-B14F-4D97-AF65-F5344CB8AC3E}">
        <p14:creationId xmlns:p14="http://schemas.microsoft.com/office/powerpoint/2010/main" val="241027186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8"/>
          <p:cNvSpPr>
            <a:spLocks noGrp="1"/>
          </p:cNvSpPr>
          <p:nvPr>
            <p:ph type="title"/>
          </p:nvPr>
        </p:nvSpPr>
        <p:spPr/>
        <p:txBody>
          <a:bodyPr>
            <a:normAutofit/>
          </a:bodyPr>
          <a:lstStyle/>
          <a:p>
            <a:pPr marL="342900" indent="-342900"/>
            <a:r>
              <a:rPr lang="en-US" altLang="en-US" dirty="0" smtClean="0"/>
              <a:t>  Transferability </a:t>
            </a:r>
            <a:br>
              <a:rPr lang="en-US" altLang="en-US" dirty="0" smtClean="0"/>
            </a:br>
            <a:r>
              <a:rPr lang="en-US" altLang="en-US" dirty="0" smtClean="0"/>
              <a:t>of Funds Function</a:t>
            </a:r>
          </a:p>
        </p:txBody>
      </p:sp>
      <p:sp>
        <p:nvSpPr>
          <p:cNvPr id="7" name="Date Placeholder 6"/>
          <p:cNvSpPr>
            <a:spLocks noGrp="1"/>
          </p:cNvSpPr>
          <p:nvPr>
            <p:ph type="dt" sz="half" idx="2"/>
          </p:nvPr>
        </p:nvSpPr>
        <p:spPr/>
        <p:txBody>
          <a:bodyPr/>
          <a:lstStyle/>
          <a:p>
            <a:pPr>
              <a:defRPr/>
            </a:pPr>
            <a:fld id="{FC848439-00AE-4AFB-96DE-4355A407074B}" type="datetime1">
              <a:rPr lang="en-US"/>
              <a:pPr>
                <a:defRPr/>
              </a:pPr>
              <a:t>5/25/2015</a:t>
            </a:fld>
            <a:endParaRPr lang="en-US" dirty="0"/>
          </a:p>
        </p:txBody>
      </p:sp>
      <p:sp>
        <p:nvSpPr>
          <p:cNvPr id="54277"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F563EE-6CFA-433F-9A3D-AB23F706D0E0}" type="slidenum">
              <a:rPr lang="en-US" altLang="en-US" smtClean="0">
                <a:solidFill>
                  <a:schemeClr val="bg1"/>
                </a:solidFill>
                <a:latin typeface="Calibri" pitchFamily="34" charset="0"/>
              </a:rPr>
              <a:pPr/>
              <a:t>41</a:t>
            </a:fld>
            <a:endParaRPr lang="en-US" altLang="en-US" smtClean="0">
              <a:solidFill>
                <a:schemeClr val="bg1"/>
              </a:solidFill>
              <a:latin typeface="Calibri" pitchFamily="34" charset="0"/>
            </a:endParaRPr>
          </a:p>
        </p:txBody>
      </p:sp>
      <p:sp>
        <p:nvSpPr>
          <p:cNvPr id="56323" name="Content Placeholder 9"/>
          <p:cNvSpPr>
            <a:spLocks noGrp="1"/>
          </p:cNvSpPr>
          <p:nvPr>
            <p:ph idx="4294967295"/>
          </p:nvPr>
        </p:nvSpPr>
        <p:spPr>
          <a:xfrm>
            <a:off x="1207008" y="1877568"/>
            <a:ext cx="7010400" cy="4191000"/>
          </a:xfrm>
          <a:prstGeom prst="rect">
            <a:avLst/>
          </a:prstGeom>
        </p:spPr>
        <p:txBody>
          <a:bodyPr/>
          <a:lstStyle/>
          <a:p>
            <a:pPr marL="457200" indent="-457200">
              <a:buFont typeface="Calibri" pitchFamily="34" charset="0"/>
              <a:buAutoNum type="arabicPeriod"/>
              <a:defRPr/>
            </a:pPr>
            <a:endParaRPr lang="en-US" sz="1800" dirty="0" smtClean="0"/>
          </a:p>
          <a:p>
            <a:pPr marL="0" indent="0">
              <a:buFont typeface="Arial" charset="0"/>
              <a:buNone/>
              <a:defRPr/>
            </a:pPr>
            <a:r>
              <a:rPr lang="en-US" dirty="0" smtClean="0"/>
              <a:t>The Title II, Part A consultant/specialist who works with the district must be notified in writing (email) about the district’s intent to transfer Title II, Part A funds to Title I prior to submitting the Title II, Part A budget for approval  </a:t>
            </a:r>
          </a:p>
          <a:p>
            <a:pPr marL="457200" indent="-457200">
              <a:buFont typeface="Calibri" pitchFamily="34" charset="0"/>
              <a:buAutoNum type="arabicPeriod"/>
              <a:defRPr/>
            </a:pPr>
            <a:endParaRPr lang="en-US" dirty="0" smtClean="0"/>
          </a:p>
        </p:txBody>
      </p:sp>
    </p:spTree>
    <p:extLst>
      <p:ext uri="{BB962C8B-B14F-4D97-AF65-F5344CB8AC3E}">
        <p14:creationId xmlns:p14="http://schemas.microsoft.com/office/powerpoint/2010/main" val="200188036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pPr marL="342900" indent="-342900"/>
            <a:r>
              <a:rPr lang="en-US" altLang="en-US" sz="1800" dirty="0" smtClean="0"/>
              <a:t/>
            </a:r>
            <a:br>
              <a:rPr lang="en-US" altLang="en-US" sz="1800" dirty="0" smtClean="0"/>
            </a:br>
            <a:r>
              <a:rPr lang="en-US" altLang="en-US" sz="4900" dirty="0"/>
              <a:t>Transferability of Funds Function</a:t>
            </a:r>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55301"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1232026-ED15-4951-8D5B-9DD46B3C7BED}" type="slidenum">
              <a:rPr lang="en-US" altLang="en-US" smtClean="0">
                <a:solidFill>
                  <a:schemeClr val="bg1"/>
                </a:solidFill>
                <a:latin typeface="Calibri" pitchFamily="34" charset="0"/>
              </a:rPr>
              <a:pPr/>
              <a:t>42</a:t>
            </a:fld>
            <a:endParaRPr lang="en-US" altLang="en-US" smtClean="0">
              <a:solidFill>
                <a:schemeClr val="bg1"/>
              </a:solidFill>
              <a:latin typeface="Calibri" pitchFamily="34" charset="0"/>
            </a:endParaRPr>
          </a:p>
        </p:txBody>
      </p:sp>
      <p:sp>
        <p:nvSpPr>
          <p:cNvPr id="3" name="Content Placeholder 2"/>
          <p:cNvSpPr>
            <a:spLocks noGrp="1"/>
          </p:cNvSpPr>
          <p:nvPr>
            <p:ph idx="4294967295"/>
          </p:nvPr>
        </p:nvSpPr>
        <p:spPr>
          <a:xfrm>
            <a:off x="932688" y="1956817"/>
            <a:ext cx="7315200" cy="3858768"/>
          </a:xfrm>
          <a:prstGeom prst="rect">
            <a:avLst/>
          </a:prstGeom>
        </p:spPr>
        <p:txBody>
          <a:bodyPr/>
          <a:lstStyle/>
          <a:p>
            <a:pPr marL="457200" indent="-457200">
              <a:buFont typeface="Calibri" pitchFamily="34" charset="0"/>
              <a:buAutoNum type="arabicPeriod" startAt="4"/>
              <a:defRPr/>
            </a:pPr>
            <a:endParaRPr lang="en-US" sz="1800" dirty="0" smtClean="0"/>
          </a:p>
          <a:p>
            <a:pPr marL="0" indent="0">
              <a:buFont typeface="Arial" charset="0"/>
              <a:buNone/>
              <a:defRPr/>
            </a:pPr>
            <a:r>
              <a:rPr lang="en-US" dirty="0" smtClean="0"/>
              <a:t>The district must notify in writing (email) Department’s Grants Accounting Department about the district’s intent to transfer Title II, Part A funds to Title I, Part A prior to the transfer.  The emails should be directed to Regina Hailey (</a:t>
            </a:r>
            <a:r>
              <a:rPr lang="en-US" u="sng" dirty="0" smtClean="0">
                <a:hlinkClick r:id="rId2"/>
              </a:rPr>
              <a:t>RHailey@doe.k12.ga.us</a:t>
            </a:r>
            <a:r>
              <a:rPr lang="en-US" dirty="0" smtClean="0"/>
              <a:t>) and in Grants Accounting</a:t>
            </a:r>
          </a:p>
          <a:p>
            <a:pPr marL="0" indent="0">
              <a:buFont typeface="Arial" charset="0"/>
              <a:buNone/>
              <a:defRPr/>
            </a:pPr>
            <a:endParaRPr lang="en-US" dirty="0" smtClean="0"/>
          </a:p>
        </p:txBody>
      </p:sp>
    </p:spTree>
    <p:extLst>
      <p:ext uri="{BB962C8B-B14F-4D97-AF65-F5344CB8AC3E}">
        <p14:creationId xmlns:p14="http://schemas.microsoft.com/office/powerpoint/2010/main" val="114134837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pPr marL="342900" indent="-342900"/>
            <a:r>
              <a:rPr lang="en-US" altLang="en-US" sz="1800" dirty="0" smtClean="0"/>
              <a:t/>
            </a:r>
            <a:br>
              <a:rPr lang="en-US" altLang="en-US" sz="1800" dirty="0" smtClean="0"/>
            </a:br>
            <a:r>
              <a:rPr lang="en-US" altLang="en-US" sz="4900" dirty="0"/>
              <a:t>Transferability of Funds Function</a:t>
            </a:r>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55301"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1232026-ED15-4951-8D5B-9DD46B3C7BED}" type="slidenum">
              <a:rPr lang="en-US" altLang="en-US" smtClean="0">
                <a:solidFill>
                  <a:schemeClr val="bg1"/>
                </a:solidFill>
                <a:latin typeface="Calibri" pitchFamily="34" charset="0"/>
              </a:rPr>
              <a:pPr/>
              <a:t>43</a:t>
            </a:fld>
            <a:endParaRPr lang="en-US" altLang="en-US" smtClean="0">
              <a:solidFill>
                <a:schemeClr val="bg1"/>
              </a:solidFill>
              <a:latin typeface="Calibri" pitchFamily="34" charset="0"/>
            </a:endParaRPr>
          </a:p>
        </p:txBody>
      </p:sp>
      <p:sp>
        <p:nvSpPr>
          <p:cNvPr id="3" name="Content Placeholder 2"/>
          <p:cNvSpPr>
            <a:spLocks noGrp="1"/>
          </p:cNvSpPr>
          <p:nvPr>
            <p:ph idx="4294967295"/>
          </p:nvPr>
        </p:nvSpPr>
        <p:spPr>
          <a:xfrm>
            <a:off x="932688" y="1956817"/>
            <a:ext cx="7315200" cy="3858768"/>
          </a:xfrm>
          <a:prstGeom prst="rect">
            <a:avLst/>
          </a:prstGeom>
        </p:spPr>
        <p:txBody>
          <a:bodyPr/>
          <a:lstStyle/>
          <a:p>
            <a:pPr marL="457200" indent="-457200">
              <a:buFont typeface="Calibri" pitchFamily="34" charset="0"/>
              <a:buAutoNum type="arabicPeriod" startAt="4"/>
              <a:defRPr/>
            </a:pPr>
            <a:endParaRPr lang="en-US" sz="1800" dirty="0" smtClean="0"/>
          </a:p>
          <a:p>
            <a:pPr marL="0" indent="0">
              <a:buFont typeface="Arial" charset="0"/>
              <a:buNone/>
              <a:defRPr/>
            </a:pPr>
            <a:r>
              <a:rPr lang="en-US" dirty="0"/>
              <a:t>The district superintendent must notify the Department’s Title Programs Director in writing, stating the district’s intent to transfer Title II, </a:t>
            </a:r>
            <a:br>
              <a:rPr lang="en-US" dirty="0"/>
            </a:br>
            <a:r>
              <a:rPr lang="en-US" dirty="0"/>
              <a:t>Part A funds into Title I, Part A, sign the letter, scan the letter to a pdf file, and attach the letter to the Attachment tab in the </a:t>
            </a:r>
            <a:r>
              <a:rPr lang="en-US" dirty="0" err="1"/>
              <a:t>ConApp</a:t>
            </a:r>
            <a:r>
              <a:rPr lang="en-US" dirty="0"/>
              <a:t> prior to signing off on the Title I, Part A budget. (The letter is not mailed…just attached.)</a:t>
            </a:r>
          </a:p>
        </p:txBody>
      </p:sp>
    </p:spTree>
    <p:extLst>
      <p:ext uri="{BB962C8B-B14F-4D97-AF65-F5344CB8AC3E}">
        <p14:creationId xmlns:p14="http://schemas.microsoft.com/office/powerpoint/2010/main" val="143792954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pPr marL="342900" indent="-342900"/>
            <a:r>
              <a:rPr lang="en-US" altLang="en-US" sz="1800" dirty="0" smtClean="0"/>
              <a:t/>
            </a:r>
            <a:br>
              <a:rPr lang="en-US" altLang="en-US" sz="1800" dirty="0" smtClean="0"/>
            </a:br>
            <a:r>
              <a:rPr lang="en-US" altLang="en-US" sz="4900" dirty="0"/>
              <a:t>Transferability of Funds Function</a:t>
            </a:r>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55301"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1232026-ED15-4951-8D5B-9DD46B3C7BED}" type="slidenum">
              <a:rPr lang="en-US" altLang="en-US" smtClean="0">
                <a:solidFill>
                  <a:schemeClr val="bg1"/>
                </a:solidFill>
                <a:latin typeface="Calibri" pitchFamily="34" charset="0"/>
              </a:rPr>
              <a:pPr/>
              <a:t>44</a:t>
            </a:fld>
            <a:endParaRPr lang="en-US" altLang="en-US" smtClean="0">
              <a:solidFill>
                <a:schemeClr val="bg1"/>
              </a:solidFill>
              <a:latin typeface="Calibri" pitchFamily="34" charset="0"/>
            </a:endParaRPr>
          </a:p>
        </p:txBody>
      </p:sp>
      <p:sp>
        <p:nvSpPr>
          <p:cNvPr id="3" name="Content Placeholder 2"/>
          <p:cNvSpPr>
            <a:spLocks noGrp="1"/>
          </p:cNvSpPr>
          <p:nvPr>
            <p:ph idx="4294967295"/>
          </p:nvPr>
        </p:nvSpPr>
        <p:spPr>
          <a:xfrm>
            <a:off x="932688" y="1956817"/>
            <a:ext cx="7315200" cy="3858768"/>
          </a:xfrm>
          <a:prstGeom prst="rect">
            <a:avLst/>
          </a:prstGeom>
        </p:spPr>
        <p:txBody>
          <a:bodyPr/>
          <a:lstStyle/>
          <a:p>
            <a:pPr marL="457200" indent="-457200">
              <a:buFont typeface="Calibri" pitchFamily="34" charset="0"/>
              <a:buAutoNum type="arabicPeriod" startAt="4"/>
              <a:defRPr/>
            </a:pPr>
            <a:endParaRPr lang="en-US" sz="1800" dirty="0" smtClean="0"/>
          </a:p>
          <a:p>
            <a:pPr marL="400050" indent="-457200"/>
            <a:r>
              <a:rPr lang="en-US" altLang="en-US" dirty="0"/>
              <a:t>In the Title II, Part A Budget:</a:t>
            </a:r>
          </a:p>
          <a:p>
            <a:pPr marL="857250" lvl="2" indent="0">
              <a:buFont typeface="Arial" charset="0"/>
              <a:buNone/>
            </a:pPr>
            <a:endParaRPr lang="en-US" altLang="en-US" sz="2400" dirty="0"/>
          </a:p>
          <a:p>
            <a:pPr marL="857250" lvl="2" indent="0">
              <a:buFont typeface="Arial" charset="0"/>
              <a:buNone/>
            </a:pPr>
            <a:r>
              <a:rPr lang="en-US" altLang="en-US" sz="2400" b="1" dirty="0"/>
              <a:t>From</a:t>
            </a:r>
            <a:r>
              <a:rPr lang="en-US" altLang="en-US" sz="2400" dirty="0"/>
              <a:t> Program Title II, Part A </a:t>
            </a:r>
          </a:p>
          <a:p>
            <a:pPr marL="857250" lvl="2" indent="0">
              <a:buFont typeface="Arial" charset="0"/>
              <a:buNone/>
            </a:pPr>
            <a:r>
              <a:rPr lang="en-US" altLang="en-US" sz="2400" dirty="0"/>
              <a:t>To Program Title I, Part A</a:t>
            </a:r>
          </a:p>
          <a:p>
            <a:pPr marL="857250" lvl="2" indent="0">
              <a:buFont typeface="Arial" charset="0"/>
              <a:buNone/>
            </a:pPr>
            <a:endParaRPr lang="en-US" altLang="en-US" sz="2800" dirty="0"/>
          </a:p>
          <a:p>
            <a:pPr marL="400050" indent="-457200"/>
            <a:r>
              <a:rPr lang="en-US" altLang="en-US" dirty="0"/>
              <a:t>Function 5000--Object 930</a:t>
            </a:r>
          </a:p>
          <a:p>
            <a:pPr marL="400050" indent="-457200"/>
            <a:r>
              <a:rPr lang="en-US" altLang="en-US" dirty="0"/>
              <a:t>Amount</a:t>
            </a:r>
          </a:p>
        </p:txBody>
      </p:sp>
    </p:spTree>
    <p:extLst>
      <p:ext uri="{BB962C8B-B14F-4D97-AF65-F5344CB8AC3E}">
        <p14:creationId xmlns:p14="http://schemas.microsoft.com/office/powerpoint/2010/main" val="94388346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a:bodyPr>
          <a:lstStyle/>
          <a:p>
            <a:r>
              <a:rPr lang="en-US" altLang="en-US" smtClean="0"/>
              <a:t>Manage Public Schools Function</a:t>
            </a:r>
          </a:p>
        </p:txBody>
      </p:sp>
      <p:sp>
        <p:nvSpPr>
          <p:cNvPr id="4" name="Date Placeholder 3"/>
          <p:cNvSpPr>
            <a:spLocks noGrp="1"/>
          </p:cNvSpPr>
          <p:nvPr>
            <p:ph type="dt" sz="half" idx="2"/>
          </p:nvPr>
        </p:nvSpPr>
        <p:spPr/>
        <p:txBody>
          <a:bodyPr/>
          <a:lstStyle/>
          <a:p>
            <a:pPr>
              <a:defRPr/>
            </a:pPr>
            <a:fld id="{04DA277B-28DC-48FF-AFA2-325C89AC9418}" type="datetime1">
              <a:rPr lang="en-US"/>
              <a:pPr>
                <a:defRPr/>
              </a:pPr>
              <a:t>5/25/2015</a:t>
            </a:fld>
            <a:endParaRPr lang="en-US" dirty="0"/>
          </a:p>
        </p:txBody>
      </p:sp>
      <p:sp>
        <p:nvSpPr>
          <p:cNvPr id="58373"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CB9F929-EA5E-4897-9B97-FA2905C6E893}" type="slidenum">
              <a:rPr lang="en-US" altLang="en-US" smtClean="0">
                <a:solidFill>
                  <a:schemeClr val="bg1"/>
                </a:solidFill>
                <a:latin typeface="Calibri" pitchFamily="34" charset="0"/>
              </a:rPr>
              <a:pPr/>
              <a:t>45</a:t>
            </a:fld>
            <a:endParaRPr lang="en-US" altLang="en-US" smtClean="0">
              <a:solidFill>
                <a:schemeClr val="bg1"/>
              </a:solidFill>
              <a:latin typeface="Calibri" pitchFamily="34" charset="0"/>
            </a:endParaRPr>
          </a:p>
        </p:txBody>
      </p:sp>
      <p:sp>
        <p:nvSpPr>
          <p:cNvPr id="58371" name="Content Placeholder 2"/>
          <p:cNvSpPr>
            <a:spLocks noGrp="1"/>
          </p:cNvSpPr>
          <p:nvPr>
            <p:ph idx="4294967295"/>
          </p:nvPr>
        </p:nvSpPr>
        <p:spPr>
          <a:xfrm>
            <a:off x="585216" y="1874330"/>
            <a:ext cx="8229600" cy="4038600"/>
          </a:xfrm>
          <a:prstGeom prst="rect">
            <a:avLst/>
          </a:prstGeom>
        </p:spPr>
        <p:txBody>
          <a:bodyPr/>
          <a:lstStyle/>
          <a:p>
            <a:r>
              <a:rPr lang="en-US" altLang="en-US" dirty="0" smtClean="0"/>
              <a:t>Go to </a:t>
            </a:r>
            <a:r>
              <a:rPr lang="en-US" altLang="en-US" dirty="0" err="1" smtClean="0"/>
              <a:t>ConApp</a:t>
            </a:r>
            <a:r>
              <a:rPr lang="en-US" altLang="en-US" dirty="0" smtClean="0"/>
              <a:t> and then go to  Manage Public Schools</a:t>
            </a:r>
          </a:p>
          <a:p>
            <a:r>
              <a:rPr lang="en-US" altLang="en-US" dirty="0" smtClean="0"/>
              <a:t>Select Your System and then choose Program Category is Title Programs</a:t>
            </a:r>
          </a:p>
          <a:p>
            <a:r>
              <a:rPr lang="en-US" altLang="en-US" dirty="0" smtClean="0"/>
              <a:t>Click Load and now you can Add/Remove Schools by selecting from the Add/Remove Drop Down box, choosing the school and giving a reason</a:t>
            </a:r>
          </a:p>
          <a:p>
            <a:r>
              <a:rPr lang="en-US" altLang="en-US" dirty="0" smtClean="0"/>
              <a:t>You cannot add a school that is not in the Department facility database</a:t>
            </a:r>
          </a:p>
          <a:p>
            <a:endParaRPr lang="en-US" altLang="en-US" sz="1800" dirty="0" smtClean="0"/>
          </a:p>
        </p:txBody>
      </p:sp>
    </p:spTree>
    <p:extLst>
      <p:ext uri="{BB962C8B-B14F-4D97-AF65-F5344CB8AC3E}">
        <p14:creationId xmlns:p14="http://schemas.microsoft.com/office/powerpoint/2010/main" val="54544782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Manage Public Schools</a:t>
            </a:r>
          </a:p>
        </p:txBody>
      </p:sp>
      <p:sp>
        <p:nvSpPr>
          <p:cNvPr id="4" name="Date Placeholder 3"/>
          <p:cNvSpPr>
            <a:spLocks noGrp="1"/>
          </p:cNvSpPr>
          <p:nvPr>
            <p:ph type="dt" sz="half" idx="2"/>
          </p:nvPr>
        </p:nvSpPr>
        <p:spPr/>
        <p:txBody>
          <a:bodyPr/>
          <a:lstStyle/>
          <a:p>
            <a:pPr>
              <a:defRPr/>
            </a:pPr>
            <a:fld id="{50D61BC6-7E79-4DF6-8193-2B8844010B77}" type="datetime1">
              <a:rPr lang="en-US" smtClean="0"/>
              <a:pPr>
                <a:defRPr/>
              </a:pPr>
              <a:t>5/25/2015</a:t>
            </a:fld>
            <a:endParaRPr lang="en-US" dirty="0"/>
          </a:p>
        </p:txBody>
      </p:sp>
      <p:sp>
        <p:nvSpPr>
          <p:cNvPr id="59397"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C4AE744-0AB0-42B6-B80B-F2E045BE2088}" type="slidenum">
              <a:rPr lang="en-US" altLang="en-US" smtClean="0">
                <a:solidFill>
                  <a:schemeClr val="bg1"/>
                </a:solidFill>
                <a:latin typeface="Calibri" pitchFamily="34" charset="0"/>
              </a:rPr>
              <a:pPr/>
              <a:t>46</a:t>
            </a:fld>
            <a:endParaRPr lang="en-US" altLang="en-US" smtClean="0">
              <a:solidFill>
                <a:schemeClr val="bg1"/>
              </a:solidFill>
              <a:latin typeface="Calibri" pitchFamily="34" charset="0"/>
            </a:endParaRPr>
          </a:p>
        </p:txBody>
      </p:sp>
      <p:sp>
        <p:nvSpPr>
          <p:cNvPr id="59395" name="Content Placeholder 2"/>
          <p:cNvSpPr>
            <a:spLocks noGrp="1"/>
          </p:cNvSpPr>
          <p:nvPr>
            <p:ph idx="4294967295"/>
          </p:nvPr>
        </p:nvSpPr>
        <p:spPr>
          <a:xfrm>
            <a:off x="776288" y="1807337"/>
            <a:ext cx="7910512" cy="4351338"/>
          </a:xfrm>
          <a:prstGeom prst="rect">
            <a:avLst/>
          </a:prstGeom>
        </p:spPr>
        <p:txBody>
          <a:bodyPr/>
          <a:lstStyle/>
          <a:p>
            <a:pPr>
              <a:lnSpc>
                <a:spcPct val="100000"/>
              </a:lnSpc>
            </a:pPr>
            <a:r>
              <a:rPr lang="en-US" altLang="en-US" dirty="0" smtClean="0"/>
              <a:t>Once you remove a school, it removes the school from the list populated in the consolidated application budget pages and the embedded School Allocations and Eligible Attendance Area Tabs</a:t>
            </a:r>
          </a:p>
          <a:p>
            <a:pPr>
              <a:lnSpc>
                <a:spcPct val="100000"/>
              </a:lnSpc>
            </a:pPr>
            <a:r>
              <a:rPr lang="en-US" altLang="en-US" dirty="0" smtClean="0"/>
              <a:t>Title I Directors can do this before doing their budget</a:t>
            </a:r>
          </a:p>
          <a:p>
            <a:pPr>
              <a:lnSpc>
                <a:spcPct val="100000"/>
              </a:lnSpc>
            </a:pPr>
            <a:r>
              <a:rPr lang="en-US" altLang="en-US" dirty="0" smtClean="0"/>
              <a:t>Very helpful if a school in the district has closed; if there are two facility codes for a school, or if school has a new number</a:t>
            </a:r>
          </a:p>
          <a:p>
            <a:endParaRPr lang="en-US" altLang="en-US" dirty="0" smtClean="0"/>
          </a:p>
        </p:txBody>
      </p:sp>
    </p:spTree>
    <p:extLst>
      <p:ext uri="{BB962C8B-B14F-4D97-AF65-F5344CB8AC3E}">
        <p14:creationId xmlns:p14="http://schemas.microsoft.com/office/powerpoint/2010/main" val="154511841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fontScale="90000"/>
          </a:bodyPr>
          <a:lstStyle/>
          <a:p>
            <a:pPr>
              <a:lnSpc>
                <a:spcPct val="100000"/>
              </a:lnSpc>
            </a:pPr>
            <a:r>
              <a:rPr lang="en-US" altLang="en-US" dirty="0" smtClean="0"/>
              <a:t>Queries </a:t>
            </a:r>
            <a:r>
              <a:rPr lang="en-US" altLang="en-US" dirty="0" smtClean="0"/>
              <a:t>to Track Application Status</a:t>
            </a:r>
          </a:p>
        </p:txBody>
      </p:sp>
      <p:sp>
        <p:nvSpPr>
          <p:cNvPr id="4" name="Date Placeholder 3"/>
          <p:cNvSpPr>
            <a:spLocks noGrp="1"/>
          </p:cNvSpPr>
          <p:nvPr>
            <p:ph type="dt" sz="half" idx="2"/>
          </p:nvPr>
        </p:nvSpPr>
        <p:spPr/>
        <p:txBody>
          <a:bodyPr/>
          <a:lstStyle/>
          <a:p>
            <a:pPr>
              <a:defRPr/>
            </a:pPr>
            <a:fld id="{736B812F-1D6A-4BF8-94BA-EEBEB5368D03}" type="datetime1">
              <a:rPr lang="en-US"/>
              <a:pPr>
                <a:defRPr/>
              </a:pPr>
              <a:t>5/25/2015</a:t>
            </a:fld>
            <a:endParaRPr lang="en-US" dirty="0"/>
          </a:p>
        </p:txBody>
      </p:sp>
      <p:sp>
        <p:nvSpPr>
          <p:cNvPr id="60421"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D2B0CE-4626-49CB-8BC5-BA26A3D3D385}" type="slidenum">
              <a:rPr lang="en-US" altLang="en-US" smtClean="0">
                <a:solidFill>
                  <a:schemeClr val="bg1"/>
                </a:solidFill>
                <a:latin typeface="Calibri" pitchFamily="34" charset="0"/>
              </a:rPr>
              <a:pPr/>
              <a:t>47</a:t>
            </a:fld>
            <a:endParaRPr lang="en-US" altLang="en-US" smtClean="0">
              <a:solidFill>
                <a:schemeClr val="bg1"/>
              </a:solidFill>
              <a:latin typeface="Calibri" pitchFamily="34" charset="0"/>
            </a:endParaRPr>
          </a:p>
        </p:txBody>
      </p:sp>
      <p:sp>
        <p:nvSpPr>
          <p:cNvPr id="60419" name="Content Placeholder 2"/>
          <p:cNvSpPr>
            <a:spLocks noGrp="1"/>
          </p:cNvSpPr>
          <p:nvPr>
            <p:ph idx="4294967295"/>
          </p:nvPr>
        </p:nvSpPr>
        <p:spPr>
          <a:xfrm>
            <a:off x="776377" y="2194255"/>
            <a:ext cx="7886700" cy="1185862"/>
          </a:xfrm>
          <a:prstGeom prst="rect">
            <a:avLst/>
          </a:prstGeom>
        </p:spPr>
        <p:txBody>
          <a:bodyPr/>
          <a:lstStyle/>
          <a:p>
            <a:pPr marL="342900" indent="-342900">
              <a:buFont typeface="Arial" charset="0"/>
              <a:buNone/>
            </a:pPr>
            <a:r>
              <a:rPr lang="en-US" altLang="en-US" dirty="0" smtClean="0"/>
              <a:t>    Three queries are available within the </a:t>
            </a:r>
            <a:r>
              <a:rPr lang="en-US" altLang="en-US" dirty="0" err="1" smtClean="0"/>
              <a:t>ConApp</a:t>
            </a:r>
            <a:endParaRPr lang="en-US" altLang="en-US" dirty="0" smtClean="0"/>
          </a:p>
          <a:p>
            <a:pPr marL="342900" indent="-342900">
              <a:buFont typeface="Arial" charset="0"/>
              <a:buNone/>
            </a:pPr>
            <a:r>
              <a:rPr lang="en-US" altLang="en-US" sz="1800" dirty="0" smtClean="0"/>
              <a:t> </a:t>
            </a:r>
          </a:p>
          <a:p>
            <a:pPr marL="800100" lvl="1" indent="-342900">
              <a:buFont typeface="Calibri" pitchFamily="34" charset="0"/>
              <a:buAutoNum type="arabicPeriod"/>
            </a:pPr>
            <a:r>
              <a:rPr lang="en-US" altLang="en-US" dirty="0" err="1" smtClean="0"/>
              <a:t>ConApp</a:t>
            </a:r>
            <a:r>
              <a:rPr lang="en-US" altLang="en-US" dirty="0" smtClean="0"/>
              <a:t> Status Queries</a:t>
            </a:r>
          </a:p>
          <a:p>
            <a:pPr marL="800100" lvl="1" indent="-342900">
              <a:buFont typeface="Calibri" pitchFamily="34" charset="0"/>
              <a:buAutoNum type="arabicPeriod" startAt="2"/>
            </a:pPr>
            <a:r>
              <a:rPr lang="en-US" altLang="en-US" dirty="0" smtClean="0"/>
              <a:t>Title I-A School Allocation Queries</a:t>
            </a:r>
          </a:p>
          <a:p>
            <a:pPr marL="800100" lvl="1" indent="-342900">
              <a:buFont typeface="Calibri" pitchFamily="34" charset="0"/>
              <a:buAutoNum type="arabicPeriod" startAt="3"/>
            </a:pPr>
            <a:r>
              <a:rPr lang="en-US" altLang="en-US" dirty="0" smtClean="0"/>
              <a:t>Budget Comparison Queries</a:t>
            </a:r>
          </a:p>
        </p:txBody>
      </p:sp>
    </p:spTree>
    <p:extLst>
      <p:ext uri="{BB962C8B-B14F-4D97-AF65-F5344CB8AC3E}">
        <p14:creationId xmlns:p14="http://schemas.microsoft.com/office/powerpoint/2010/main" val="191893448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fontScale="90000"/>
          </a:bodyPr>
          <a:lstStyle/>
          <a:p>
            <a:pPr>
              <a:lnSpc>
                <a:spcPct val="100000"/>
              </a:lnSpc>
            </a:pPr>
            <a:r>
              <a:rPr lang="en-US" altLang="en-US" dirty="0" smtClean="0"/>
              <a:t>Run </a:t>
            </a:r>
            <a:r>
              <a:rPr lang="en-US" altLang="en-US" dirty="0" smtClean="0"/>
              <a:t>Reports to </a:t>
            </a:r>
            <a:r>
              <a:rPr lang="en-US" altLang="en-US" dirty="0" smtClean="0"/>
              <a:t>Obtain</a:t>
            </a:r>
            <a:br>
              <a:rPr lang="en-US" altLang="en-US" dirty="0" smtClean="0"/>
            </a:br>
            <a:r>
              <a:rPr lang="en-US" altLang="en-US" dirty="0" smtClean="0"/>
              <a:t>Data </a:t>
            </a:r>
            <a:endParaRPr lang="en-US" altLang="en-US" dirty="0" smtClean="0"/>
          </a:p>
        </p:txBody>
      </p:sp>
      <p:sp>
        <p:nvSpPr>
          <p:cNvPr id="4" name="Date Placeholder 3"/>
          <p:cNvSpPr>
            <a:spLocks noGrp="1"/>
          </p:cNvSpPr>
          <p:nvPr>
            <p:ph type="dt" sz="half" idx="2"/>
          </p:nvPr>
        </p:nvSpPr>
        <p:spPr/>
        <p:txBody>
          <a:bodyPr/>
          <a:lstStyle/>
          <a:p>
            <a:pPr>
              <a:defRPr/>
            </a:pPr>
            <a:fld id="{B3FD4A7A-6230-42A4-B857-E7B445D0283D}" type="datetime1">
              <a:rPr lang="en-US"/>
              <a:pPr>
                <a:defRPr/>
              </a:pPr>
              <a:t>5/25/2015</a:t>
            </a:fld>
            <a:endParaRPr lang="en-US" dirty="0"/>
          </a:p>
        </p:txBody>
      </p:sp>
      <p:sp>
        <p:nvSpPr>
          <p:cNvPr id="61445"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9DAD8E-1B4B-4923-99DB-F8C35AB6C19F}" type="slidenum">
              <a:rPr lang="en-US" altLang="en-US" smtClean="0">
                <a:solidFill>
                  <a:schemeClr val="bg1"/>
                </a:solidFill>
                <a:latin typeface="Calibri" pitchFamily="34" charset="0"/>
              </a:rPr>
              <a:pPr/>
              <a:t>48</a:t>
            </a:fld>
            <a:endParaRPr lang="en-US" altLang="en-US" smtClean="0">
              <a:solidFill>
                <a:schemeClr val="bg1"/>
              </a:solidFill>
              <a:latin typeface="Calibri" pitchFamily="34" charset="0"/>
            </a:endParaRPr>
          </a:p>
        </p:txBody>
      </p:sp>
      <p:sp>
        <p:nvSpPr>
          <p:cNvPr id="61443" name="Content Placeholder 2"/>
          <p:cNvSpPr>
            <a:spLocks noGrp="1"/>
          </p:cNvSpPr>
          <p:nvPr>
            <p:ph idx="4294967295"/>
          </p:nvPr>
        </p:nvSpPr>
        <p:spPr>
          <a:xfrm>
            <a:off x="1012826" y="2122098"/>
            <a:ext cx="7147764" cy="3775465"/>
          </a:xfrm>
          <a:prstGeom prst="rect">
            <a:avLst/>
          </a:prstGeom>
        </p:spPr>
        <p:txBody>
          <a:bodyPr/>
          <a:lstStyle/>
          <a:p>
            <a:pPr marL="342900" indent="-342900">
              <a:buFont typeface="Arial" charset="0"/>
              <a:buNone/>
            </a:pPr>
            <a:r>
              <a:rPr lang="en-US" altLang="en-US" dirty="0" smtClean="0"/>
              <a:t>    Five reports are available within the LEA </a:t>
            </a:r>
            <a:r>
              <a:rPr lang="en-US" altLang="en-US" dirty="0" err="1" smtClean="0"/>
              <a:t>ConApp</a:t>
            </a:r>
            <a:endParaRPr lang="en-US" altLang="en-US" dirty="0" smtClean="0"/>
          </a:p>
          <a:p>
            <a:pPr marL="342900" indent="-342900">
              <a:buFont typeface="Arial" charset="0"/>
              <a:buNone/>
            </a:pPr>
            <a:endParaRPr lang="en-US" altLang="en-US" dirty="0" smtClean="0"/>
          </a:p>
          <a:p>
            <a:pPr marL="800100" lvl="1" indent="-342900">
              <a:buFont typeface="Calibri" pitchFamily="34" charset="0"/>
              <a:buAutoNum type="arabicPeriod"/>
            </a:pPr>
            <a:r>
              <a:rPr lang="en-US" altLang="en-US" dirty="0" smtClean="0"/>
              <a:t> Application Summary </a:t>
            </a:r>
          </a:p>
          <a:p>
            <a:pPr marL="800100" lvl="1" indent="-342900">
              <a:buFont typeface="Calibri" pitchFamily="34" charset="0"/>
              <a:buAutoNum type="arabicPeriod"/>
            </a:pPr>
            <a:r>
              <a:rPr lang="en-US" altLang="en-US" dirty="0" smtClean="0"/>
              <a:t>Program Summary </a:t>
            </a:r>
          </a:p>
          <a:p>
            <a:pPr marL="800100" lvl="1" indent="-342900">
              <a:buFont typeface="Calibri" pitchFamily="34" charset="0"/>
              <a:buAutoNum type="arabicPeriod"/>
            </a:pPr>
            <a:r>
              <a:rPr lang="en-US" altLang="en-US" dirty="0" smtClean="0"/>
              <a:t>Budget Summary </a:t>
            </a:r>
          </a:p>
          <a:p>
            <a:pPr marL="800100" lvl="1" indent="-342900">
              <a:buFont typeface="Calibri" pitchFamily="34" charset="0"/>
              <a:buAutoNum type="arabicPeriod"/>
            </a:pPr>
            <a:r>
              <a:rPr lang="en-US" altLang="en-US" dirty="0" smtClean="0"/>
              <a:t>Budget Transferability </a:t>
            </a:r>
          </a:p>
          <a:p>
            <a:pPr marL="800100" lvl="1" indent="-342900">
              <a:buFont typeface="Calibri" pitchFamily="34" charset="0"/>
              <a:buAutoNum type="arabicPeriod"/>
            </a:pPr>
            <a:r>
              <a:rPr lang="en-US" altLang="en-US" dirty="0" smtClean="0"/>
              <a:t>Unbudgeted Funds</a:t>
            </a:r>
          </a:p>
          <a:p>
            <a:pPr marL="342900" indent="-342900">
              <a:buFont typeface="Calibri" pitchFamily="34" charset="0"/>
              <a:buAutoNum type="arabicPeriod"/>
            </a:pPr>
            <a:endParaRPr lang="en-US" altLang="en-US" sz="1800" dirty="0" smtClean="0"/>
          </a:p>
        </p:txBody>
      </p:sp>
    </p:spTree>
    <p:extLst>
      <p:ext uri="{BB962C8B-B14F-4D97-AF65-F5344CB8AC3E}">
        <p14:creationId xmlns:p14="http://schemas.microsoft.com/office/powerpoint/2010/main" val="171573267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fontScale="90000"/>
          </a:bodyPr>
          <a:lstStyle/>
          <a:p>
            <a:r>
              <a:rPr lang="en-US" altLang="en-US" sz="3600" smtClean="0"/>
              <a:t/>
            </a:r>
            <a:br>
              <a:rPr lang="en-US" altLang="en-US" sz="3600" smtClean="0"/>
            </a:br>
            <a:r>
              <a:rPr lang="en-US" altLang="en-US" smtClean="0"/>
              <a:t>Technical Questions</a:t>
            </a:r>
            <a:br>
              <a:rPr lang="en-US" altLang="en-US" smtClean="0"/>
            </a:br>
            <a:endParaRPr lang="en-US" altLang="en-US" smtClean="0"/>
          </a:p>
        </p:txBody>
      </p:sp>
      <p:sp>
        <p:nvSpPr>
          <p:cNvPr id="4" name="Date Placeholder 3"/>
          <p:cNvSpPr>
            <a:spLocks noGrp="1"/>
          </p:cNvSpPr>
          <p:nvPr>
            <p:ph type="dt" sz="half" idx="2"/>
          </p:nvPr>
        </p:nvSpPr>
        <p:spPr/>
        <p:txBody>
          <a:bodyPr/>
          <a:lstStyle/>
          <a:p>
            <a:pPr>
              <a:defRPr/>
            </a:pPr>
            <a:fld id="{3ACC5894-7D75-4863-B56A-D662E7D69BCD}" type="datetime1">
              <a:rPr lang="en-US"/>
              <a:pPr>
                <a:defRPr/>
              </a:pPr>
              <a:t>5/25/2015</a:t>
            </a:fld>
            <a:endParaRPr lang="en-US" dirty="0"/>
          </a:p>
        </p:txBody>
      </p:sp>
      <p:sp>
        <p:nvSpPr>
          <p:cNvPr id="62469"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359571E-4E13-4D06-BA5F-F7A6BE5AEA93}" type="slidenum">
              <a:rPr lang="en-US" altLang="en-US" smtClean="0">
                <a:solidFill>
                  <a:schemeClr val="bg1"/>
                </a:solidFill>
                <a:latin typeface="Calibri" pitchFamily="34" charset="0"/>
              </a:rPr>
              <a:pPr/>
              <a:t>49</a:t>
            </a:fld>
            <a:endParaRPr lang="en-US" altLang="en-US" smtClean="0">
              <a:solidFill>
                <a:schemeClr val="bg1"/>
              </a:solidFill>
              <a:latin typeface="Calibri" pitchFamily="34" charset="0"/>
            </a:endParaRPr>
          </a:p>
        </p:txBody>
      </p:sp>
      <p:sp>
        <p:nvSpPr>
          <p:cNvPr id="36867" name="Content Placeholder 2"/>
          <p:cNvSpPr>
            <a:spLocks noGrp="1"/>
          </p:cNvSpPr>
          <p:nvPr>
            <p:ph idx="4294967295"/>
          </p:nvPr>
        </p:nvSpPr>
        <p:spPr>
          <a:xfrm>
            <a:off x="517584" y="1322717"/>
            <a:ext cx="8039100" cy="4724400"/>
          </a:xfrm>
          <a:prstGeom prst="rect">
            <a:avLst/>
          </a:prstGeom>
        </p:spPr>
        <p:txBody>
          <a:bodyPr/>
          <a:lstStyle/>
          <a:p>
            <a:pPr marL="0" indent="0" algn="ctr">
              <a:buFont typeface="Arial" charset="0"/>
              <a:buNone/>
              <a:defRPr/>
            </a:pPr>
            <a:r>
              <a:rPr lang="en-US" dirty="0"/>
              <a:t>Trouble Shooting in the </a:t>
            </a:r>
            <a:r>
              <a:rPr lang="en-US" dirty="0" err="1" smtClean="0"/>
              <a:t>ConApp</a:t>
            </a:r>
            <a:r>
              <a:rPr lang="en-US" dirty="0" smtClean="0"/>
              <a:t> FY2016</a:t>
            </a:r>
            <a:endParaRPr lang="en-US" dirty="0"/>
          </a:p>
          <a:p>
            <a:pPr marL="742950" lvl="1" indent="-342900">
              <a:buFont typeface="+mj-lt"/>
              <a:buAutoNum type="arabicPeriod"/>
              <a:defRPr/>
            </a:pPr>
            <a:r>
              <a:rPr lang="en-US" dirty="0"/>
              <a:t>Go to Tools, Internet Options, Clear Browsing History (Delete, Delete, OK)</a:t>
            </a:r>
          </a:p>
          <a:p>
            <a:pPr marL="742950" lvl="1" indent="-342900">
              <a:buFont typeface="+mj-lt"/>
              <a:buAutoNum type="arabicPeriod"/>
              <a:defRPr/>
            </a:pPr>
            <a:r>
              <a:rPr lang="en-US" dirty="0"/>
              <a:t>Close out Internet and reboot computer</a:t>
            </a:r>
          </a:p>
          <a:p>
            <a:pPr marL="742950" lvl="1" indent="-342900">
              <a:buFont typeface="+mj-lt"/>
              <a:buAutoNum type="arabicPeriod"/>
              <a:defRPr/>
            </a:pPr>
            <a:r>
              <a:rPr lang="en-US" dirty="0"/>
              <a:t> Are you using IE8 or IE9 (Internet Explorer </a:t>
            </a:r>
            <a:r>
              <a:rPr lang="en-US" dirty="0" smtClean="0"/>
              <a:t>8 or Internet Explorer  9</a:t>
            </a:r>
            <a:r>
              <a:rPr lang="en-US" dirty="0"/>
              <a:t>)? </a:t>
            </a:r>
            <a:endParaRPr lang="en-US" dirty="0" smtClean="0"/>
          </a:p>
          <a:p>
            <a:pPr marL="742950" lvl="1" indent="-342900">
              <a:buFont typeface="+mj-lt"/>
              <a:buAutoNum type="arabicPeriod"/>
              <a:defRPr/>
            </a:pPr>
            <a:r>
              <a:rPr lang="en-US" dirty="0" smtClean="0"/>
              <a:t>You </a:t>
            </a:r>
            <a:r>
              <a:rPr lang="en-US" dirty="0"/>
              <a:t>may have to use the compatibility mode under tools</a:t>
            </a:r>
          </a:p>
          <a:p>
            <a:pPr marL="742950" lvl="1" indent="-342900">
              <a:buFont typeface="+mj-lt"/>
              <a:buAutoNum type="arabicPeriod"/>
              <a:defRPr/>
            </a:pPr>
            <a:r>
              <a:rPr lang="en-US" dirty="0" err="1" smtClean="0"/>
              <a:t>ConApp</a:t>
            </a:r>
            <a:r>
              <a:rPr lang="en-US" dirty="0" smtClean="0"/>
              <a:t> </a:t>
            </a:r>
            <a:r>
              <a:rPr lang="en-US" dirty="0"/>
              <a:t>does not work properly with Apple computers</a:t>
            </a:r>
          </a:p>
          <a:p>
            <a:pPr marL="742950" lvl="1" indent="-342900">
              <a:buFont typeface="+mj-lt"/>
              <a:buAutoNum type="arabicPeriod"/>
              <a:defRPr/>
            </a:pPr>
            <a:r>
              <a:rPr lang="en-US" dirty="0" err="1" smtClean="0"/>
              <a:t>ConApp</a:t>
            </a:r>
            <a:r>
              <a:rPr lang="en-US" dirty="0" smtClean="0"/>
              <a:t> </a:t>
            </a:r>
            <a:r>
              <a:rPr lang="en-US" dirty="0"/>
              <a:t>does not work properly with Google Chrome or Firefox</a:t>
            </a:r>
          </a:p>
          <a:p>
            <a:pPr marL="742950" lvl="1" indent="-342900">
              <a:buFont typeface="+mj-lt"/>
              <a:buAutoNum type="arabicPeriod"/>
              <a:defRPr/>
            </a:pPr>
            <a:r>
              <a:rPr lang="en-US" dirty="0" err="1" smtClean="0"/>
              <a:t>ConApp</a:t>
            </a:r>
            <a:r>
              <a:rPr lang="en-US" dirty="0" smtClean="0"/>
              <a:t> does not work properly with Internet Explorer 10 or Internet Explorer  11</a:t>
            </a:r>
          </a:p>
          <a:p>
            <a:pPr marL="742950" lvl="1" indent="-342900">
              <a:buFont typeface="+mj-lt"/>
              <a:buAutoNum type="arabicPeriod"/>
              <a:defRPr/>
            </a:pPr>
            <a:r>
              <a:rPr lang="en-US" dirty="0" smtClean="0"/>
              <a:t>Contact </a:t>
            </a:r>
            <a:r>
              <a:rPr lang="en-US" dirty="0"/>
              <a:t>the Help Desk / </a:t>
            </a:r>
            <a:r>
              <a:rPr lang="en-US" dirty="0" smtClean="0"/>
              <a:t>D-ticket </a:t>
            </a:r>
            <a:endParaRPr lang="en-US" sz="1800" dirty="0" smtClean="0"/>
          </a:p>
          <a:p>
            <a:pPr>
              <a:defRPr/>
            </a:pPr>
            <a:endParaRPr lang="en-US" dirty="0" smtClean="0"/>
          </a:p>
        </p:txBody>
      </p:sp>
    </p:spTree>
    <p:extLst>
      <p:ext uri="{BB962C8B-B14F-4D97-AF65-F5344CB8AC3E}">
        <p14:creationId xmlns:p14="http://schemas.microsoft.com/office/powerpoint/2010/main" val="233185829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Background</a:t>
            </a:r>
          </a:p>
        </p:txBody>
      </p:sp>
      <p:sp>
        <p:nvSpPr>
          <p:cNvPr id="4" name="Date Placeholder 3"/>
          <p:cNvSpPr>
            <a:spLocks noGrp="1"/>
          </p:cNvSpPr>
          <p:nvPr>
            <p:ph type="dt" sz="half" idx="2"/>
          </p:nvPr>
        </p:nvSpPr>
        <p:spPr/>
        <p:txBody>
          <a:bodyPr/>
          <a:lstStyle/>
          <a:p>
            <a:pPr>
              <a:defRPr/>
            </a:pPr>
            <a:fld id="{6F016C5C-6537-4E5C-9EEB-83A8A6E26306}" type="datetime1">
              <a:rPr lang="en-US"/>
              <a:pPr>
                <a:defRPr/>
              </a:pPr>
              <a:t>5/25/2015</a:t>
            </a:fld>
            <a:endParaRPr lang="en-US" dirty="0"/>
          </a:p>
        </p:txBody>
      </p:sp>
      <p:sp>
        <p:nvSpPr>
          <p:cNvPr id="17413"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B89ECAF-DDE6-4D54-A842-E23D94667F7C}" type="slidenum">
              <a:rPr lang="en-US" altLang="en-US" smtClean="0">
                <a:solidFill>
                  <a:schemeClr val="bg1"/>
                </a:solidFill>
                <a:latin typeface="Calibri" pitchFamily="34" charset="0"/>
              </a:rPr>
              <a:pPr/>
              <a:t>5</a:t>
            </a:fld>
            <a:endParaRPr lang="en-US" altLang="en-US" smtClean="0">
              <a:solidFill>
                <a:schemeClr val="bg1"/>
              </a:solidFill>
              <a:latin typeface="Calibri" pitchFamily="34" charset="0"/>
            </a:endParaRPr>
          </a:p>
        </p:txBody>
      </p:sp>
      <p:sp>
        <p:nvSpPr>
          <p:cNvPr id="17411" name="Content Placeholder 2"/>
          <p:cNvSpPr>
            <a:spLocks noGrp="1"/>
          </p:cNvSpPr>
          <p:nvPr>
            <p:ph idx="4294967295"/>
          </p:nvPr>
        </p:nvSpPr>
        <p:spPr>
          <a:xfrm>
            <a:off x="603849" y="1912458"/>
            <a:ext cx="8229600" cy="3886200"/>
          </a:xfrm>
          <a:prstGeom prst="rect">
            <a:avLst/>
          </a:prstGeom>
        </p:spPr>
        <p:txBody>
          <a:bodyPr/>
          <a:lstStyle/>
          <a:p>
            <a:pPr>
              <a:lnSpc>
                <a:spcPct val="100000"/>
              </a:lnSpc>
              <a:buFont typeface="Arial" charset="0"/>
              <a:buNone/>
              <a:defRPr/>
            </a:pPr>
            <a:r>
              <a:rPr lang="en-US" dirty="0" smtClean="0"/>
              <a:t>   In 1999, Georgia began participating in the federal consolidated application </a:t>
            </a:r>
          </a:p>
          <a:p>
            <a:pPr>
              <a:lnSpc>
                <a:spcPct val="100000"/>
              </a:lnSpc>
              <a:buFont typeface="Arial" charset="0"/>
              <a:buNone/>
              <a:defRPr/>
            </a:pPr>
            <a:endParaRPr lang="en-US" dirty="0" smtClean="0"/>
          </a:p>
          <a:p>
            <a:pPr lvl="1">
              <a:defRPr/>
            </a:pPr>
            <a:r>
              <a:rPr lang="en-US" dirty="0" smtClean="0"/>
              <a:t>The signing of No Child Left Behind (NCLB) in 2001 led to some modifications in the application process for FY02 </a:t>
            </a:r>
          </a:p>
          <a:p>
            <a:pPr marL="800100" lvl="1" indent="-342900">
              <a:buFont typeface="Calibri" pitchFamily="34" charset="0"/>
              <a:buAutoNum type="arabicPeriod" startAt="3"/>
              <a:defRPr/>
            </a:pPr>
            <a:endParaRPr lang="en-US" sz="1800" dirty="0" smtClean="0"/>
          </a:p>
          <a:p>
            <a:pPr marL="800100" lvl="1" indent="-342900">
              <a:buFont typeface="Calibri" pitchFamily="34" charset="0"/>
              <a:buAutoNum type="arabicPeriod" startAt="3"/>
              <a:defRPr/>
            </a:pPr>
            <a:endParaRPr lang="en-US" sz="1800" dirty="0" smtClean="0"/>
          </a:p>
        </p:txBody>
      </p:sp>
    </p:spTree>
    <p:extLst>
      <p:ext uri="{BB962C8B-B14F-4D97-AF65-F5344CB8AC3E}">
        <p14:creationId xmlns:p14="http://schemas.microsoft.com/office/powerpoint/2010/main" val="158609820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a:bodyPr>
          <a:lstStyle/>
          <a:p>
            <a:r>
              <a:rPr lang="en-US" dirty="0" smtClean="0"/>
              <a:t>Fixing the Browser </a:t>
            </a:r>
            <a:r>
              <a:rPr lang="en-US" dirty="0" smtClean="0"/>
              <a:t/>
            </a:r>
            <a:br>
              <a:rPr lang="en-US" dirty="0" smtClean="0"/>
            </a:br>
            <a:r>
              <a:rPr lang="en-US" dirty="0" smtClean="0"/>
              <a:t>for </a:t>
            </a:r>
            <a:r>
              <a:rPr lang="en-US" dirty="0" smtClean="0"/>
              <a:t>the FLP</a:t>
            </a:r>
          </a:p>
        </p:txBody>
      </p:sp>
      <p:sp>
        <p:nvSpPr>
          <p:cNvPr id="4" name="Date Placeholder 3"/>
          <p:cNvSpPr>
            <a:spLocks noGrp="1"/>
          </p:cNvSpPr>
          <p:nvPr>
            <p:ph type="dt" sz="half" idx="2"/>
          </p:nvPr>
        </p:nvSpPr>
        <p:spPr/>
        <p:txBody>
          <a:bodyPr/>
          <a:lstStyle/>
          <a:p>
            <a:pPr>
              <a:defRPr/>
            </a:pPr>
            <a:fld id="{1FC64DFA-5B6D-4867-B768-8C6976DA90E8}" type="datetime1">
              <a:rPr lang="en-US" smtClean="0"/>
              <a:pPr>
                <a:defRPr/>
              </a:pPr>
              <a:t>5/25/2015</a:t>
            </a:fld>
            <a:endParaRPr lang="en-US" dirty="0"/>
          </a:p>
        </p:txBody>
      </p:sp>
      <p:sp>
        <p:nvSpPr>
          <p:cNvPr id="63493"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B25C97A-78BB-41D1-9BC6-238766DEEFAF}" type="slidenum">
              <a:rPr lang="en-US" altLang="en-US" smtClean="0">
                <a:solidFill>
                  <a:schemeClr val="bg1"/>
                </a:solidFill>
                <a:latin typeface="Calibri" pitchFamily="34" charset="0"/>
              </a:rPr>
              <a:pPr/>
              <a:t>50</a:t>
            </a:fld>
            <a:endParaRPr lang="en-US" altLang="en-US" smtClean="0">
              <a:solidFill>
                <a:schemeClr val="bg1"/>
              </a:solidFill>
              <a:latin typeface="Calibri" pitchFamily="34" charset="0"/>
            </a:endParaRPr>
          </a:p>
        </p:txBody>
      </p:sp>
      <p:sp>
        <p:nvSpPr>
          <p:cNvPr id="63491" name="Content Placeholder 2"/>
          <p:cNvSpPr>
            <a:spLocks noGrp="1"/>
          </p:cNvSpPr>
          <p:nvPr>
            <p:ph idx="4294967295"/>
          </p:nvPr>
        </p:nvSpPr>
        <p:spPr>
          <a:xfrm>
            <a:off x="694944" y="2045081"/>
            <a:ext cx="7886700" cy="3880231"/>
          </a:xfrm>
          <a:prstGeom prst="rect">
            <a:avLst/>
          </a:prstGeom>
        </p:spPr>
        <p:txBody>
          <a:bodyPr/>
          <a:lstStyle/>
          <a:p>
            <a:r>
              <a:rPr lang="en-US" dirty="0" smtClean="0"/>
              <a:t>How to fix the browser in order to enter data into the FLP portion of the </a:t>
            </a:r>
            <a:r>
              <a:rPr lang="en-US" dirty="0" err="1" smtClean="0"/>
              <a:t>ConApp</a:t>
            </a:r>
            <a:r>
              <a:rPr lang="en-US" dirty="0" smtClean="0"/>
              <a:t> in Internet Explorer 11.</a:t>
            </a:r>
          </a:p>
          <a:p>
            <a:r>
              <a:rPr lang="en-US" dirty="0" smtClean="0"/>
              <a:t> Open Internet Explorer</a:t>
            </a:r>
          </a:p>
          <a:p>
            <a:r>
              <a:rPr lang="en-US" dirty="0" smtClean="0"/>
              <a:t> Tools &gt; Compatibility View Settings &gt; </a:t>
            </a:r>
          </a:p>
          <a:p>
            <a:r>
              <a:rPr lang="en-US" dirty="0" smtClean="0"/>
              <a:t> In the “Add this Website” box type: k12.ga.us &gt; ADD &gt; Close</a:t>
            </a:r>
          </a:p>
          <a:p>
            <a:r>
              <a:rPr lang="en-US" dirty="0" smtClean="0"/>
              <a:t> Open up the </a:t>
            </a:r>
            <a:r>
              <a:rPr lang="en-US" dirty="0" err="1" smtClean="0"/>
              <a:t>ConApp</a:t>
            </a:r>
            <a:endParaRPr lang="en-US" dirty="0" smtClean="0"/>
          </a:p>
        </p:txBody>
      </p:sp>
    </p:spTree>
    <p:extLst>
      <p:ext uri="{BB962C8B-B14F-4D97-AF65-F5344CB8AC3E}">
        <p14:creationId xmlns:p14="http://schemas.microsoft.com/office/powerpoint/2010/main" val="2289353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Top 10 Problems for Title I Directors</a:t>
            </a:r>
          </a:p>
        </p:txBody>
      </p:sp>
      <p:sp>
        <p:nvSpPr>
          <p:cNvPr id="4" name="Date Placeholder 3"/>
          <p:cNvSpPr>
            <a:spLocks noGrp="1"/>
          </p:cNvSpPr>
          <p:nvPr>
            <p:ph type="dt" sz="half" idx="2"/>
          </p:nvPr>
        </p:nvSpPr>
        <p:spPr/>
        <p:txBody>
          <a:bodyPr/>
          <a:lstStyle/>
          <a:p>
            <a:pPr>
              <a:defRPr/>
            </a:pPr>
            <a:fld id="{F634AA54-1C04-423B-911F-C512949C5296}" type="datetime1">
              <a:rPr lang="en-US" smtClean="0"/>
              <a:pPr>
                <a:defRPr/>
              </a:pPr>
              <a:t>5/25/2015</a:t>
            </a:fld>
            <a:endParaRPr lang="en-US" dirty="0"/>
          </a:p>
        </p:txBody>
      </p:sp>
      <p:sp>
        <p:nvSpPr>
          <p:cNvPr id="64517"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67A64EB-7B31-4EA6-AC9A-713B99FBE9CF}" type="slidenum">
              <a:rPr lang="en-US" altLang="en-US" smtClean="0">
                <a:solidFill>
                  <a:schemeClr val="bg1"/>
                </a:solidFill>
                <a:latin typeface="Calibri" pitchFamily="34" charset="0"/>
              </a:rPr>
              <a:pPr/>
              <a:t>51</a:t>
            </a:fld>
            <a:endParaRPr lang="en-US" altLang="en-US" smtClean="0">
              <a:solidFill>
                <a:schemeClr val="bg1"/>
              </a:solidFill>
              <a:latin typeface="Calibri" pitchFamily="34" charset="0"/>
            </a:endParaRPr>
          </a:p>
        </p:txBody>
      </p:sp>
      <p:sp>
        <p:nvSpPr>
          <p:cNvPr id="64515" name="Content Placeholder 2"/>
          <p:cNvSpPr>
            <a:spLocks noGrp="1"/>
          </p:cNvSpPr>
          <p:nvPr>
            <p:ph idx="4294967295"/>
          </p:nvPr>
        </p:nvSpPr>
        <p:spPr>
          <a:xfrm>
            <a:off x="621792" y="1679321"/>
            <a:ext cx="7886700" cy="4351338"/>
          </a:xfrm>
          <a:prstGeom prst="rect">
            <a:avLst/>
          </a:prstGeom>
        </p:spPr>
        <p:txBody>
          <a:bodyPr/>
          <a:lstStyle/>
          <a:p>
            <a:pPr marL="514350" indent="-514350">
              <a:buFont typeface="Calibri Light" pitchFamily="34" charset="0"/>
              <a:buAutoNum type="arabicPeriod"/>
            </a:pPr>
            <a:r>
              <a:rPr lang="en-US" altLang="en-US" dirty="0" smtClean="0"/>
              <a:t>Can’t work in CLIP—it will not let you add or revise information</a:t>
            </a:r>
          </a:p>
          <a:p>
            <a:pPr lvl="1"/>
            <a:r>
              <a:rPr lang="en-US" altLang="en-US" dirty="0" smtClean="0"/>
              <a:t>Are you using IE8 or IE9? </a:t>
            </a:r>
            <a:r>
              <a:rPr lang="en-US" altLang="en-US" dirty="0" err="1" smtClean="0"/>
              <a:t>ConApp</a:t>
            </a:r>
            <a:r>
              <a:rPr lang="en-US" altLang="en-US" dirty="0" smtClean="0"/>
              <a:t> is not compatible with higher versions, Chrome, Firefox, or Apple computers</a:t>
            </a:r>
          </a:p>
          <a:p>
            <a:pPr marL="514350" indent="-514350">
              <a:buFont typeface="Calibri Light" pitchFamily="34" charset="0"/>
              <a:buAutoNum type="arabicPeriod"/>
            </a:pPr>
            <a:r>
              <a:rPr lang="en-US" altLang="en-US" dirty="0" smtClean="0"/>
              <a:t>You receive a server error message</a:t>
            </a:r>
          </a:p>
          <a:p>
            <a:pPr lvl="1"/>
            <a:r>
              <a:rPr lang="en-US" altLang="en-US" dirty="0" smtClean="0"/>
              <a:t>You may not be provisioned; check with the Security Officer in your district prior to submitting a </a:t>
            </a:r>
            <a:r>
              <a:rPr lang="en-US" altLang="en-US" dirty="0" err="1" smtClean="0"/>
              <a:t>dticket</a:t>
            </a:r>
            <a:endParaRPr lang="en-US" altLang="en-US" dirty="0" smtClean="0"/>
          </a:p>
          <a:p>
            <a:pPr marL="514350" indent="-514350">
              <a:buFont typeface="Calibri Light" pitchFamily="34" charset="0"/>
              <a:buAutoNum type="arabicPeriod" startAt="3"/>
            </a:pPr>
            <a:r>
              <a:rPr lang="en-US" altLang="en-US" dirty="0" smtClean="0"/>
              <a:t>The CLIP will not save because it keeps “churning”</a:t>
            </a:r>
          </a:p>
          <a:p>
            <a:pPr lvl="1"/>
            <a:r>
              <a:rPr lang="en-US" altLang="en-US" dirty="0" smtClean="0"/>
              <a:t>The application is not designed to have graphs, charts, and tables; remove them and stick to a narrative</a:t>
            </a:r>
          </a:p>
          <a:p>
            <a:pPr lvl="1"/>
            <a:endParaRPr lang="en-US" altLang="en-US" dirty="0" smtClean="0"/>
          </a:p>
          <a:p>
            <a:pPr lvl="1"/>
            <a:endParaRPr lang="en-US" altLang="en-US" dirty="0" smtClean="0"/>
          </a:p>
        </p:txBody>
      </p:sp>
    </p:spTree>
    <p:extLst>
      <p:ext uri="{BB962C8B-B14F-4D97-AF65-F5344CB8AC3E}">
        <p14:creationId xmlns:p14="http://schemas.microsoft.com/office/powerpoint/2010/main" val="1388247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Top 10 Problems for Title I Directors</a:t>
            </a:r>
          </a:p>
        </p:txBody>
      </p:sp>
      <p:sp>
        <p:nvSpPr>
          <p:cNvPr id="4" name="Date Placeholder 3"/>
          <p:cNvSpPr>
            <a:spLocks noGrp="1"/>
          </p:cNvSpPr>
          <p:nvPr>
            <p:ph type="dt" sz="half" idx="2"/>
          </p:nvPr>
        </p:nvSpPr>
        <p:spPr/>
        <p:txBody>
          <a:bodyPr/>
          <a:lstStyle/>
          <a:p>
            <a:pPr>
              <a:defRPr/>
            </a:pPr>
            <a:fld id="{F634AA54-1C04-423B-911F-C512949C5296}" type="datetime1">
              <a:rPr lang="en-US" smtClean="0"/>
              <a:pPr>
                <a:defRPr/>
              </a:pPr>
              <a:t>5/25/2015</a:t>
            </a:fld>
            <a:endParaRPr lang="en-US" b="1" dirty="0"/>
          </a:p>
        </p:txBody>
      </p:sp>
      <p:sp>
        <p:nvSpPr>
          <p:cNvPr id="65541"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D255C60-F98A-4581-AE22-CFDAA7E10360}" type="slidenum">
              <a:rPr lang="en-US" altLang="en-US" smtClean="0">
                <a:solidFill>
                  <a:schemeClr val="bg1"/>
                </a:solidFill>
                <a:latin typeface="Calibri" pitchFamily="34" charset="0"/>
              </a:rPr>
              <a:pPr/>
              <a:t>52</a:t>
            </a:fld>
            <a:endParaRPr lang="en-US" altLang="en-US" smtClean="0">
              <a:solidFill>
                <a:schemeClr val="bg1"/>
              </a:solidFill>
              <a:latin typeface="Calibri" pitchFamily="34" charset="0"/>
            </a:endParaRPr>
          </a:p>
        </p:txBody>
      </p:sp>
      <p:sp>
        <p:nvSpPr>
          <p:cNvPr id="65539" name="Content Placeholder 2"/>
          <p:cNvSpPr>
            <a:spLocks noGrp="1"/>
          </p:cNvSpPr>
          <p:nvPr>
            <p:ph idx="4294967295"/>
          </p:nvPr>
        </p:nvSpPr>
        <p:spPr>
          <a:xfrm>
            <a:off x="768096" y="1901951"/>
            <a:ext cx="7886700" cy="4146995"/>
          </a:xfrm>
          <a:prstGeom prst="rect">
            <a:avLst/>
          </a:prstGeom>
        </p:spPr>
        <p:txBody>
          <a:bodyPr/>
          <a:lstStyle/>
          <a:p>
            <a:pPr marL="514350" indent="-514350">
              <a:buFont typeface="Calibri Light" pitchFamily="34" charset="0"/>
              <a:buAutoNum type="arabicPeriod" startAt="4"/>
            </a:pPr>
            <a:r>
              <a:rPr lang="en-US" altLang="en-US" dirty="0" smtClean="0"/>
              <a:t>Can’t Sign Off on CLIP</a:t>
            </a:r>
          </a:p>
          <a:p>
            <a:pPr lvl="1"/>
            <a:r>
              <a:rPr lang="en-US" altLang="en-US" dirty="0" smtClean="0"/>
              <a:t>Is it in your Access Role—Check the Audit Trail to see which role has access </a:t>
            </a:r>
          </a:p>
          <a:p>
            <a:pPr marL="514350" indent="-514350">
              <a:buFont typeface="Calibri Light" pitchFamily="34" charset="0"/>
              <a:buAutoNum type="arabicPeriod" startAt="4"/>
            </a:pPr>
            <a:r>
              <a:rPr lang="en-US" altLang="en-US" dirty="0" smtClean="0"/>
              <a:t>Locked out of the </a:t>
            </a:r>
            <a:r>
              <a:rPr lang="en-US" altLang="en-US" dirty="0" err="1" smtClean="0"/>
              <a:t>ConApp</a:t>
            </a:r>
            <a:r>
              <a:rPr lang="en-US" altLang="en-US" dirty="0" smtClean="0"/>
              <a:t> after October I</a:t>
            </a:r>
          </a:p>
          <a:p>
            <a:pPr lvl="1"/>
            <a:r>
              <a:rPr lang="en-US" altLang="en-US" dirty="0" smtClean="0"/>
              <a:t>Prayer Certification must be signed off by Superintendent prior to October 1</a:t>
            </a:r>
          </a:p>
          <a:p>
            <a:pPr marL="514350" indent="-514350">
              <a:buFont typeface="Calibri Light" pitchFamily="34" charset="0"/>
              <a:buAutoNum type="arabicPeriod" startAt="6"/>
            </a:pPr>
            <a:r>
              <a:rPr lang="en-US" altLang="en-US" dirty="0" smtClean="0"/>
              <a:t>The LEA has a school that is not listed on the Allocation Page—what  should they do?</a:t>
            </a:r>
          </a:p>
          <a:p>
            <a:pPr marL="800100" lvl="2" indent="-342900">
              <a:spcBef>
                <a:spcPts val="1000"/>
              </a:spcBef>
            </a:pPr>
            <a:r>
              <a:rPr lang="en-US" altLang="en-US" sz="2400" dirty="0" smtClean="0"/>
              <a:t>Use the Manage Public Schools Function</a:t>
            </a:r>
          </a:p>
          <a:p>
            <a:pPr marL="800100" lvl="2" indent="-342900">
              <a:spcBef>
                <a:spcPts val="1000"/>
              </a:spcBef>
            </a:pPr>
            <a:endParaRPr lang="en-US" altLang="en-US" sz="2400" dirty="0" smtClean="0"/>
          </a:p>
          <a:p>
            <a:pPr marL="800100" lvl="2" indent="-342900">
              <a:spcBef>
                <a:spcPts val="1000"/>
              </a:spcBef>
            </a:pPr>
            <a:endParaRPr lang="en-US" altLang="en-US" sz="2400" dirty="0" smtClean="0"/>
          </a:p>
        </p:txBody>
      </p:sp>
    </p:spTree>
    <p:extLst>
      <p:ext uri="{BB962C8B-B14F-4D97-AF65-F5344CB8AC3E}">
        <p14:creationId xmlns:p14="http://schemas.microsoft.com/office/powerpoint/2010/main" val="3288927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Top 10 Problems for Title I Directors</a:t>
            </a:r>
          </a:p>
        </p:txBody>
      </p:sp>
      <p:sp>
        <p:nvSpPr>
          <p:cNvPr id="4" name="Date Placeholder 3"/>
          <p:cNvSpPr>
            <a:spLocks noGrp="1"/>
          </p:cNvSpPr>
          <p:nvPr>
            <p:ph type="dt" sz="half" idx="2"/>
          </p:nvPr>
        </p:nvSpPr>
        <p:spPr/>
        <p:txBody>
          <a:bodyPr/>
          <a:lstStyle/>
          <a:p>
            <a:pPr>
              <a:defRPr/>
            </a:pPr>
            <a:fld id="{F634AA54-1C04-423B-911F-C512949C5296}" type="datetime1">
              <a:rPr lang="en-US" smtClean="0"/>
              <a:pPr>
                <a:defRPr/>
              </a:pPr>
              <a:t>5/25/2015</a:t>
            </a:fld>
            <a:endParaRPr lang="en-US" dirty="0"/>
          </a:p>
        </p:txBody>
      </p:sp>
      <p:sp>
        <p:nvSpPr>
          <p:cNvPr id="66565"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D0A2219-697A-4BCF-BE23-92F924A1A41C}" type="slidenum">
              <a:rPr lang="en-US" altLang="en-US" smtClean="0">
                <a:solidFill>
                  <a:schemeClr val="bg1"/>
                </a:solidFill>
                <a:latin typeface="Calibri" pitchFamily="34" charset="0"/>
              </a:rPr>
              <a:pPr/>
              <a:t>53</a:t>
            </a:fld>
            <a:endParaRPr lang="en-US" altLang="en-US" smtClean="0">
              <a:solidFill>
                <a:schemeClr val="bg1"/>
              </a:solidFill>
              <a:latin typeface="Calibri" pitchFamily="34" charset="0"/>
            </a:endParaRPr>
          </a:p>
        </p:txBody>
      </p:sp>
      <p:sp>
        <p:nvSpPr>
          <p:cNvPr id="66563" name="Content Placeholder 2"/>
          <p:cNvSpPr>
            <a:spLocks noGrp="1"/>
          </p:cNvSpPr>
          <p:nvPr>
            <p:ph idx="4294967295"/>
          </p:nvPr>
        </p:nvSpPr>
        <p:spPr>
          <a:xfrm>
            <a:off x="676656" y="1807337"/>
            <a:ext cx="7886700" cy="4351338"/>
          </a:xfrm>
          <a:prstGeom prst="rect">
            <a:avLst/>
          </a:prstGeom>
        </p:spPr>
        <p:txBody>
          <a:bodyPr/>
          <a:lstStyle/>
          <a:p>
            <a:pPr marL="514350" indent="-514350">
              <a:buFont typeface="Calibri Light" pitchFamily="34" charset="0"/>
              <a:buAutoNum type="arabicPeriod" startAt="7"/>
            </a:pPr>
            <a:r>
              <a:rPr lang="en-US" altLang="en-US" dirty="0" smtClean="0"/>
              <a:t>Can’t Sign Off on Budget</a:t>
            </a:r>
          </a:p>
          <a:p>
            <a:pPr lvl="1"/>
            <a:r>
              <a:rPr lang="en-US" altLang="en-US" dirty="0" smtClean="0"/>
              <a:t>Is it in your Access Role—Check the Audit Trail to see which role has access </a:t>
            </a:r>
          </a:p>
          <a:p>
            <a:pPr marL="514350" indent="-514350">
              <a:buFont typeface="Calibri Light" pitchFamily="34" charset="0"/>
              <a:buAutoNum type="arabicPeriod" startAt="7"/>
            </a:pPr>
            <a:r>
              <a:rPr lang="en-US" altLang="en-US" dirty="0" smtClean="0"/>
              <a:t>The LEA can’t create an amendment</a:t>
            </a:r>
          </a:p>
          <a:p>
            <a:pPr lvl="1"/>
            <a:r>
              <a:rPr lang="en-US" altLang="en-US" dirty="0" smtClean="0"/>
              <a:t>You cannot create an amendment unless the budget is with the Title I Director. If the Title I Director and Superintendent signed off it is with the Area Specialist and you cannot create an amendment</a:t>
            </a:r>
          </a:p>
        </p:txBody>
      </p:sp>
    </p:spTree>
    <p:extLst>
      <p:ext uri="{BB962C8B-B14F-4D97-AF65-F5344CB8AC3E}">
        <p14:creationId xmlns:p14="http://schemas.microsoft.com/office/powerpoint/2010/main" val="2681339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Top 10 Problems for Title I Directors</a:t>
            </a:r>
          </a:p>
        </p:txBody>
      </p:sp>
      <p:sp>
        <p:nvSpPr>
          <p:cNvPr id="4" name="Date Placeholder 3"/>
          <p:cNvSpPr>
            <a:spLocks noGrp="1"/>
          </p:cNvSpPr>
          <p:nvPr>
            <p:ph type="dt" sz="half" idx="2"/>
          </p:nvPr>
        </p:nvSpPr>
        <p:spPr/>
        <p:txBody>
          <a:bodyPr/>
          <a:lstStyle/>
          <a:p>
            <a:pPr>
              <a:defRPr/>
            </a:pPr>
            <a:fld id="{F634AA54-1C04-423B-911F-C512949C5296}" type="datetime1">
              <a:rPr lang="en-US" smtClean="0"/>
              <a:pPr>
                <a:defRPr/>
              </a:pPr>
              <a:t>5/25/2015</a:t>
            </a:fld>
            <a:endParaRPr lang="en-US" dirty="0"/>
          </a:p>
        </p:txBody>
      </p:sp>
      <p:sp>
        <p:nvSpPr>
          <p:cNvPr id="67589"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7C080B2-63E5-443C-893B-FFEEBC7176EF}" type="slidenum">
              <a:rPr lang="en-US" altLang="en-US" smtClean="0">
                <a:solidFill>
                  <a:schemeClr val="bg1"/>
                </a:solidFill>
                <a:latin typeface="Calibri" pitchFamily="34" charset="0"/>
              </a:rPr>
              <a:pPr/>
              <a:t>54</a:t>
            </a:fld>
            <a:endParaRPr lang="en-US" altLang="en-US" smtClean="0">
              <a:solidFill>
                <a:schemeClr val="bg1"/>
              </a:solidFill>
              <a:latin typeface="Calibri" pitchFamily="34" charset="0"/>
            </a:endParaRPr>
          </a:p>
        </p:txBody>
      </p:sp>
      <p:sp>
        <p:nvSpPr>
          <p:cNvPr id="67587" name="Content Placeholder 2"/>
          <p:cNvSpPr>
            <a:spLocks noGrp="1"/>
          </p:cNvSpPr>
          <p:nvPr>
            <p:ph idx="4294967295"/>
          </p:nvPr>
        </p:nvSpPr>
        <p:spPr>
          <a:xfrm>
            <a:off x="566928" y="1825625"/>
            <a:ext cx="7886700" cy="4351338"/>
          </a:xfrm>
          <a:prstGeom prst="rect">
            <a:avLst/>
          </a:prstGeom>
        </p:spPr>
        <p:txBody>
          <a:bodyPr/>
          <a:lstStyle/>
          <a:p>
            <a:pPr marL="514350" indent="-514350">
              <a:buFont typeface="Calibri Light" pitchFamily="34" charset="0"/>
              <a:buAutoNum type="arabicPeriod" startAt="9"/>
            </a:pPr>
            <a:r>
              <a:rPr lang="en-US" altLang="en-US" dirty="0" smtClean="0"/>
              <a:t>The LEA wants to move funds from Title II into Title I and Title I won’t let it begin</a:t>
            </a:r>
          </a:p>
          <a:p>
            <a:pPr lvl="1"/>
            <a:r>
              <a:rPr lang="en-US" altLang="en-US" dirty="0" smtClean="0"/>
              <a:t>Use the Transferability of Funds option and begin with Tittle II-A</a:t>
            </a:r>
          </a:p>
          <a:p>
            <a:pPr marL="514350" indent="-514350">
              <a:buFont typeface="Calibri Light" pitchFamily="34" charset="0"/>
              <a:buAutoNum type="arabicPeriod" startAt="9"/>
            </a:pPr>
            <a:r>
              <a:rPr lang="en-US" altLang="en-US" dirty="0" smtClean="0"/>
              <a:t>Can’t Sign Off on Data Collections because it is grayed out</a:t>
            </a:r>
          </a:p>
          <a:p>
            <a:pPr lvl="1"/>
            <a:r>
              <a:rPr lang="en-US" altLang="en-US" dirty="0" smtClean="0"/>
              <a:t>Is it in your Access Role—Check the Audit Trail to see which role has access </a:t>
            </a:r>
          </a:p>
        </p:txBody>
      </p:sp>
    </p:spTree>
    <p:extLst>
      <p:ext uri="{BB962C8B-B14F-4D97-AF65-F5344CB8AC3E}">
        <p14:creationId xmlns:p14="http://schemas.microsoft.com/office/powerpoint/2010/main" val="2043593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fontScale="90000"/>
          </a:bodyPr>
          <a:lstStyle/>
          <a:p>
            <a:r>
              <a:rPr lang="en-US" altLang="en-US" sz="3600" smtClean="0"/>
              <a:t/>
            </a:r>
            <a:br>
              <a:rPr lang="en-US" altLang="en-US" sz="3600" smtClean="0"/>
            </a:br>
            <a:r>
              <a:rPr lang="en-US" altLang="en-US" smtClean="0"/>
              <a:t>Technical Questions</a:t>
            </a:r>
            <a:br>
              <a:rPr lang="en-US" altLang="en-US" smtClean="0"/>
            </a:br>
            <a:endParaRPr lang="en-US" altLang="en-US" smtClean="0"/>
          </a:p>
        </p:txBody>
      </p:sp>
      <p:sp>
        <p:nvSpPr>
          <p:cNvPr id="4" name="Date Placeholder 3"/>
          <p:cNvSpPr>
            <a:spLocks noGrp="1"/>
          </p:cNvSpPr>
          <p:nvPr>
            <p:ph type="dt" sz="half" idx="2"/>
          </p:nvPr>
        </p:nvSpPr>
        <p:spPr/>
        <p:txBody>
          <a:bodyPr/>
          <a:lstStyle/>
          <a:p>
            <a:pPr>
              <a:defRPr/>
            </a:pPr>
            <a:fld id="{3ACC5894-7D75-4863-B56A-D662E7D69BCD}" type="datetime1">
              <a:rPr lang="en-US"/>
              <a:pPr>
                <a:defRPr/>
              </a:pPr>
              <a:t>5/25/2015</a:t>
            </a:fld>
            <a:endParaRPr lang="en-US" dirty="0"/>
          </a:p>
        </p:txBody>
      </p:sp>
      <p:sp>
        <p:nvSpPr>
          <p:cNvPr id="68611" name="Content Placeholder 2"/>
          <p:cNvSpPr>
            <a:spLocks noGrp="1"/>
          </p:cNvSpPr>
          <p:nvPr>
            <p:ph idx="4294967295"/>
          </p:nvPr>
        </p:nvSpPr>
        <p:spPr>
          <a:xfrm>
            <a:off x="533400" y="1621766"/>
            <a:ext cx="7747958" cy="4321834"/>
          </a:xfrm>
          <a:prstGeom prst="rect">
            <a:avLst/>
          </a:prstGeom>
        </p:spPr>
        <p:txBody>
          <a:bodyPr/>
          <a:lstStyle/>
          <a:p>
            <a:endParaRPr lang="en-US" altLang="en-US" sz="1800" dirty="0" smtClean="0"/>
          </a:p>
          <a:p>
            <a:pPr>
              <a:buFont typeface="Arial" charset="0"/>
              <a:buNone/>
            </a:pPr>
            <a:r>
              <a:rPr lang="en-US" altLang="en-US" dirty="0" smtClean="0"/>
              <a:t>   If you experience problems within the application, please contact Robyn Planchard at 404-985-3808 or</a:t>
            </a:r>
            <a:r>
              <a:rPr lang="en-US" altLang="en-US" dirty="0" smtClean="0">
                <a:hlinkClick r:id="rId2"/>
              </a:rPr>
              <a:t>   rplanchard@doe.k12.ga.us</a:t>
            </a:r>
            <a:r>
              <a:rPr lang="en-US" altLang="en-US" dirty="0" smtClean="0"/>
              <a:t> .</a:t>
            </a:r>
          </a:p>
          <a:p>
            <a:pPr>
              <a:buFont typeface="Arial" charset="0"/>
              <a:buNone/>
            </a:pPr>
            <a:endParaRPr lang="en-US" altLang="en-US" dirty="0" smtClean="0"/>
          </a:p>
          <a:p>
            <a:pPr>
              <a:buFont typeface="Arial" charset="0"/>
              <a:buNone/>
            </a:pPr>
            <a:r>
              <a:rPr lang="en-US" altLang="en-US" dirty="0" smtClean="0"/>
              <a:t>   For problems within the application, you may also contact the helpdesk at  </a:t>
            </a:r>
            <a:r>
              <a:rPr lang="en-US" altLang="en-US" u="sng" dirty="0" smtClean="0">
                <a:hlinkClick r:id="rId3"/>
              </a:rPr>
              <a:t>dticket@doe.k12.ga.us</a:t>
            </a:r>
            <a:r>
              <a:rPr lang="en-US" altLang="en-US" dirty="0" smtClean="0"/>
              <a:t>.  </a:t>
            </a:r>
          </a:p>
          <a:p>
            <a:endParaRPr lang="en-US" altLang="en-US" dirty="0" smtClean="0"/>
          </a:p>
        </p:txBody>
      </p:sp>
      <p:sp>
        <p:nvSpPr>
          <p:cNvPr id="68613" name="Slide Number Placeholder 4"/>
          <p:cNvSpPr txBox="1">
            <a:spLocks/>
          </p:cNvSpPr>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0B81F64-014F-44CA-A585-B10849AD7732}" type="slidenum">
              <a:rPr lang="en-US" altLang="en-US" sz="1200">
                <a:solidFill>
                  <a:schemeClr val="bg1"/>
                </a:solidFill>
                <a:latin typeface="Calibri" pitchFamily="34" charset="0"/>
              </a:rPr>
              <a:pPr algn="r" eaLnBrk="1" hangingPunct="1"/>
              <a:t>55</a:t>
            </a:fld>
            <a:endParaRPr lang="en-US" altLang="en-US" sz="1200">
              <a:solidFill>
                <a:schemeClr val="bg1"/>
              </a:solidFill>
              <a:latin typeface="Calibri" pitchFamily="34" charset="0"/>
            </a:endParaRPr>
          </a:p>
        </p:txBody>
      </p:sp>
    </p:spTree>
    <p:extLst>
      <p:ext uri="{BB962C8B-B14F-4D97-AF65-F5344CB8AC3E}">
        <p14:creationId xmlns:p14="http://schemas.microsoft.com/office/powerpoint/2010/main" val="269155717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Program-Specific Questions</a:t>
            </a:r>
          </a:p>
        </p:txBody>
      </p:sp>
      <p:sp>
        <p:nvSpPr>
          <p:cNvPr id="4" name="Date Placeholder 3"/>
          <p:cNvSpPr>
            <a:spLocks noGrp="1"/>
          </p:cNvSpPr>
          <p:nvPr>
            <p:ph type="dt" sz="half" idx="2"/>
          </p:nvPr>
        </p:nvSpPr>
        <p:spPr/>
        <p:txBody>
          <a:bodyPr/>
          <a:lstStyle/>
          <a:p>
            <a:pPr>
              <a:defRPr/>
            </a:pPr>
            <a:fld id="{ACC69FDB-028E-4900-BAD9-B57E8B9AA5D1}" type="datetime1">
              <a:rPr lang="en-US"/>
              <a:pPr>
                <a:defRPr/>
              </a:pPr>
              <a:t>5/25/2015</a:t>
            </a:fld>
            <a:endParaRPr lang="en-US" dirty="0"/>
          </a:p>
        </p:txBody>
      </p:sp>
      <p:sp>
        <p:nvSpPr>
          <p:cNvPr id="69637"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5FF3CB3-284C-4487-B63F-7F7245E5F9A0}" type="slidenum">
              <a:rPr lang="en-US" altLang="en-US" smtClean="0">
                <a:solidFill>
                  <a:schemeClr val="bg1"/>
                </a:solidFill>
                <a:latin typeface="Calibri" pitchFamily="34" charset="0"/>
              </a:rPr>
              <a:pPr/>
              <a:t>56</a:t>
            </a:fld>
            <a:endParaRPr lang="en-US" altLang="en-US" smtClean="0">
              <a:solidFill>
                <a:schemeClr val="bg1"/>
              </a:solidFill>
              <a:latin typeface="Calibri" pitchFamily="34" charset="0"/>
            </a:endParaRPr>
          </a:p>
        </p:txBody>
      </p:sp>
      <p:sp>
        <p:nvSpPr>
          <p:cNvPr id="69635" name="Content Placeholder 1"/>
          <p:cNvSpPr>
            <a:spLocks noGrp="1"/>
          </p:cNvSpPr>
          <p:nvPr>
            <p:ph idx="4294967295"/>
          </p:nvPr>
        </p:nvSpPr>
        <p:spPr>
          <a:xfrm>
            <a:off x="879894" y="1722108"/>
            <a:ext cx="7886700" cy="4351338"/>
          </a:xfrm>
          <a:prstGeom prst="rect">
            <a:avLst/>
          </a:prstGeom>
        </p:spPr>
        <p:txBody>
          <a:bodyPr/>
          <a:lstStyle/>
          <a:p>
            <a:pPr>
              <a:buFont typeface="Arial" charset="0"/>
              <a:buNone/>
            </a:pPr>
            <a:r>
              <a:rPr lang="en-US" altLang="en-US" dirty="0" smtClean="0"/>
              <a:t>   Program-specific names, phone numbers, and e-mail addresses can also be found at the following link: </a:t>
            </a:r>
          </a:p>
          <a:p>
            <a:pPr>
              <a:buFont typeface="Arial" charset="0"/>
              <a:buNone/>
            </a:pPr>
            <a:r>
              <a:rPr lang="en-US" altLang="en-US" u="sng" dirty="0" smtClean="0">
                <a:hlinkClick r:id="rId2"/>
              </a:rPr>
              <a:t>	http://www.gadoe.org/School-Improvement/FederalPrograms/Pages/LEA-Consolidated-Application.aspx</a:t>
            </a:r>
            <a:r>
              <a:rPr lang="en-US" altLang="en-US" u="sng" dirty="0" smtClean="0"/>
              <a:t> </a:t>
            </a:r>
            <a:r>
              <a:rPr lang="en-US" altLang="en-US" dirty="0" smtClean="0"/>
              <a:t> </a:t>
            </a:r>
          </a:p>
          <a:p>
            <a:pPr>
              <a:buFont typeface="Arial" charset="0"/>
              <a:buNone/>
            </a:pPr>
            <a:r>
              <a:rPr lang="en-US" altLang="en-US" dirty="0" smtClean="0"/>
              <a:t>    by selecting Guidance &amp; Contact List</a:t>
            </a:r>
          </a:p>
        </p:txBody>
      </p:sp>
    </p:spTree>
    <p:extLst>
      <p:ext uri="{BB962C8B-B14F-4D97-AF65-F5344CB8AC3E}">
        <p14:creationId xmlns:p14="http://schemas.microsoft.com/office/powerpoint/2010/main" val="141450472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smtClean="0"/>
              <a:t>Questions</a:t>
            </a:r>
            <a:br>
              <a:rPr lang="en-US" altLang="en-US" dirty="0" smtClean="0"/>
            </a:br>
            <a:r>
              <a:rPr lang="en-US" altLang="en-US" dirty="0"/>
              <a:t/>
            </a:r>
            <a:br>
              <a:rPr lang="en-US" altLang="en-US" dirty="0"/>
            </a:br>
            <a:endParaRPr lang="en-US" dirty="0"/>
          </a:p>
        </p:txBody>
      </p:sp>
      <p:sp>
        <p:nvSpPr>
          <p:cNvPr id="7" name="Text Placeholder 6"/>
          <p:cNvSpPr>
            <a:spLocks noGrp="1"/>
          </p:cNvSpPr>
          <p:nvPr>
            <p:ph type="body" sz="half" idx="2"/>
          </p:nvPr>
        </p:nvSpPr>
        <p:spPr>
          <a:xfrm>
            <a:off x="629840" y="2057400"/>
            <a:ext cx="3942160" cy="3811588"/>
          </a:xfrm>
        </p:spPr>
        <p:txBody>
          <a:bodyPr/>
          <a:lstStyle/>
          <a:p>
            <a:pPr marL="457200" indent="-457200">
              <a:buFont typeface="Arial" pitchFamily="34" charset="0"/>
              <a:buChar char="•"/>
            </a:pPr>
            <a:r>
              <a:rPr lang="en-US" altLang="en-US" sz="2800" dirty="0"/>
              <a:t>Consolidated Application</a:t>
            </a:r>
          </a:p>
          <a:p>
            <a:pPr marL="457200" indent="-457200">
              <a:buFont typeface="Arial" pitchFamily="34" charset="0"/>
              <a:buChar char="•"/>
            </a:pPr>
            <a:r>
              <a:rPr lang="en-US" altLang="en-US" sz="2800" dirty="0"/>
              <a:t>Transferability</a:t>
            </a:r>
          </a:p>
          <a:p>
            <a:pPr marL="457200" indent="-457200">
              <a:buFont typeface="Arial" pitchFamily="34" charset="0"/>
              <a:buChar char="•"/>
            </a:pPr>
            <a:r>
              <a:rPr lang="en-US" altLang="en-US" sz="2800" dirty="0"/>
              <a:t>Manage Schools</a:t>
            </a:r>
          </a:p>
          <a:p>
            <a:pPr marL="457200" indent="-457200">
              <a:buFont typeface="Arial" pitchFamily="34" charset="0"/>
              <a:buChar char="•"/>
            </a:pPr>
            <a:r>
              <a:rPr lang="en-US" altLang="en-US" sz="2800" dirty="0"/>
              <a:t>Queries</a:t>
            </a:r>
          </a:p>
          <a:p>
            <a:pPr marL="457200" indent="-457200">
              <a:buFont typeface="Arial" pitchFamily="34" charset="0"/>
              <a:buChar char="•"/>
            </a:pPr>
            <a:r>
              <a:rPr lang="en-US" altLang="en-US" sz="2800" dirty="0"/>
              <a:t>Reports</a:t>
            </a:r>
          </a:p>
        </p:txBody>
      </p:sp>
      <p:sp>
        <p:nvSpPr>
          <p:cNvPr id="3" name="Date Placeholder 2"/>
          <p:cNvSpPr>
            <a:spLocks noGrp="1"/>
          </p:cNvSpPr>
          <p:nvPr>
            <p:ph type="dt" sz="half" idx="10"/>
          </p:nvPr>
        </p:nvSpPr>
        <p:spPr/>
        <p:txBody>
          <a:bodyPr/>
          <a:lstStyle/>
          <a:p>
            <a:fld id="{4DAE6870-AD18-448A-9B2A-0EFE6DC7B06B}" type="datetime1">
              <a:rPr lang="en-US" smtClean="0"/>
              <a:t>5/25/2015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57</a:t>
            </a:fld>
            <a:endParaRPr lang="en-US" dirty="0"/>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57016" y="1309490"/>
            <a:ext cx="2102908" cy="4613425"/>
          </a:xfrm>
          <a:noFill/>
        </p:spPr>
      </p:pic>
    </p:spTree>
    <p:extLst>
      <p:ext uri="{BB962C8B-B14F-4D97-AF65-F5344CB8AC3E}">
        <p14:creationId xmlns:p14="http://schemas.microsoft.com/office/powerpoint/2010/main" val="40554146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normAutofit fontScale="90000"/>
          </a:bodyPr>
          <a:lstStyle/>
          <a:p>
            <a:pPr>
              <a:defRPr/>
            </a:pPr>
            <a:r>
              <a:rPr lang="en-US" sz="3600" dirty="0" smtClean="0"/>
              <a:t>Title I, Part A Program Specialists’ Contact Information</a:t>
            </a:r>
          </a:p>
        </p:txBody>
      </p:sp>
      <p:graphicFrame>
        <p:nvGraphicFramePr>
          <p:cNvPr id="26" name="Table 25"/>
          <p:cNvGraphicFramePr>
            <a:graphicFrameLocks noGrp="1"/>
          </p:cNvGraphicFramePr>
          <p:nvPr/>
        </p:nvGraphicFramePr>
        <p:xfrm>
          <a:off x="461963" y="1847850"/>
          <a:ext cx="8283575" cy="3717923"/>
        </p:xfrm>
        <a:graphic>
          <a:graphicData uri="http://schemas.openxmlformats.org/drawingml/2006/table">
            <a:tbl>
              <a:tblPr firstRow="1" bandRow="1"/>
              <a:tblGrid>
                <a:gridCol w="730023"/>
                <a:gridCol w="2414435"/>
                <a:gridCol w="1749822"/>
                <a:gridCol w="3389295"/>
              </a:tblGrid>
              <a:tr h="838428">
                <a:tc>
                  <a:txBody>
                    <a:bodyPr/>
                    <a:lstStyle/>
                    <a:p>
                      <a:pPr marL="0" marR="0" algn="ctr">
                        <a:lnSpc>
                          <a:spcPct val="115000"/>
                        </a:lnSpc>
                        <a:spcBef>
                          <a:spcPts val="0"/>
                        </a:spcBef>
                        <a:spcAft>
                          <a:spcPts val="0"/>
                        </a:spcAft>
                      </a:pPr>
                      <a:r>
                        <a:rPr lang="en-US" sz="2000" b="1" kern="1200" dirty="0">
                          <a:solidFill>
                            <a:schemeClr val="tx1"/>
                          </a:solidFill>
                          <a:effectLst/>
                          <a:latin typeface="Calibri"/>
                          <a:ea typeface="Calibri"/>
                          <a:cs typeface="Times New Roman"/>
                        </a:rPr>
                        <a:t>Area</a:t>
                      </a:r>
                      <a:endParaRPr lang="en-US" sz="2000" dirty="0">
                        <a:solidFill>
                          <a:schemeClr val="tx1"/>
                        </a:solidFill>
                        <a:effectLst/>
                        <a:latin typeface="Calibri"/>
                        <a:ea typeface="Calibri"/>
                        <a:cs typeface="Times New Roman"/>
                      </a:endParaRPr>
                    </a:p>
                  </a:txBody>
                  <a:tcPr marL="61410" marR="6141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2000" b="1" kern="1200" dirty="0">
                          <a:solidFill>
                            <a:schemeClr val="tx1"/>
                          </a:solidFill>
                          <a:effectLst/>
                          <a:latin typeface="Calibri"/>
                          <a:ea typeface="Calibri"/>
                          <a:cs typeface="Times New Roman"/>
                        </a:rPr>
                        <a:t>Name</a:t>
                      </a:r>
                      <a:endParaRPr lang="en-US" sz="2000" dirty="0">
                        <a:solidFill>
                          <a:schemeClr val="tx1"/>
                        </a:solidFill>
                        <a:effectLst/>
                        <a:latin typeface="Calibri"/>
                        <a:ea typeface="Calibri"/>
                        <a:cs typeface="Times New Roman"/>
                      </a:endParaRPr>
                    </a:p>
                  </a:txBody>
                  <a:tcPr marL="61410" marR="6141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2000" b="1" kern="1200" dirty="0">
                          <a:solidFill>
                            <a:schemeClr val="tx1"/>
                          </a:solidFill>
                          <a:effectLst/>
                          <a:latin typeface="Calibri"/>
                          <a:ea typeface="Calibri"/>
                          <a:cs typeface="Times New Roman"/>
                        </a:rPr>
                        <a:t>Office Telephone</a:t>
                      </a:r>
                      <a:endParaRPr lang="en-US" sz="2000" dirty="0">
                        <a:solidFill>
                          <a:schemeClr val="tx1"/>
                        </a:solidFill>
                        <a:effectLst/>
                        <a:latin typeface="Calibri"/>
                        <a:ea typeface="Calibri"/>
                        <a:cs typeface="Times New Roman"/>
                      </a:endParaRPr>
                    </a:p>
                  </a:txBody>
                  <a:tcPr marL="61410" marR="6141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2000" b="1" kern="1200" dirty="0">
                          <a:solidFill>
                            <a:schemeClr val="tx1"/>
                          </a:solidFill>
                          <a:effectLst/>
                          <a:latin typeface="Calibri"/>
                          <a:ea typeface="Calibri"/>
                          <a:cs typeface="Times New Roman"/>
                        </a:rPr>
                        <a:t>Email</a:t>
                      </a:r>
                      <a:endParaRPr lang="en-US" sz="2000" dirty="0">
                        <a:solidFill>
                          <a:schemeClr val="tx1"/>
                        </a:solidFill>
                        <a:effectLst/>
                        <a:latin typeface="Calibri"/>
                        <a:ea typeface="Calibri"/>
                        <a:cs typeface="Times New Roman"/>
                      </a:endParaRPr>
                    </a:p>
                  </a:txBody>
                  <a:tcPr marL="61410" marR="6141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60000"/>
                        <a:lumOff val="40000"/>
                      </a:schemeClr>
                    </a:solidFill>
                  </a:tcPr>
                </a:tc>
              </a:tr>
              <a:tr h="409216">
                <a:tc>
                  <a:txBody>
                    <a:bodyPr/>
                    <a:lstStyle/>
                    <a:p>
                      <a:pPr marL="0" marR="0" algn="ctr">
                        <a:lnSpc>
                          <a:spcPct val="115000"/>
                        </a:lnSpc>
                        <a:spcBef>
                          <a:spcPts val="0"/>
                        </a:spcBef>
                        <a:spcAft>
                          <a:spcPts val="0"/>
                        </a:spcAft>
                      </a:pPr>
                      <a:r>
                        <a:rPr lang="en-US" sz="2000" kern="1200" dirty="0">
                          <a:solidFill>
                            <a:srgbClr val="000000"/>
                          </a:solidFill>
                          <a:effectLst/>
                          <a:latin typeface="Calibri"/>
                          <a:ea typeface="Times New Roman"/>
                          <a:cs typeface="Arial"/>
                        </a:rPr>
                        <a:t>1</a:t>
                      </a:r>
                      <a:endParaRPr lang="en-US" sz="2000" dirty="0">
                        <a:effectLst/>
                        <a:latin typeface="Calibri"/>
                        <a:ea typeface="Calibri"/>
                        <a:cs typeface="Times New Roman"/>
                      </a:endParaRPr>
                    </a:p>
                  </a:txBody>
                  <a:tcPr marL="61410" marR="6141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Calibri"/>
                          <a:ea typeface="Times New Roman"/>
                          <a:cs typeface="Arial"/>
                        </a:rPr>
                        <a:t>Robyn Planchard</a:t>
                      </a:r>
                      <a:endParaRPr lang="en-US" sz="2000" dirty="0">
                        <a:effectLst/>
                        <a:latin typeface="Calibri"/>
                        <a:ea typeface="Calibri"/>
                        <a:cs typeface="Times New Roman"/>
                      </a:endParaRPr>
                    </a:p>
                  </a:txBody>
                  <a:tcPr marL="61410" marR="6141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Calibri"/>
                          <a:ea typeface="Times New Roman"/>
                          <a:cs typeface="Arial"/>
                        </a:rPr>
                        <a:t>(404) 985-3808</a:t>
                      </a:r>
                      <a:endParaRPr lang="en-US" sz="2000" dirty="0">
                        <a:effectLst/>
                        <a:latin typeface="Calibri"/>
                        <a:ea typeface="Calibri"/>
                        <a:cs typeface="Times New Roman"/>
                      </a:endParaRPr>
                    </a:p>
                  </a:txBody>
                  <a:tcPr marL="61410" marR="6141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Calibri"/>
                          <a:ea typeface="Times New Roman"/>
                          <a:cs typeface="Arial"/>
                        </a:rPr>
                        <a:t>rplanchard@doe.k12.ga.us</a:t>
                      </a:r>
                      <a:endParaRPr lang="en-US" sz="2000" dirty="0">
                        <a:effectLst/>
                        <a:latin typeface="Calibri"/>
                        <a:ea typeface="Calibri"/>
                        <a:cs typeface="Times New Roman"/>
                      </a:endParaRPr>
                    </a:p>
                  </a:txBody>
                  <a:tcPr marL="61410" marR="6141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r>
              <a:tr h="409216">
                <a:tc>
                  <a:txBody>
                    <a:bodyPr/>
                    <a:lstStyle/>
                    <a:p>
                      <a:pPr marL="0" marR="0" algn="ctr">
                        <a:lnSpc>
                          <a:spcPct val="115000"/>
                        </a:lnSpc>
                        <a:spcBef>
                          <a:spcPts val="0"/>
                        </a:spcBef>
                        <a:spcAft>
                          <a:spcPts val="0"/>
                        </a:spcAft>
                      </a:pPr>
                      <a:r>
                        <a:rPr lang="en-US" sz="2000" kern="1200" dirty="0">
                          <a:solidFill>
                            <a:srgbClr val="000000"/>
                          </a:solidFill>
                          <a:effectLst/>
                          <a:latin typeface="Calibri"/>
                          <a:ea typeface="Times New Roman"/>
                          <a:cs typeface="Arial"/>
                        </a:rPr>
                        <a:t>2</a:t>
                      </a:r>
                      <a:endParaRPr lang="en-US" sz="2000" dirty="0">
                        <a:effectLst/>
                        <a:latin typeface="Calibri"/>
                        <a:ea typeface="Calibri"/>
                        <a:cs typeface="Times New Roman"/>
                      </a:endParaRPr>
                    </a:p>
                  </a:txBody>
                  <a:tcPr marL="61410" marR="6141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0000"/>
                          </a:solidFill>
                          <a:effectLst/>
                          <a:latin typeface="Calibri"/>
                          <a:ea typeface="Times New Roman"/>
                          <a:cs typeface="Arial"/>
                        </a:rPr>
                        <a:t>Randy Phillips</a:t>
                      </a:r>
                      <a:endParaRPr lang="en-US" sz="2000" dirty="0">
                        <a:effectLst/>
                        <a:latin typeface="Calibri"/>
                        <a:ea typeface="Calibri"/>
                        <a:cs typeface="Times New Roman"/>
                      </a:endParaRPr>
                    </a:p>
                  </a:txBody>
                  <a:tcPr marL="61410" marR="6141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0000"/>
                          </a:solidFill>
                          <a:effectLst/>
                          <a:latin typeface="Calibri"/>
                          <a:ea typeface="Times New Roman"/>
                          <a:cs typeface="Arial"/>
                        </a:rPr>
                        <a:t>(770) 221-5232</a:t>
                      </a:r>
                      <a:endParaRPr lang="en-US" sz="2000" dirty="0">
                        <a:effectLst/>
                        <a:latin typeface="Calibri"/>
                        <a:ea typeface="Calibri"/>
                        <a:cs typeface="Times New Roman"/>
                      </a:endParaRPr>
                    </a:p>
                  </a:txBody>
                  <a:tcPr marL="61410" marR="6141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0000"/>
                          </a:solidFill>
                          <a:effectLst/>
                          <a:latin typeface="Calibri"/>
                          <a:ea typeface="Times New Roman"/>
                          <a:cs typeface="Arial"/>
                        </a:rPr>
                        <a:t>rphillips@doe.k12.ga.us</a:t>
                      </a:r>
                      <a:endParaRPr lang="en-US" sz="2000" dirty="0">
                        <a:effectLst/>
                        <a:latin typeface="Calibri"/>
                        <a:ea typeface="Calibri"/>
                        <a:cs typeface="Times New Roman"/>
                      </a:endParaRPr>
                    </a:p>
                  </a:txBody>
                  <a:tcPr marL="61410" marR="6141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424199">
                <a:tc>
                  <a:txBody>
                    <a:bodyPr/>
                    <a:lstStyle/>
                    <a:p>
                      <a:pPr marL="0" marR="0" algn="ctr">
                        <a:lnSpc>
                          <a:spcPct val="115000"/>
                        </a:lnSpc>
                        <a:spcBef>
                          <a:spcPts val="0"/>
                        </a:spcBef>
                        <a:spcAft>
                          <a:spcPts val="0"/>
                        </a:spcAft>
                      </a:pPr>
                      <a:r>
                        <a:rPr lang="en-US" sz="2000" kern="1200" dirty="0">
                          <a:solidFill>
                            <a:srgbClr val="000000"/>
                          </a:solidFill>
                          <a:effectLst/>
                          <a:latin typeface="Calibri"/>
                          <a:ea typeface="Times New Roman"/>
                          <a:cs typeface="Arial"/>
                        </a:rPr>
                        <a:t>3</a:t>
                      </a:r>
                      <a:endParaRPr lang="en-US" sz="2000" dirty="0">
                        <a:effectLst/>
                        <a:latin typeface="Calibri"/>
                        <a:ea typeface="Calibri"/>
                        <a:cs typeface="Times New Roman"/>
                      </a:endParaRPr>
                    </a:p>
                  </a:txBody>
                  <a:tcPr marL="61410" marR="6141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Calibri"/>
                          <a:ea typeface="Times New Roman"/>
                          <a:cs typeface="Arial"/>
                        </a:rPr>
                        <a:t>Anthony Threat</a:t>
                      </a:r>
                      <a:endParaRPr lang="en-US" sz="2000" dirty="0">
                        <a:effectLst/>
                        <a:latin typeface="Calibri"/>
                        <a:ea typeface="Calibri"/>
                        <a:cs typeface="Times New Roman"/>
                      </a:endParaRPr>
                    </a:p>
                  </a:txBody>
                  <a:tcPr marL="61410" marR="6141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Calibri"/>
                          <a:ea typeface="Times New Roman"/>
                          <a:cs typeface="Arial"/>
                        </a:rPr>
                        <a:t>(706) 615-0367</a:t>
                      </a:r>
                      <a:endParaRPr lang="en-US" sz="2000" dirty="0">
                        <a:effectLst/>
                        <a:latin typeface="Calibri"/>
                        <a:ea typeface="Calibri"/>
                        <a:cs typeface="Times New Roman"/>
                      </a:endParaRPr>
                    </a:p>
                  </a:txBody>
                  <a:tcPr marL="61410" marR="6141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Calibri"/>
                          <a:ea typeface="Times New Roman"/>
                          <a:cs typeface="Arial"/>
                        </a:rPr>
                        <a:t>anthony.threat@doe.k12.ga.us</a:t>
                      </a:r>
                      <a:endParaRPr lang="en-US" sz="2000" dirty="0">
                        <a:effectLst/>
                        <a:latin typeface="Calibri"/>
                        <a:ea typeface="Calibri"/>
                        <a:cs typeface="Times New Roman"/>
                      </a:endParaRPr>
                    </a:p>
                  </a:txBody>
                  <a:tcPr marL="61410" marR="6141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r>
              <a:tr h="409216">
                <a:tc>
                  <a:txBody>
                    <a:bodyPr/>
                    <a:lstStyle/>
                    <a:p>
                      <a:pPr marL="0" marR="0" algn="ctr">
                        <a:lnSpc>
                          <a:spcPct val="115000"/>
                        </a:lnSpc>
                        <a:spcBef>
                          <a:spcPts val="0"/>
                        </a:spcBef>
                        <a:spcAft>
                          <a:spcPts val="0"/>
                        </a:spcAft>
                      </a:pPr>
                      <a:r>
                        <a:rPr lang="en-US" sz="2000" kern="1200">
                          <a:solidFill>
                            <a:srgbClr val="000000"/>
                          </a:solidFill>
                          <a:effectLst/>
                          <a:latin typeface="Calibri"/>
                          <a:ea typeface="Times New Roman"/>
                          <a:cs typeface="Arial"/>
                        </a:rPr>
                        <a:t>4</a:t>
                      </a:r>
                      <a:endParaRPr lang="en-US" sz="2000">
                        <a:effectLst/>
                        <a:latin typeface="Calibri"/>
                        <a:ea typeface="Calibri"/>
                        <a:cs typeface="Times New Roman"/>
                      </a:endParaRPr>
                    </a:p>
                  </a:txBody>
                  <a:tcPr marL="61410" marR="6141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0000"/>
                          </a:solidFill>
                          <a:effectLst/>
                          <a:latin typeface="Calibri"/>
                          <a:ea typeface="Times New Roman"/>
                          <a:cs typeface="Arial"/>
                        </a:rPr>
                        <a:t>Evelyn Maddox</a:t>
                      </a:r>
                      <a:endParaRPr lang="en-US" sz="2000" dirty="0">
                        <a:effectLst/>
                        <a:latin typeface="Calibri"/>
                        <a:ea typeface="Calibri"/>
                        <a:cs typeface="Times New Roman"/>
                      </a:endParaRPr>
                    </a:p>
                  </a:txBody>
                  <a:tcPr marL="61410" marR="6141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0000"/>
                          </a:solidFill>
                          <a:effectLst/>
                          <a:latin typeface="Calibri"/>
                          <a:ea typeface="Times New Roman"/>
                          <a:cs typeface="Arial"/>
                        </a:rPr>
                        <a:t>(404) 975-3145</a:t>
                      </a:r>
                      <a:endParaRPr lang="en-US" sz="2000" dirty="0">
                        <a:effectLst/>
                        <a:latin typeface="Calibri"/>
                        <a:ea typeface="Calibri"/>
                        <a:cs typeface="Times New Roman"/>
                      </a:endParaRPr>
                    </a:p>
                  </a:txBody>
                  <a:tcPr marL="61410" marR="6141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0000"/>
                          </a:solidFill>
                          <a:effectLst/>
                          <a:latin typeface="Calibri"/>
                          <a:ea typeface="Times New Roman"/>
                          <a:cs typeface="Arial"/>
                        </a:rPr>
                        <a:t>emaddox@doe.k12.ga.us</a:t>
                      </a:r>
                      <a:endParaRPr lang="en-US" sz="2000" dirty="0">
                        <a:effectLst/>
                        <a:latin typeface="Calibri"/>
                        <a:ea typeface="Calibri"/>
                        <a:cs typeface="Times New Roman"/>
                      </a:endParaRPr>
                    </a:p>
                  </a:txBody>
                  <a:tcPr marL="61410" marR="6141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409216">
                <a:tc>
                  <a:txBody>
                    <a:bodyPr/>
                    <a:lstStyle/>
                    <a:p>
                      <a:pPr marL="0" marR="0" algn="ctr">
                        <a:lnSpc>
                          <a:spcPct val="115000"/>
                        </a:lnSpc>
                        <a:spcBef>
                          <a:spcPts val="0"/>
                        </a:spcBef>
                        <a:spcAft>
                          <a:spcPts val="0"/>
                        </a:spcAft>
                      </a:pPr>
                      <a:r>
                        <a:rPr lang="en-US" sz="2000" kern="1200" dirty="0">
                          <a:solidFill>
                            <a:srgbClr val="000000"/>
                          </a:solidFill>
                          <a:effectLst/>
                          <a:latin typeface="Calibri"/>
                          <a:ea typeface="Times New Roman"/>
                          <a:cs typeface="Arial"/>
                        </a:rPr>
                        <a:t>5</a:t>
                      </a:r>
                      <a:endParaRPr lang="en-US" sz="2000" dirty="0">
                        <a:effectLst/>
                        <a:latin typeface="Calibri"/>
                        <a:ea typeface="Calibri"/>
                        <a:cs typeface="Times New Roman"/>
                      </a:endParaRPr>
                    </a:p>
                  </a:txBody>
                  <a:tcPr marL="61410" marR="6141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Calibri"/>
                          <a:ea typeface="Times New Roman"/>
                          <a:cs typeface="Arial"/>
                        </a:rPr>
                        <a:t>Judy Alger</a:t>
                      </a:r>
                      <a:endParaRPr lang="en-US" sz="2000" dirty="0">
                        <a:effectLst/>
                        <a:latin typeface="Calibri"/>
                        <a:ea typeface="Calibri"/>
                        <a:cs typeface="Times New Roman"/>
                      </a:endParaRPr>
                    </a:p>
                  </a:txBody>
                  <a:tcPr marL="61410" marR="6141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Calibri"/>
                          <a:ea typeface="Times New Roman"/>
                          <a:cs typeface="Arial"/>
                        </a:rPr>
                        <a:t>(229) 321-9305</a:t>
                      </a:r>
                      <a:endParaRPr lang="en-US" sz="2000" dirty="0">
                        <a:effectLst/>
                        <a:latin typeface="Calibri"/>
                        <a:ea typeface="Calibri"/>
                        <a:cs typeface="Times New Roman"/>
                      </a:endParaRPr>
                    </a:p>
                  </a:txBody>
                  <a:tcPr marL="61410" marR="6141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Calibri"/>
                          <a:ea typeface="Times New Roman"/>
                          <a:cs typeface="Arial"/>
                        </a:rPr>
                        <a:t>jualger@doe.k12.ga.us</a:t>
                      </a:r>
                      <a:endParaRPr lang="en-US" sz="2000" dirty="0">
                        <a:effectLst/>
                        <a:latin typeface="Calibri"/>
                        <a:ea typeface="Calibri"/>
                        <a:cs typeface="Times New Roman"/>
                      </a:endParaRPr>
                    </a:p>
                  </a:txBody>
                  <a:tcPr marL="61410" marR="6141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r>
              <a:tr h="409216">
                <a:tc>
                  <a:txBody>
                    <a:bodyPr/>
                    <a:lstStyle/>
                    <a:p>
                      <a:pPr marL="0" marR="0" algn="ctr">
                        <a:lnSpc>
                          <a:spcPct val="115000"/>
                        </a:lnSpc>
                        <a:spcBef>
                          <a:spcPts val="0"/>
                        </a:spcBef>
                        <a:spcAft>
                          <a:spcPts val="0"/>
                        </a:spcAft>
                      </a:pPr>
                      <a:r>
                        <a:rPr lang="en-US" sz="2000" kern="1200">
                          <a:solidFill>
                            <a:srgbClr val="000000"/>
                          </a:solidFill>
                          <a:effectLst/>
                          <a:latin typeface="Calibri"/>
                          <a:ea typeface="Times New Roman"/>
                          <a:cs typeface="Arial"/>
                        </a:rPr>
                        <a:t>6</a:t>
                      </a:r>
                      <a:endParaRPr lang="en-US" sz="2000">
                        <a:effectLst/>
                        <a:latin typeface="Calibri"/>
                        <a:ea typeface="Calibri"/>
                        <a:cs typeface="Times New Roman"/>
                      </a:endParaRPr>
                    </a:p>
                  </a:txBody>
                  <a:tcPr marL="61410" marR="6141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a:solidFill>
                            <a:srgbClr val="000000"/>
                          </a:solidFill>
                          <a:effectLst/>
                          <a:latin typeface="Calibri"/>
                          <a:ea typeface="Times New Roman"/>
                          <a:cs typeface="Arial"/>
                        </a:rPr>
                        <a:t>Grace McElveen</a:t>
                      </a:r>
                      <a:endParaRPr lang="en-US" sz="2000">
                        <a:effectLst/>
                        <a:latin typeface="Calibri"/>
                        <a:ea typeface="Calibri"/>
                        <a:cs typeface="Times New Roman"/>
                      </a:endParaRPr>
                    </a:p>
                  </a:txBody>
                  <a:tcPr marL="61410" marR="6141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0000"/>
                          </a:solidFill>
                          <a:effectLst/>
                          <a:latin typeface="Calibri"/>
                          <a:ea typeface="Times New Roman"/>
                          <a:cs typeface="Arial"/>
                        </a:rPr>
                        <a:t>(912) 334-0802</a:t>
                      </a:r>
                      <a:endParaRPr lang="en-US" sz="2000" dirty="0">
                        <a:effectLst/>
                        <a:latin typeface="Calibri"/>
                        <a:ea typeface="Calibri"/>
                        <a:cs typeface="Times New Roman"/>
                      </a:endParaRPr>
                    </a:p>
                  </a:txBody>
                  <a:tcPr marL="61410" marR="6141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0000"/>
                          </a:solidFill>
                          <a:effectLst/>
                          <a:latin typeface="Calibri"/>
                          <a:ea typeface="Times New Roman"/>
                          <a:cs typeface="Arial"/>
                        </a:rPr>
                        <a:t>gmcelveen@doe.k12.ga.us</a:t>
                      </a:r>
                      <a:endParaRPr lang="en-US" sz="2000" dirty="0">
                        <a:effectLst/>
                        <a:latin typeface="Calibri"/>
                        <a:ea typeface="Calibri"/>
                        <a:cs typeface="Times New Roman"/>
                      </a:endParaRPr>
                    </a:p>
                  </a:txBody>
                  <a:tcPr marL="61410" marR="6141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409216">
                <a:tc>
                  <a:txBody>
                    <a:bodyPr/>
                    <a:lstStyle/>
                    <a:p>
                      <a:pPr marL="0" marR="0" algn="ctr">
                        <a:lnSpc>
                          <a:spcPct val="115000"/>
                        </a:lnSpc>
                        <a:spcBef>
                          <a:spcPts val="0"/>
                        </a:spcBef>
                        <a:spcAft>
                          <a:spcPts val="0"/>
                        </a:spcAft>
                      </a:pPr>
                      <a:r>
                        <a:rPr lang="en-US" sz="2000" kern="1200" dirty="0">
                          <a:solidFill>
                            <a:srgbClr val="000000"/>
                          </a:solidFill>
                          <a:effectLst/>
                          <a:latin typeface="Calibri"/>
                          <a:ea typeface="Times New Roman"/>
                          <a:cs typeface="Arial"/>
                        </a:rPr>
                        <a:t>7</a:t>
                      </a:r>
                      <a:endParaRPr lang="en-US" sz="2000" dirty="0">
                        <a:effectLst/>
                        <a:latin typeface="Calibri"/>
                        <a:ea typeface="Calibri"/>
                        <a:cs typeface="Times New Roman"/>
                      </a:endParaRPr>
                    </a:p>
                  </a:txBody>
                  <a:tcPr marL="61410" marR="6141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Calibri"/>
                          <a:ea typeface="Times New Roman"/>
                          <a:cs typeface="Arial"/>
                        </a:rPr>
                        <a:t>Jimmy Everson </a:t>
                      </a:r>
                      <a:endParaRPr lang="en-US" sz="2000" dirty="0">
                        <a:effectLst/>
                        <a:latin typeface="Calibri"/>
                        <a:ea typeface="Calibri"/>
                        <a:cs typeface="Times New Roman"/>
                      </a:endParaRPr>
                    </a:p>
                  </a:txBody>
                  <a:tcPr marL="61410" marR="6141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Calibri"/>
                          <a:ea typeface="Times New Roman"/>
                          <a:cs typeface="Arial"/>
                        </a:rPr>
                        <a:t>(229) 723-2664</a:t>
                      </a:r>
                      <a:endParaRPr lang="en-US" sz="2000" dirty="0">
                        <a:effectLst/>
                        <a:latin typeface="Calibri"/>
                        <a:ea typeface="Calibri"/>
                        <a:cs typeface="Times New Roman"/>
                      </a:endParaRPr>
                    </a:p>
                  </a:txBody>
                  <a:tcPr marL="61410" marR="6141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Calibri"/>
                          <a:ea typeface="Times New Roman"/>
                          <a:cs typeface="Arial"/>
                        </a:rPr>
                        <a:t>jeverson@doe.k12.ga.us</a:t>
                      </a:r>
                      <a:endParaRPr lang="en-US" sz="2000" dirty="0">
                        <a:effectLst/>
                        <a:latin typeface="Calibri"/>
                        <a:ea typeface="Calibri"/>
                        <a:cs typeface="Times New Roman"/>
                      </a:endParaRPr>
                    </a:p>
                  </a:txBody>
                  <a:tcPr marL="61410" marR="6141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r>
            </a:tbl>
          </a:graphicData>
        </a:graphic>
      </p:graphicFrame>
      <p:sp>
        <p:nvSpPr>
          <p:cNvPr id="4" name="Date Placeholder 3"/>
          <p:cNvSpPr>
            <a:spLocks noGrp="1"/>
          </p:cNvSpPr>
          <p:nvPr>
            <p:ph type="dt" sz="quarter" idx="4294967295"/>
          </p:nvPr>
        </p:nvSpPr>
        <p:spPr>
          <a:xfrm>
            <a:off x="628650" y="6356350"/>
            <a:ext cx="2057400" cy="365125"/>
          </a:xfrm>
          <a:prstGeom prst="rect">
            <a:avLst/>
          </a:prstGeom>
        </p:spPr>
        <p:txBody>
          <a:bodyPr/>
          <a:lstStyle/>
          <a:p>
            <a:pPr>
              <a:defRPr/>
            </a:pPr>
            <a:fld id="{75313158-557C-433C-AD2E-0F312B0086C9}" type="datetime1">
              <a:rPr lang="en-US" smtClean="0"/>
              <a:pPr>
                <a:defRPr/>
              </a:pPr>
              <a:t>5/25/2015</a:t>
            </a:fld>
            <a:endParaRPr lang="en-US" dirty="0"/>
          </a:p>
        </p:txBody>
      </p:sp>
      <p:sp>
        <p:nvSpPr>
          <p:cNvPr id="71728" name="Slide Number Placeholder 4"/>
          <p:cNvSpPr>
            <a:spLocks noGrp="1"/>
          </p:cNvSpPr>
          <p:nvPr>
            <p:ph type="sldNum" sz="quarter" idx="4294967295"/>
          </p:nvPr>
        </p:nvSpPr>
        <p:spPr bwMode="auto">
          <a:xfrm>
            <a:off x="645795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2999FD6-352E-4B98-AEBD-AE6CE5FFF782}" type="slidenum">
              <a:rPr lang="en-US" altLang="en-US" smtClean="0">
                <a:solidFill>
                  <a:schemeClr val="bg1"/>
                </a:solidFill>
                <a:latin typeface="Calibri" pitchFamily="34" charset="0"/>
              </a:rPr>
              <a:pPr/>
              <a:t>58</a:t>
            </a:fld>
            <a:endParaRPr lang="en-US" altLang="en-US" smtClean="0">
              <a:solidFill>
                <a:schemeClr val="bg1"/>
              </a:solidFill>
              <a:latin typeface="Calibri" pitchFamily="34" charset="0"/>
            </a:endParaRPr>
          </a:p>
        </p:txBody>
      </p:sp>
    </p:spTree>
    <p:extLst>
      <p:ext uri="{BB962C8B-B14F-4D97-AF65-F5344CB8AC3E}">
        <p14:creationId xmlns:p14="http://schemas.microsoft.com/office/powerpoint/2010/main" val="3656737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normAutofit fontScale="90000"/>
          </a:bodyPr>
          <a:lstStyle/>
          <a:p>
            <a:pPr>
              <a:defRPr/>
            </a:pPr>
            <a:r>
              <a:rPr lang="en-US" sz="3600" dirty="0" smtClean="0"/>
              <a:t>Title I, Part A Program Specialists’ Contact Information</a:t>
            </a:r>
          </a:p>
        </p:txBody>
      </p:sp>
      <p:graphicFrame>
        <p:nvGraphicFramePr>
          <p:cNvPr id="7" name="Content Placeholder 7"/>
          <p:cNvGraphicFramePr>
            <a:graphicFrameLocks/>
          </p:cNvGraphicFramePr>
          <p:nvPr>
            <p:extLst>
              <p:ext uri="{D42A27DB-BD31-4B8C-83A1-F6EECF244321}">
                <p14:modId xmlns:p14="http://schemas.microsoft.com/office/powerpoint/2010/main" val="3620435040"/>
              </p:ext>
            </p:extLst>
          </p:nvPr>
        </p:nvGraphicFramePr>
        <p:xfrm>
          <a:off x="457200" y="1777042"/>
          <a:ext cx="8301038" cy="3823448"/>
        </p:xfrm>
        <a:graphic>
          <a:graphicData uri="http://schemas.openxmlformats.org/drawingml/2006/table">
            <a:tbl>
              <a:tblPr firstRow="1" bandRow="1"/>
              <a:tblGrid>
                <a:gridCol w="712126"/>
                <a:gridCol w="2444187"/>
                <a:gridCol w="1789123"/>
                <a:gridCol w="3355602"/>
              </a:tblGrid>
              <a:tr h="936220">
                <a:tc>
                  <a:txBody>
                    <a:bodyPr/>
                    <a:lstStyle/>
                    <a:p>
                      <a:pPr marL="0" marR="0" algn="ctr" defTabSz="914400" rtl="0" eaLnBrk="1" latinLnBrk="0" hangingPunct="1">
                        <a:lnSpc>
                          <a:spcPct val="115000"/>
                        </a:lnSpc>
                        <a:spcBef>
                          <a:spcPts val="0"/>
                        </a:spcBef>
                        <a:spcAft>
                          <a:spcPts val="0"/>
                        </a:spcAft>
                      </a:pPr>
                      <a:r>
                        <a:rPr lang="en-US" sz="2000" b="1" kern="1200" dirty="0">
                          <a:solidFill>
                            <a:schemeClr val="tx1"/>
                          </a:solidFill>
                          <a:effectLst/>
                          <a:latin typeface="Calibri"/>
                          <a:ea typeface="Calibri"/>
                          <a:cs typeface="Times New Roman"/>
                        </a:rPr>
                        <a:t>Area</a:t>
                      </a:r>
                    </a:p>
                  </a:txBody>
                  <a:tcPr marL="61431" marR="61431"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latinLnBrk="0" hangingPunct="1">
                        <a:lnSpc>
                          <a:spcPct val="115000"/>
                        </a:lnSpc>
                        <a:spcBef>
                          <a:spcPts val="0"/>
                        </a:spcBef>
                        <a:spcAft>
                          <a:spcPts val="0"/>
                        </a:spcAft>
                      </a:pPr>
                      <a:r>
                        <a:rPr lang="en-US" sz="2000" b="1" kern="1200" dirty="0">
                          <a:solidFill>
                            <a:schemeClr val="tx1"/>
                          </a:solidFill>
                          <a:effectLst/>
                          <a:latin typeface="Calibri"/>
                          <a:ea typeface="Calibri"/>
                          <a:cs typeface="Times New Roman"/>
                        </a:rPr>
                        <a:t>Name</a:t>
                      </a:r>
                    </a:p>
                  </a:txBody>
                  <a:tcPr marL="61431" marR="61431"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latinLnBrk="0" hangingPunct="1">
                        <a:lnSpc>
                          <a:spcPct val="115000"/>
                        </a:lnSpc>
                        <a:spcBef>
                          <a:spcPts val="0"/>
                        </a:spcBef>
                        <a:spcAft>
                          <a:spcPts val="0"/>
                        </a:spcAft>
                      </a:pPr>
                      <a:r>
                        <a:rPr lang="en-US" sz="2000" b="1" kern="1200" dirty="0">
                          <a:solidFill>
                            <a:schemeClr val="tx1"/>
                          </a:solidFill>
                          <a:effectLst/>
                          <a:latin typeface="Calibri"/>
                          <a:ea typeface="Calibri"/>
                          <a:cs typeface="Times New Roman"/>
                        </a:rPr>
                        <a:t>Office Telephone</a:t>
                      </a:r>
                    </a:p>
                  </a:txBody>
                  <a:tcPr marL="61431" marR="61431"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latinLnBrk="0" hangingPunct="1">
                        <a:lnSpc>
                          <a:spcPct val="115000"/>
                        </a:lnSpc>
                        <a:spcBef>
                          <a:spcPts val="0"/>
                        </a:spcBef>
                        <a:spcAft>
                          <a:spcPts val="0"/>
                        </a:spcAft>
                      </a:pPr>
                      <a:r>
                        <a:rPr lang="en-US" sz="2000" b="1" kern="1200" dirty="0">
                          <a:solidFill>
                            <a:schemeClr val="tx1"/>
                          </a:solidFill>
                          <a:effectLst/>
                          <a:latin typeface="Calibri"/>
                          <a:ea typeface="Calibri"/>
                          <a:cs typeface="Times New Roman"/>
                        </a:rPr>
                        <a:t>Email</a:t>
                      </a:r>
                    </a:p>
                  </a:txBody>
                  <a:tcPr marL="61431" marR="61431"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60000"/>
                        <a:lumOff val="40000"/>
                      </a:schemeClr>
                    </a:solidFill>
                  </a:tcPr>
                </a:tc>
              </a:tr>
              <a:tr h="403072">
                <a:tc>
                  <a:txBody>
                    <a:bodyPr/>
                    <a:lstStyle/>
                    <a:p>
                      <a:pPr marL="0" marR="0" algn="ctr">
                        <a:lnSpc>
                          <a:spcPct val="115000"/>
                        </a:lnSpc>
                        <a:spcBef>
                          <a:spcPts val="0"/>
                        </a:spcBef>
                        <a:spcAft>
                          <a:spcPts val="0"/>
                        </a:spcAft>
                      </a:pPr>
                      <a:r>
                        <a:rPr lang="en-US" sz="2000" kern="1200" dirty="0">
                          <a:solidFill>
                            <a:srgbClr val="000000"/>
                          </a:solidFill>
                          <a:effectLst/>
                          <a:latin typeface="+mn-lt"/>
                          <a:ea typeface="Times New Roman"/>
                          <a:cs typeface="Arial"/>
                        </a:rPr>
                        <a:t>8</a:t>
                      </a:r>
                      <a:endParaRPr lang="en-US" sz="2000" dirty="0">
                        <a:effectLst/>
                        <a:latin typeface="+mn-lt"/>
                        <a:ea typeface="Calibri"/>
                        <a:cs typeface="Times New Roman"/>
                      </a:endParaRPr>
                    </a:p>
                  </a:txBody>
                  <a:tcPr marL="61431" marR="61431"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mn-lt"/>
                          <a:ea typeface="Times New Roman"/>
                          <a:cs typeface="Arial"/>
                        </a:rPr>
                        <a:t>Marijo Pitts-Sheffield</a:t>
                      </a:r>
                      <a:endParaRPr lang="en-US" sz="2000" dirty="0">
                        <a:effectLst/>
                        <a:latin typeface="+mn-lt"/>
                        <a:ea typeface="Calibri"/>
                        <a:cs typeface="Times New Roman"/>
                      </a:endParaRPr>
                    </a:p>
                  </a:txBody>
                  <a:tcPr marL="61431" marR="61431"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mn-lt"/>
                          <a:ea typeface="Times New Roman"/>
                          <a:cs typeface="Arial"/>
                        </a:rPr>
                        <a:t>(912) 269-1216</a:t>
                      </a:r>
                      <a:endParaRPr lang="en-US" sz="2000" dirty="0">
                        <a:effectLst/>
                        <a:latin typeface="+mn-lt"/>
                        <a:ea typeface="Calibri"/>
                        <a:cs typeface="Times New Roman"/>
                      </a:endParaRPr>
                    </a:p>
                  </a:txBody>
                  <a:tcPr marL="61431" marR="61431"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mn-lt"/>
                          <a:ea typeface="Times New Roman"/>
                          <a:cs typeface="Arial"/>
                        </a:rPr>
                        <a:t>mpitts@doe.k12.ga.us</a:t>
                      </a:r>
                      <a:endParaRPr lang="en-US" sz="2000" dirty="0">
                        <a:effectLst/>
                        <a:latin typeface="+mn-lt"/>
                        <a:ea typeface="Calibri"/>
                        <a:cs typeface="Times New Roman"/>
                      </a:endParaRPr>
                    </a:p>
                  </a:txBody>
                  <a:tcPr marL="61431" marR="61431"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r>
              <a:tr h="414026">
                <a:tc>
                  <a:txBody>
                    <a:bodyPr/>
                    <a:lstStyle/>
                    <a:p>
                      <a:pPr marL="0" marR="0" algn="ctr">
                        <a:lnSpc>
                          <a:spcPct val="115000"/>
                        </a:lnSpc>
                        <a:spcBef>
                          <a:spcPts val="0"/>
                        </a:spcBef>
                        <a:spcAft>
                          <a:spcPts val="0"/>
                        </a:spcAft>
                      </a:pPr>
                      <a:r>
                        <a:rPr lang="en-US" sz="2000" kern="1200">
                          <a:solidFill>
                            <a:srgbClr val="000000"/>
                          </a:solidFill>
                          <a:effectLst/>
                          <a:latin typeface="+mn-lt"/>
                          <a:ea typeface="Times New Roman"/>
                          <a:cs typeface="Arial"/>
                        </a:rPr>
                        <a:t>9</a:t>
                      </a:r>
                      <a:endParaRPr lang="en-US" sz="2000">
                        <a:effectLst/>
                        <a:latin typeface="+mn-lt"/>
                        <a:ea typeface="Calibri"/>
                        <a:cs typeface="Times New Roman"/>
                      </a:endParaRPr>
                    </a:p>
                  </a:txBody>
                  <a:tcPr marL="61431" marR="61431"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0000"/>
                          </a:solidFill>
                          <a:effectLst/>
                          <a:latin typeface="+mn-lt"/>
                          <a:ea typeface="Times New Roman"/>
                          <a:cs typeface="Arial"/>
                        </a:rPr>
                        <a:t>Kathy Pruett</a:t>
                      </a:r>
                      <a:endParaRPr lang="en-US" sz="2000" dirty="0">
                        <a:effectLst/>
                        <a:latin typeface="+mn-lt"/>
                        <a:ea typeface="Calibri"/>
                        <a:cs typeface="Times New Roman"/>
                      </a:endParaRPr>
                    </a:p>
                  </a:txBody>
                  <a:tcPr marL="61431" marR="61431"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0000"/>
                          </a:solidFill>
                          <a:effectLst/>
                          <a:latin typeface="+mn-lt"/>
                          <a:ea typeface="Times New Roman"/>
                          <a:cs typeface="Arial"/>
                        </a:rPr>
                        <a:t>(706) 540-8959</a:t>
                      </a:r>
                      <a:endParaRPr lang="en-US" sz="2000" dirty="0">
                        <a:effectLst/>
                        <a:latin typeface="+mn-lt"/>
                        <a:ea typeface="Calibri"/>
                        <a:cs typeface="Times New Roman"/>
                      </a:endParaRPr>
                    </a:p>
                  </a:txBody>
                  <a:tcPr marL="61431" marR="61431"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a:solidFill>
                            <a:srgbClr val="000000"/>
                          </a:solidFill>
                          <a:effectLst/>
                          <a:latin typeface="+mn-lt"/>
                          <a:ea typeface="Times New Roman"/>
                          <a:cs typeface="Arial"/>
                        </a:rPr>
                        <a:t>kpruett@doe.k12.ga.us</a:t>
                      </a:r>
                      <a:endParaRPr lang="en-US" sz="2000">
                        <a:effectLst/>
                        <a:latin typeface="+mn-lt"/>
                        <a:ea typeface="Calibri"/>
                        <a:cs typeface="Times New Roman"/>
                      </a:endParaRPr>
                    </a:p>
                  </a:txBody>
                  <a:tcPr marL="61431" marR="61431"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414026">
                <a:tc>
                  <a:txBody>
                    <a:bodyPr/>
                    <a:lstStyle/>
                    <a:p>
                      <a:pPr marL="0" marR="0" algn="ctr">
                        <a:lnSpc>
                          <a:spcPct val="115000"/>
                        </a:lnSpc>
                        <a:spcBef>
                          <a:spcPts val="0"/>
                        </a:spcBef>
                        <a:spcAft>
                          <a:spcPts val="0"/>
                        </a:spcAft>
                      </a:pPr>
                      <a:r>
                        <a:rPr lang="en-US" sz="2000" kern="1200" dirty="0">
                          <a:solidFill>
                            <a:srgbClr val="000000"/>
                          </a:solidFill>
                          <a:effectLst/>
                          <a:latin typeface="+mn-lt"/>
                          <a:ea typeface="Times New Roman"/>
                          <a:cs typeface="Arial"/>
                        </a:rPr>
                        <a:t>10</a:t>
                      </a:r>
                      <a:endParaRPr lang="en-US" sz="2000" dirty="0">
                        <a:effectLst/>
                        <a:latin typeface="+mn-lt"/>
                        <a:ea typeface="Calibri"/>
                        <a:cs typeface="Times New Roman"/>
                      </a:endParaRPr>
                    </a:p>
                  </a:txBody>
                  <a:tcPr marL="61431" marR="61431"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mn-lt"/>
                          <a:ea typeface="Times New Roman"/>
                          <a:cs typeface="Arial"/>
                        </a:rPr>
                        <a:t>Elaine Dawsey</a:t>
                      </a:r>
                      <a:endParaRPr lang="en-US" sz="2000" dirty="0">
                        <a:effectLst/>
                        <a:latin typeface="+mn-lt"/>
                        <a:ea typeface="Calibri"/>
                        <a:cs typeface="Times New Roman"/>
                      </a:endParaRPr>
                    </a:p>
                  </a:txBody>
                  <a:tcPr marL="61431" marR="61431"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mn-lt"/>
                          <a:ea typeface="Times New Roman"/>
                          <a:cs typeface="Arial"/>
                        </a:rPr>
                        <a:t>(478) 971-0114</a:t>
                      </a:r>
                      <a:endParaRPr lang="en-US" sz="2000" dirty="0">
                        <a:effectLst/>
                        <a:latin typeface="+mn-lt"/>
                        <a:ea typeface="Calibri"/>
                        <a:cs typeface="Times New Roman"/>
                      </a:endParaRPr>
                    </a:p>
                  </a:txBody>
                  <a:tcPr marL="61431" marR="61431"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mn-lt"/>
                          <a:ea typeface="Times New Roman"/>
                          <a:cs typeface="Arial"/>
                        </a:rPr>
                        <a:t>edawsey@doe.k12.ga.us</a:t>
                      </a:r>
                      <a:endParaRPr lang="en-US" sz="2000" dirty="0">
                        <a:effectLst/>
                        <a:latin typeface="+mn-lt"/>
                        <a:ea typeface="Calibri"/>
                        <a:cs typeface="Times New Roman"/>
                      </a:endParaRPr>
                    </a:p>
                  </a:txBody>
                  <a:tcPr marL="61431" marR="61431"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r>
              <a:tr h="414026">
                <a:tc>
                  <a:txBody>
                    <a:bodyPr/>
                    <a:lstStyle/>
                    <a:p>
                      <a:pPr marL="0" marR="0" algn="ctr">
                        <a:lnSpc>
                          <a:spcPct val="115000"/>
                        </a:lnSpc>
                        <a:spcBef>
                          <a:spcPts val="0"/>
                        </a:spcBef>
                        <a:spcAft>
                          <a:spcPts val="0"/>
                        </a:spcAft>
                      </a:pPr>
                      <a:r>
                        <a:rPr lang="en-US" sz="2000" kern="1200">
                          <a:solidFill>
                            <a:srgbClr val="000000"/>
                          </a:solidFill>
                          <a:effectLst/>
                          <a:latin typeface="+mn-lt"/>
                          <a:ea typeface="Times New Roman"/>
                          <a:cs typeface="Arial"/>
                        </a:rPr>
                        <a:t>11</a:t>
                      </a:r>
                      <a:endParaRPr lang="en-US" sz="2000">
                        <a:effectLst/>
                        <a:latin typeface="+mn-lt"/>
                        <a:ea typeface="Calibri"/>
                        <a:cs typeface="Times New Roman"/>
                      </a:endParaRPr>
                    </a:p>
                  </a:txBody>
                  <a:tcPr marL="61431" marR="61431"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0000"/>
                          </a:solidFill>
                          <a:effectLst/>
                          <a:latin typeface="+mn-lt"/>
                          <a:ea typeface="Times New Roman"/>
                          <a:cs typeface="Arial"/>
                        </a:rPr>
                        <a:t>Olufunke Osunkoya</a:t>
                      </a:r>
                      <a:endParaRPr lang="en-US" sz="2000" dirty="0">
                        <a:effectLst/>
                        <a:latin typeface="+mn-lt"/>
                        <a:ea typeface="Calibri"/>
                        <a:cs typeface="Times New Roman"/>
                      </a:endParaRPr>
                    </a:p>
                  </a:txBody>
                  <a:tcPr marL="61431" marR="61431"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0000"/>
                          </a:solidFill>
                          <a:effectLst/>
                          <a:latin typeface="+mn-lt"/>
                          <a:ea typeface="Times New Roman"/>
                          <a:cs typeface="Arial"/>
                        </a:rPr>
                        <a:t>(678) 704-3557</a:t>
                      </a:r>
                      <a:endParaRPr lang="en-US" sz="2000" dirty="0">
                        <a:effectLst/>
                        <a:latin typeface="+mn-lt"/>
                        <a:ea typeface="Calibri"/>
                        <a:cs typeface="Times New Roman"/>
                      </a:endParaRPr>
                    </a:p>
                  </a:txBody>
                  <a:tcPr marL="61431" marR="61431"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0000"/>
                          </a:solidFill>
                          <a:effectLst/>
                          <a:latin typeface="+mn-lt"/>
                          <a:ea typeface="Times New Roman"/>
                          <a:cs typeface="Arial"/>
                        </a:rPr>
                        <a:t>oosunkoya@doe.k12.ga.us</a:t>
                      </a:r>
                      <a:endParaRPr lang="en-US" sz="2000" dirty="0">
                        <a:effectLst/>
                        <a:latin typeface="+mn-lt"/>
                        <a:ea typeface="Calibri"/>
                        <a:cs typeface="Times New Roman"/>
                      </a:endParaRPr>
                    </a:p>
                  </a:txBody>
                  <a:tcPr marL="61431" marR="61431"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414026">
                <a:tc>
                  <a:txBody>
                    <a:bodyPr/>
                    <a:lstStyle/>
                    <a:p>
                      <a:pPr marL="0" marR="0" algn="ctr">
                        <a:lnSpc>
                          <a:spcPct val="115000"/>
                        </a:lnSpc>
                        <a:spcBef>
                          <a:spcPts val="0"/>
                        </a:spcBef>
                        <a:spcAft>
                          <a:spcPts val="0"/>
                        </a:spcAft>
                      </a:pPr>
                      <a:r>
                        <a:rPr lang="en-US" sz="2000" kern="1200" dirty="0">
                          <a:solidFill>
                            <a:srgbClr val="000000"/>
                          </a:solidFill>
                          <a:effectLst/>
                          <a:latin typeface="+mn-lt"/>
                          <a:ea typeface="Times New Roman"/>
                          <a:cs typeface="Arial"/>
                        </a:rPr>
                        <a:t>12</a:t>
                      </a:r>
                      <a:endParaRPr lang="en-US" sz="2000" dirty="0">
                        <a:effectLst/>
                        <a:latin typeface="+mn-lt"/>
                        <a:ea typeface="Calibri"/>
                        <a:cs typeface="Times New Roman"/>
                      </a:endParaRPr>
                    </a:p>
                  </a:txBody>
                  <a:tcPr marL="61431" marR="61431"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mn-lt"/>
                          <a:ea typeface="Times New Roman"/>
                          <a:cs typeface="Arial"/>
                        </a:rPr>
                        <a:t>Bobby Trawick</a:t>
                      </a:r>
                      <a:endParaRPr lang="en-US" sz="2000" dirty="0">
                        <a:effectLst/>
                        <a:latin typeface="+mn-lt"/>
                        <a:ea typeface="Calibri"/>
                        <a:cs typeface="Times New Roman"/>
                      </a:endParaRPr>
                    </a:p>
                  </a:txBody>
                  <a:tcPr marL="61431" marR="61431"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mn-lt"/>
                          <a:ea typeface="Times New Roman"/>
                          <a:cs typeface="Arial"/>
                        </a:rPr>
                        <a:t>(229) 246-1976</a:t>
                      </a:r>
                      <a:endParaRPr lang="en-US" sz="2000" dirty="0">
                        <a:effectLst/>
                        <a:latin typeface="+mn-lt"/>
                        <a:ea typeface="Calibri"/>
                        <a:cs typeface="Times New Roman"/>
                      </a:endParaRPr>
                    </a:p>
                  </a:txBody>
                  <a:tcPr marL="61431" marR="61431"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mn-lt"/>
                          <a:ea typeface="Times New Roman"/>
                          <a:cs typeface="Arial"/>
                        </a:rPr>
                        <a:t>btrawick@doe.k12.ga.us</a:t>
                      </a:r>
                      <a:endParaRPr lang="en-US" sz="2000" dirty="0">
                        <a:effectLst/>
                        <a:latin typeface="+mn-lt"/>
                        <a:ea typeface="Calibri"/>
                        <a:cs typeface="Times New Roman"/>
                      </a:endParaRPr>
                    </a:p>
                  </a:txBody>
                  <a:tcPr marL="61431" marR="61431"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r>
              <a:tr h="414026">
                <a:tc>
                  <a:txBody>
                    <a:bodyPr/>
                    <a:lstStyle/>
                    <a:p>
                      <a:pPr marL="0" marR="0" algn="ctr">
                        <a:lnSpc>
                          <a:spcPct val="115000"/>
                        </a:lnSpc>
                        <a:spcBef>
                          <a:spcPts val="0"/>
                        </a:spcBef>
                        <a:spcAft>
                          <a:spcPts val="0"/>
                        </a:spcAft>
                      </a:pPr>
                      <a:r>
                        <a:rPr lang="en-US" sz="2000" kern="1200">
                          <a:solidFill>
                            <a:srgbClr val="000000"/>
                          </a:solidFill>
                          <a:effectLst/>
                          <a:latin typeface="+mn-lt"/>
                          <a:ea typeface="Times New Roman"/>
                          <a:cs typeface="Arial"/>
                        </a:rPr>
                        <a:t>13</a:t>
                      </a:r>
                      <a:endParaRPr lang="en-US" sz="2000">
                        <a:effectLst/>
                        <a:latin typeface="+mn-lt"/>
                        <a:ea typeface="Calibri"/>
                        <a:cs typeface="Times New Roman"/>
                      </a:endParaRPr>
                    </a:p>
                  </a:txBody>
                  <a:tcPr marL="61431" marR="61431"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a:solidFill>
                            <a:srgbClr val="000000"/>
                          </a:solidFill>
                          <a:effectLst/>
                          <a:latin typeface="+mn-lt"/>
                          <a:ea typeface="Times New Roman"/>
                          <a:cs typeface="Arial"/>
                        </a:rPr>
                        <a:t>Ken Banter</a:t>
                      </a:r>
                      <a:endParaRPr lang="en-US" sz="2000">
                        <a:effectLst/>
                        <a:latin typeface="+mn-lt"/>
                        <a:ea typeface="Calibri"/>
                        <a:cs typeface="Times New Roman"/>
                      </a:endParaRPr>
                    </a:p>
                  </a:txBody>
                  <a:tcPr marL="61431" marR="61431"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latin typeface="+mn-lt"/>
                        </a:rPr>
                        <a:t>(478) 960-2255</a:t>
                      </a:r>
                      <a:endParaRPr lang="en-US" sz="2000" dirty="0">
                        <a:effectLst/>
                        <a:latin typeface="+mn-lt"/>
                        <a:ea typeface="Calibri"/>
                        <a:cs typeface="Times New Roman"/>
                      </a:endParaRPr>
                    </a:p>
                  </a:txBody>
                  <a:tcPr marL="61431" marR="61431"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kern="1200" dirty="0" smtClean="0">
                          <a:solidFill>
                            <a:srgbClr val="000000"/>
                          </a:solidFill>
                          <a:effectLst/>
                          <a:latin typeface="+mn-lt"/>
                          <a:ea typeface="Calibri"/>
                          <a:cs typeface="Arial"/>
                        </a:rPr>
                        <a:t>kbanter</a:t>
                      </a:r>
                      <a:r>
                        <a:rPr lang="en-US" sz="2000" kern="1200" dirty="0" smtClean="0">
                          <a:solidFill>
                            <a:srgbClr val="000000"/>
                          </a:solidFill>
                          <a:effectLst/>
                          <a:latin typeface="+mn-lt"/>
                          <a:ea typeface="Times New Roman"/>
                          <a:cs typeface="Arial"/>
                        </a:rPr>
                        <a:t>@doe.k12.ga.us</a:t>
                      </a:r>
                      <a:endParaRPr lang="en-US" sz="2000" dirty="0" smtClean="0">
                        <a:effectLst/>
                        <a:latin typeface="+mn-lt"/>
                        <a:ea typeface="Calibri"/>
                        <a:cs typeface="Times New Roman"/>
                      </a:endParaRPr>
                    </a:p>
                  </a:txBody>
                  <a:tcPr marL="61431" marR="61431"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414026">
                <a:tc>
                  <a:txBody>
                    <a:bodyPr/>
                    <a:lstStyle/>
                    <a:p>
                      <a:pPr marL="0" marR="0" algn="ctr">
                        <a:lnSpc>
                          <a:spcPct val="115000"/>
                        </a:lnSpc>
                        <a:spcBef>
                          <a:spcPts val="0"/>
                        </a:spcBef>
                        <a:spcAft>
                          <a:spcPts val="0"/>
                        </a:spcAft>
                      </a:pPr>
                      <a:r>
                        <a:rPr lang="en-US" sz="2000" kern="1200" dirty="0">
                          <a:solidFill>
                            <a:srgbClr val="000000"/>
                          </a:solidFill>
                          <a:effectLst/>
                          <a:latin typeface="+mn-lt"/>
                          <a:ea typeface="Times New Roman"/>
                          <a:cs typeface="Arial"/>
                        </a:rPr>
                        <a:t>14</a:t>
                      </a:r>
                      <a:endParaRPr lang="en-US" sz="2000" dirty="0">
                        <a:effectLst/>
                        <a:latin typeface="+mn-lt"/>
                        <a:ea typeface="Calibri"/>
                        <a:cs typeface="Times New Roman"/>
                      </a:endParaRPr>
                    </a:p>
                  </a:txBody>
                  <a:tcPr marL="61431" marR="61431"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mn-lt"/>
                          <a:ea typeface="Times New Roman"/>
                          <a:cs typeface="Arial"/>
                        </a:rPr>
                        <a:t>Tammy Wilkes</a:t>
                      </a:r>
                      <a:endParaRPr lang="en-US" sz="2000" dirty="0">
                        <a:effectLst/>
                        <a:latin typeface="+mn-lt"/>
                        <a:ea typeface="Calibri"/>
                        <a:cs typeface="Times New Roman"/>
                      </a:endParaRPr>
                    </a:p>
                  </a:txBody>
                  <a:tcPr marL="61431" marR="61431"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2000" kern="1200" dirty="0">
                          <a:solidFill>
                            <a:srgbClr val="000000"/>
                          </a:solidFill>
                          <a:effectLst/>
                          <a:latin typeface="+mn-lt"/>
                          <a:ea typeface="Times New Roman"/>
                          <a:cs typeface="Arial"/>
                        </a:rPr>
                        <a:t>(478) 237-2873</a:t>
                      </a:r>
                      <a:endParaRPr lang="en-US" sz="2000" dirty="0">
                        <a:effectLst/>
                        <a:latin typeface="+mn-lt"/>
                        <a:ea typeface="Calibri"/>
                        <a:cs typeface="Times New Roman"/>
                      </a:endParaRPr>
                    </a:p>
                  </a:txBody>
                  <a:tcPr marL="61431" marR="61431"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c>
                  <a:txBody>
                    <a:bodyPr/>
                    <a:lstStyle/>
                    <a:p>
                      <a:pPr marL="0" marR="0" algn="l" defTabSz="914400" rtl="0" eaLnBrk="1" latinLnBrk="0" hangingPunct="1">
                        <a:lnSpc>
                          <a:spcPct val="115000"/>
                        </a:lnSpc>
                        <a:spcBef>
                          <a:spcPts val="0"/>
                        </a:spcBef>
                        <a:spcAft>
                          <a:spcPts val="0"/>
                        </a:spcAft>
                      </a:pPr>
                      <a:r>
                        <a:rPr lang="en-US" sz="2000" kern="1200" dirty="0">
                          <a:solidFill>
                            <a:srgbClr val="000000"/>
                          </a:solidFill>
                          <a:effectLst/>
                          <a:latin typeface="+mn-lt"/>
                          <a:ea typeface="Times New Roman"/>
                          <a:cs typeface="Arial"/>
                        </a:rPr>
                        <a:t>twilkes@doe.k12.ga.us</a:t>
                      </a:r>
                    </a:p>
                  </a:txBody>
                  <a:tcPr marL="61431" marR="61431"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2">
                        <a:lumMod val="40000"/>
                        <a:lumOff val="60000"/>
                      </a:schemeClr>
                    </a:solidFill>
                  </a:tcPr>
                </a:tc>
              </a:tr>
            </a:tbl>
          </a:graphicData>
        </a:graphic>
      </p:graphicFrame>
      <p:sp>
        <p:nvSpPr>
          <p:cNvPr id="4" name="Date Placeholder 3"/>
          <p:cNvSpPr>
            <a:spLocks noGrp="1"/>
          </p:cNvSpPr>
          <p:nvPr>
            <p:ph type="dt" sz="quarter" idx="4294967295"/>
          </p:nvPr>
        </p:nvSpPr>
        <p:spPr>
          <a:xfrm>
            <a:off x="628650" y="6356350"/>
            <a:ext cx="2057400" cy="365125"/>
          </a:xfrm>
          <a:prstGeom prst="rect">
            <a:avLst/>
          </a:prstGeom>
        </p:spPr>
        <p:txBody>
          <a:bodyPr/>
          <a:lstStyle/>
          <a:p>
            <a:pPr>
              <a:defRPr/>
            </a:pPr>
            <a:fld id="{75313158-557C-433C-AD2E-0F312B0086C9}" type="datetime1">
              <a:rPr lang="en-US" smtClean="0"/>
              <a:pPr>
                <a:defRPr/>
              </a:pPr>
              <a:t>5/25/2015</a:t>
            </a:fld>
            <a:endParaRPr lang="en-US" dirty="0"/>
          </a:p>
        </p:txBody>
      </p:sp>
      <p:sp>
        <p:nvSpPr>
          <p:cNvPr id="72752" name="Slide Number Placeholder 4"/>
          <p:cNvSpPr>
            <a:spLocks noGrp="1"/>
          </p:cNvSpPr>
          <p:nvPr>
            <p:ph type="sldNum" sz="quarter" idx="4294967295"/>
          </p:nvPr>
        </p:nvSpPr>
        <p:spPr bwMode="auto">
          <a:xfrm>
            <a:off x="645795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C9CF343-9D17-4E53-B060-0FE16D46669A}" type="slidenum">
              <a:rPr lang="en-US" altLang="en-US" smtClean="0">
                <a:solidFill>
                  <a:schemeClr val="bg1"/>
                </a:solidFill>
                <a:latin typeface="Calibri" pitchFamily="34" charset="0"/>
              </a:rPr>
              <a:pPr/>
              <a:t>59</a:t>
            </a:fld>
            <a:endParaRPr lang="en-US" altLang="en-US" smtClean="0">
              <a:solidFill>
                <a:schemeClr val="bg1"/>
              </a:solidFill>
              <a:latin typeface="Calibri" pitchFamily="34" charset="0"/>
            </a:endParaRPr>
          </a:p>
        </p:txBody>
      </p:sp>
    </p:spTree>
    <p:extLst>
      <p:ext uri="{BB962C8B-B14F-4D97-AF65-F5344CB8AC3E}">
        <p14:creationId xmlns:p14="http://schemas.microsoft.com/office/powerpoint/2010/main" val="889955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Background</a:t>
            </a:r>
          </a:p>
        </p:txBody>
      </p:sp>
      <p:sp>
        <p:nvSpPr>
          <p:cNvPr id="4" name="Date Placeholder 3"/>
          <p:cNvSpPr>
            <a:spLocks noGrp="1"/>
          </p:cNvSpPr>
          <p:nvPr>
            <p:ph type="dt" sz="half" idx="2"/>
          </p:nvPr>
        </p:nvSpPr>
        <p:spPr/>
        <p:txBody>
          <a:bodyPr/>
          <a:lstStyle/>
          <a:p>
            <a:pPr>
              <a:defRPr/>
            </a:pPr>
            <a:fld id="{6F016C5C-6537-4E5C-9EEB-83A8A6E26306}" type="datetime1">
              <a:rPr lang="en-US"/>
              <a:pPr>
                <a:defRPr/>
              </a:pPr>
              <a:t>5/25/2015</a:t>
            </a:fld>
            <a:endParaRPr lang="en-US" dirty="0"/>
          </a:p>
        </p:txBody>
      </p:sp>
      <p:sp>
        <p:nvSpPr>
          <p:cNvPr id="17411" name="Content Placeholder 2"/>
          <p:cNvSpPr>
            <a:spLocks noGrp="1"/>
          </p:cNvSpPr>
          <p:nvPr>
            <p:ph idx="4294967295"/>
          </p:nvPr>
        </p:nvSpPr>
        <p:spPr>
          <a:xfrm>
            <a:off x="638355" y="1964217"/>
            <a:ext cx="8229600" cy="3886200"/>
          </a:xfrm>
          <a:prstGeom prst="rect">
            <a:avLst/>
          </a:prstGeom>
        </p:spPr>
        <p:txBody>
          <a:bodyPr/>
          <a:lstStyle/>
          <a:p>
            <a:pPr marL="457200" lvl="1" indent="0">
              <a:lnSpc>
                <a:spcPct val="100000"/>
              </a:lnSpc>
              <a:buNone/>
              <a:defRPr/>
            </a:pPr>
            <a:r>
              <a:rPr lang="en-US" dirty="0" smtClean="0"/>
              <a:t>NCLB reverted back to the Elementary and Secondary Education Act of 1965 (ESEA) in FY10 which led to additional modifications with the inception of the American Recovery and Reinvestment Act of 2009 (ARRA) </a:t>
            </a:r>
          </a:p>
          <a:p>
            <a:pPr lvl="1">
              <a:lnSpc>
                <a:spcPct val="100000"/>
              </a:lnSpc>
              <a:defRPr/>
            </a:pPr>
            <a:endParaRPr lang="en-US" dirty="0" smtClean="0"/>
          </a:p>
          <a:p>
            <a:pPr marL="457200" lvl="1" indent="0">
              <a:buNone/>
              <a:defRPr/>
            </a:pPr>
            <a:r>
              <a:rPr lang="en-US" dirty="0" smtClean="0"/>
              <a:t>The current programs that utilize the local educational agency (LEA) </a:t>
            </a:r>
            <a:r>
              <a:rPr lang="en-US" dirty="0" err="1" smtClean="0"/>
              <a:t>ConApp</a:t>
            </a:r>
            <a:r>
              <a:rPr lang="en-US" dirty="0" smtClean="0"/>
              <a:t> Web site, as well as several additional programs that have come online in the last few years, single-handedly dispense over $1 billion dollars to school systems in Georgia </a:t>
            </a:r>
          </a:p>
          <a:p>
            <a:pPr marL="800100" lvl="1" indent="-342900">
              <a:buFont typeface="Calibri" pitchFamily="34" charset="0"/>
              <a:buAutoNum type="arabicPeriod" startAt="3"/>
              <a:defRPr/>
            </a:pPr>
            <a:endParaRPr lang="en-US" sz="1800" dirty="0" smtClean="0"/>
          </a:p>
          <a:p>
            <a:pPr marL="800100" lvl="1" indent="-342900">
              <a:buFont typeface="Calibri" pitchFamily="34" charset="0"/>
              <a:buAutoNum type="arabicPeriod" startAt="3"/>
              <a:defRPr/>
            </a:pPr>
            <a:endParaRPr lang="en-US" sz="1800" dirty="0" smtClean="0"/>
          </a:p>
        </p:txBody>
      </p:sp>
      <p:sp>
        <p:nvSpPr>
          <p:cNvPr id="18437" name="Slide Number Placeholder 4"/>
          <p:cNvSpPr txBox="1">
            <a:spLocks/>
          </p:cNvSpPr>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EBF3E5A-EC0B-49FB-BD71-1DE047E18B95}" type="slidenum">
              <a:rPr lang="en-US" altLang="en-US" sz="1200">
                <a:solidFill>
                  <a:schemeClr val="bg1"/>
                </a:solidFill>
                <a:latin typeface="Calibri" pitchFamily="34" charset="0"/>
              </a:rPr>
              <a:pPr algn="r" eaLnBrk="1" hangingPunct="1"/>
              <a:t>6</a:t>
            </a:fld>
            <a:endParaRPr lang="en-US" altLang="en-US" sz="1200">
              <a:solidFill>
                <a:schemeClr val="bg1"/>
              </a:solidFill>
              <a:latin typeface="Calibri" pitchFamily="34" charset="0"/>
            </a:endParaRPr>
          </a:p>
        </p:txBody>
      </p:sp>
    </p:spTree>
    <p:extLst>
      <p:ext uri="{BB962C8B-B14F-4D97-AF65-F5344CB8AC3E}">
        <p14:creationId xmlns:p14="http://schemas.microsoft.com/office/powerpoint/2010/main" val="169093915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fld id="{494CCCB8-5C83-404E-A3A7-8BF440FEC32E}" type="datetime1">
              <a:rPr lang="en-US" smtClean="0"/>
              <a:t>5/25/2015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60</a:t>
            </a:fld>
            <a:endParaRPr lang="en-US" dirty="0"/>
          </a:p>
        </p:txBody>
      </p:sp>
      <p:sp>
        <p:nvSpPr>
          <p:cNvPr id="3" name="Subtitle 2"/>
          <p:cNvSpPr>
            <a:spLocks noGrp="1"/>
          </p:cNvSpPr>
          <p:nvPr>
            <p:ph type="subTitle" idx="4294967295"/>
          </p:nvPr>
        </p:nvSpPr>
        <p:spPr>
          <a:xfrm>
            <a:off x="1069675" y="3498521"/>
            <a:ext cx="6858000" cy="1655762"/>
          </a:xfrm>
          <a:prstGeom prst="rect">
            <a:avLst/>
          </a:prstGeom>
        </p:spPr>
        <p:txBody>
          <a:bodyPr/>
          <a:lstStyle/>
          <a:p>
            <a:pPr marL="0" indent="0" algn="ctr">
              <a:buNone/>
            </a:pPr>
            <a:r>
              <a:rPr lang="en-US" altLang="en-US" b="1" dirty="0"/>
              <a:t>Robyn S. Planchard</a:t>
            </a:r>
          </a:p>
          <a:p>
            <a:pPr marL="0" indent="0" algn="ctr">
              <a:buNone/>
            </a:pPr>
            <a:r>
              <a:rPr lang="en-US" altLang="en-US" b="1" dirty="0"/>
              <a:t>School Improvement – Federal Programs</a:t>
            </a:r>
          </a:p>
          <a:p>
            <a:pPr marL="0" indent="0" algn="ctr">
              <a:buNone/>
            </a:pPr>
            <a:r>
              <a:rPr lang="en-US" altLang="en-US" b="1" dirty="0"/>
              <a:t>Title I Education Program Specialist </a:t>
            </a:r>
          </a:p>
          <a:p>
            <a:pPr marL="0" indent="0" algn="ctr">
              <a:buNone/>
            </a:pPr>
            <a:r>
              <a:rPr lang="en-US" altLang="en-US" dirty="0">
                <a:hlinkClick r:id="rId2"/>
              </a:rPr>
              <a:t>rplanchard@doe.k12.ga.us</a:t>
            </a:r>
            <a:endParaRPr lang="en-US" altLang="en-US" dirty="0"/>
          </a:p>
          <a:p>
            <a:pPr marL="0" indent="0" algn="ctr">
              <a:buNone/>
            </a:pPr>
            <a:r>
              <a:rPr lang="en-US" altLang="en-US" dirty="0"/>
              <a:t>(404) 985-3808</a:t>
            </a:r>
          </a:p>
          <a:p>
            <a:endParaRPr lang="en-US" dirty="0"/>
          </a:p>
        </p:txBody>
      </p:sp>
      <p:sp>
        <p:nvSpPr>
          <p:cNvPr id="2" name="Title 1"/>
          <p:cNvSpPr>
            <a:spLocks noGrp="1"/>
          </p:cNvSpPr>
          <p:nvPr>
            <p:ph type="title" idx="4294967295"/>
          </p:nvPr>
        </p:nvSpPr>
        <p:spPr>
          <a:xfrm>
            <a:off x="1173193" y="1817119"/>
            <a:ext cx="6316663" cy="1325563"/>
          </a:xfrm>
        </p:spPr>
        <p:txBody>
          <a:bodyPr>
            <a:normAutofit fontScale="90000"/>
          </a:bodyPr>
          <a:lstStyle/>
          <a:p>
            <a:pPr algn="ctr"/>
            <a:r>
              <a:rPr lang="en-US" altLang="en-US" dirty="0"/>
              <a:t>Fundamentals of the Consolidated </a:t>
            </a:r>
            <a:r>
              <a:rPr lang="en-US" altLang="en-US" dirty="0" smtClean="0"/>
              <a:t>Application</a:t>
            </a:r>
            <a:endParaRPr lang="en-US" dirty="0"/>
          </a:p>
        </p:txBody>
      </p:sp>
    </p:spTree>
    <p:extLst>
      <p:ext uri="{BB962C8B-B14F-4D97-AF65-F5344CB8AC3E}">
        <p14:creationId xmlns:p14="http://schemas.microsoft.com/office/powerpoint/2010/main" val="1059079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85788" y="236538"/>
            <a:ext cx="6316662" cy="1054100"/>
          </a:xfrm>
        </p:spPr>
        <p:txBody>
          <a:bodyPr/>
          <a:lstStyle/>
          <a:p>
            <a:r>
              <a:rPr lang="en-US" altLang="en-US" smtClean="0"/>
              <a:t>Today’s Agenda</a:t>
            </a:r>
          </a:p>
        </p:txBody>
      </p:sp>
      <p:sp>
        <p:nvSpPr>
          <p:cNvPr id="4" name="Date Placeholder 3"/>
          <p:cNvSpPr>
            <a:spLocks noGrp="1"/>
          </p:cNvSpPr>
          <p:nvPr>
            <p:ph type="dt" sz="quarter" idx="4294967295"/>
          </p:nvPr>
        </p:nvSpPr>
        <p:spPr>
          <a:xfrm>
            <a:off x="628650" y="6356350"/>
            <a:ext cx="2057400" cy="365125"/>
          </a:xfrm>
          <a:prstGeom prst="rect">
            <a:avLst/>
          </a:prstGeom>
        </p:spPr>
        <p:txBody>
          <a:bodyPr/>
          <a:lstStyle/>
          <a:p>
            <a:pPr>
              <a:defRPr/>
            </a:pPr>
            <a:fld id="{341FAE18-AFEB-452F-B4AA-1B5C7CA6E16F}" type="datetime1">
              <a:rPr lang="en-US"/>
              <a:pPr>
                <a:defRPr/>
              </a:pPr>
              <a:t>5/25/2015</a:t>
            </a:fld>
            <a:endParaRPr lang="en-US" dirty="0"/>
          </a:p>
        </p:txBody>
      </p:sp>
      <p:sp>
        <p:nvSpPr>
          <p:cNvPr id="19460" name="Slide Number Placeholder 4"/>
          <p:cNvSpPr>
            <a:spLocks noGrp="1"/>
          </p:cNvSpPr>
          <p:nvPr>
            <p:ph type="sldNum" sz="quarter" idx="4294967295"/>
          </p:nvPr>
        </p:nvSpPr>
        <p:spPr bwMode="auto">
          <a:xfrm>
            <a:off x="645795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FF8347-F305-4F3C-92EF-097619D5150B}" type="slidenum">
              <a:rPr lang="en-US" altLang="en-US" smtClean="0">
                <a:solidFill>
                  <a:schemeClr val="bg1"/>
                </a:solidFill>
                <a:latin typeface="Calibri" pitchFamily="34" charset="0"/>
              </a:rPr>
              <a:pPr/>
              <a:t>7</a:t>
            </a:fld>
            <a:endParaRPr lang="en-US" altLang="en-US" smtClean="0">
              <a:solidFill>
                <a:schemeClr val="bg1"/>
              </a:solidFill>
              <a:latin typeface="Calibri" pitchFamily="34" charset="0"/>
            </a:endParaRPr>
          </a:p>
        </p:txBody>
      </p:sp>
      <p:sp>
        <p:nvSpPr>
          <p:cNvPr id="19461" name="Content Placeholder 2"/>
          <p:cNvSpPr>
            <a:spLocks noGrp="1"/>
          </p:cNvSpPr>
          <p:nvPr>
            <p:ph idx="4294967295"/>
          </p:nvPr>
        </p:nvSpPr>
        <p:spPr>
          <a:xfrm>
            <a:off x="636588" y="1449388"/>
            <a:ext cx="7283450" cy="4351337"/>
          </a:xfrm>
          <a:prstGeom prst="rect">
            <a:avLst/>
          </a:prstGeom>
        </p:spPr>
        <p:txBody>
          <a:bodyPr/>
          <a:lstStyle/>
          <a:p>
            <a:pPr lvl="1">
              <a:lnSpc>
                <a:spcPct val="100000"/>
              </a:lnSpc>
            </a:pPr>
            <a:r>
              <a:rPr lang="en-US" altLang="en-US" sz="2800" dirty="0" smtClean="0"/>
              <a:t>Identify the roles of the Work Flow </a:t>
            </a:r>
          </a:p>
          <a:p>
            <a:pPr lvl="1">
              <a:lnSpc>
                <a:spcPct val="100000"/>
              </a:lnSpc>
            </a:pPr>
            <a:r>
              <a:rPr lang="en-US" altLang="en-US" sz="2800" dirty="0" smtClean="0"/>
              <a:t>Review the LEA </a:t>
            </a:r>
            <a:r>
              <a:rPr lang="en-US" altLang="en-US" sz="2800" dirty="0" err="1" smtClean="0"/>
              <a:t>ConApp</a:t>
            </a:r>
            <a:r>
              <a:rPr lang="en-US" altLang="en-US" sz="2800" dirty="0" smtClean="0"/>
              <a:t> Web site</a:t>
            </a:r>
          </a:p>
          <a:p>
            <a:pPr lvl="1">
              <a:lnSpc>
                <a:spcPct val="100000"/>
              </a:lnSpc>
            </a:pPr>
            <a:r>
              <a:rPr lang="en-US" altLang="en-US" sz="2800" dirty="0" smtClean="0"/>
              <a:t>Identify the general parts of the </a:t>
            </a:r>
            <a:r>
              <a:rPr lang="en-US" altLang="en-US" sz="2800" dirty="0" err="1" smtClean="0"/>
              <a:t>ConApp</a:t>
            </a:r>
            <a:endParaRPr lang="en-US" altLang="en-US" sz="2800" dirty="0" smtClean="0"/>
          </a:p>
          <a:p>
            <a:pPr lvl="1">
              <a:lnSpc>
                <a:spcPct val="100000"/>
              </a:lnSpc>
            </a:pPr>
            <a:r>
              <a:rPr lang="en-US" altLang="en-US" sz="2800" dirty="0" smtClean="0"/>
              <a:t>Explore the CLIP submissions and plan revisions</a:t>
            </a:r>
          </a:p>
          <a:p>
            <a:pPr lvl="1">
              <a:lnSpc>
                <a:spcPct val="100000"/>
              </a:lnSpc>
            </a:pPr>
            <a:r>
              <a:rPr lang="en-US" altLang="en-US" sz="2800" dirty="0" smtClean="0"/>
              <a:t>Explore the Flexible Learning Program (FLP) submissions and plan revisions</a:t>
            </a:r>
          </a:p>
        </p:txBody>
      </p:sp>
    </p:spTree>
    <p:extLst>
      <p:ext uri="{BB962C8B-B14F-4D97-AF65-F5344CB8AC3E}">
        <p14:creationId xmlns:p14="http://schemas.microsoft.com/office/powerpoint/2010/main" val="224537440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85788" y="236538"/>
            <a:ext cx="6316662" cy="1054100"/>
          </a:xfrm>
        </p:spPr>
        <p:txBody>
          <a:bodyPr/>
          <a:lstStyle/>
          <a:p>
            <a:r>
              <a:rPr lang="en-US" altLang="en-US" smtClean="0"/>
              <a:t>Today’s Agenda</a:t>
            </a:r>
          </a:p>
        </p:txBody>
      </p:sp>
      <p:sp>
        <p:nvSpPr>
          <p:cNvPr id="4" name="Date Placeholder 3"/>
          <p:cNvSpPr>
            <a:spLocks noGrp="1"/>
          </p:cNvSpPr>
          <p:nvPr>
            <p:ph type="dt" sz="quarter" idx="4294967295"/>
          </p:nvPr>
        </p:nvSpPr>
        <p:spPr>
          <a:xfrm>
            <a:off x="628650" y="6356350"/>
            <a:ext cx="2057400" cy="365125"/>
          </a:xfrm>
          <a:prstGeom prst="rect">
            <a:avLst/>
          </a:prstGeom>
        </p:spPr>
        <p:txBody>
          <a:bodyPr/>
          <a:lstStyle/>
          <a:p>
            <a:pPr>
              <a:defRPr/>
            </a:pPr>
            <a:fld id="{341FAE18-AFEB-452F-B4AA-1B5C7CA6E16F}" type="datetime1">
              <a:rPr lang="en-US"/>
              <a:pPr>
                <a:defRPr/>
              </a:pPr>
              <a:t>5/25/2015</a:t>
            </a:fld>
            <a:endParaRPr lang="en-US" dirty="0"/>
          </a:p>
        </p:txBody>
      </p:sp>
      <p:sp>
        <p:nvSpPr>
          <p:cNvPr id="19460" name="Slide Number Placeholder 4"/>
          <p:cNvSpPr>
            <a:spLocks noGrp="1"/>
          </p:cNvSpPr>
          <p:nvPr>
            <p:ph type="sldNum" sz="quarter" idx="4294967295"/>
          </p:nvPr>
        </p:nvSpPr>
        <p:spPr bwMode="auto">
          <a:xfrm>
            <a:off x="645795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FF8347-F305-4F3C-92EF-097619D5150B}" type="slidenum">
              <a:rPr lang="en-US" altLang="en-US" smtClean="0">
                <a:solidFill>
                  <a:schemeClr val="bg1"/>
                </a:solidFill>
                <a:latin typeface="Calibri" pitchFamily="34" charset="0"/>
              </a:rPr>
              <a:pPr/>
              <a:t>8</a:t>
            </a:fld>
            <a:endParaRPr lang="en-US" altLang="en-US" smtClean="0">
              <a:solidFill>
                <a:schemeClr val="bg1"/>
              </a:solidFill>
              <a:latin typeface="Calibri" pitchFamily="34" charset="0"/>
            </a:endParaRPr>
          </a:p>
        </p:txBody>
      </p:sp>
      <p:sp>
        <p:nvSpPr>
          <p:cNvPr id="19461" name="Content Placeholder 2"/>
          <p:cNvSpPr>
            <a:spLocks noGrp="1"/>
          </p:cNvSpPr>
          <p:nvPr>
            <p:ph idx="4294967295"/>
          </p:nvPr>
        </p:nvSpPr>
        <p:spPr>
          <a:xfrm>
            <a:off x="636588" y="1449388"/>
            <a:ext cx="7283450" cy="4351337"/>
          </a:xfrm>
          <a:prstGeom prst="rect">
            <a:avLst/>
          </a:prstGeom>
        </p:spPr>
        <p:txBody>
          <a:bodyPr/>
          <a:lstStyle/>
          <a:p>
            <a:pPr lvl="1">
              <a:lnSpc>
                <a:spcPct val="100000"/>
              </a:lnSpc>
            </a:pPr>
            <a:r>
              <a:rPr lang="en-US" altLang="en-US" sz="2800" dirty="0"/>
              <a:t>Inspect budget submissions and review budget amendments</a:t>
            </a:r>
          </a:p>
          <a:p>
            <a:pPr lvl="1">
              <a:lnSpc>
                <a:spcPct val="100000"/>
              </a:lnSpc>
            </a:pPr>
            <a:r>
              <a:rPr lang="en-US" altLang="en-US" sz="2800" dirty="0"/>
              <a:t>Investigate the Transferability of Funds Function</a:t>
            </a:r>
          </a:p>
          <a:p>
            <a:pPr lvl="1">
              <a:lnSpc>
                <a:spcPct val="100000"/>
              </a:lnSpc>
            </a:pPr>
            <a:r>
              <a:rPr lang="en-US" altLang="en-US" sz="2800" dirty="0"/>
              <a:t>Examine how to use the Manage Schools Function</a:t>
            </a:r>
          </a:p>
          <a:p>
            <a:pPr lvl="1">
              <a:lnSpc>
                <a:spcPct val="100000"/>
              </a:lnSpc>
            </a:pPr>
            <a:r>
              <a:rPr lang="en-US" altLang="en-US" sz="2800" dirty="0"/>
              <a:t>Perform Queries to track application status</a:t>
            </a:r>
          </a:p>
          <a:p>
            <a:pPr lvl="1">
              <a:lnSpc>
                <a:spcPct val="100000"/>
              </a:lnSpc>
            </a:pPr>
            <a:r>
              <a:rPr lang="en-US" altLang="en-US" sz="2800" dirty="0"/>
              <a:t>Run Reports to obtain data </a:t>
            </a:r>
          </a:p>
        </p:txBody>
      </p:sp>
    </p:spTree>
    <p:extLst>
      <p:ext uri="{BB962C8B-B14F-4D97-AF65-F5344CB8AC3E}">
        <p14:creationId xmlns:p14="http://schemas.microsoft.com/office/powerpoint/2010/main" val="392950597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marL="342900" indent="-342900"/>
            <a:r>
              <a:rPr lang="en-US" altLang="en-US" smtClean="0"/>
              <a:t>   Identifying the Roles and Work Flow</a:t>
            </a:r>
          </a:p>
        </p:txBody>
      </p:sp>
      <p:sp>
        <p:nvSpPr>
          <p:cNvPr id="4" name="Date Placeholder 3"/>
          <p:cNvSpPr>
            <a:spLocks noGrp="1"/>
          </p:cNvSpPr>
          <p:nvPr>
            <p:ph type="dt" sz="half" idx="2"/>
          </p:nvPr>
        </p:nvSpPr>
        <p:spPr/>
        <p:txBody>
          <a:bodyPr/>
          <a:lstStyle/>
          <a:p>
            <a:pPr>
              <a:defRPr/>
            </a:pPr>
            <a:fld id="{C283A695-7018-4CAD-80B2-11FEB89511BC}" type="datetime1">
              <a:rPr lang="en-US"/>
              <a:pPr>
                <a:defRPr/>
              </a:pPr>
              <a:t>5/25/2015</a:t>
            </a:fld>
            <a:endParaRPr lang="en-US" dirty="0"/>
          </a:p>
        </p:txBody>
      </p:sp>
      <p:sp>
        <p:nvSpPr>
          <p:cNvPr id="21509"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fld id="{4BB6D645-976D-422B-9805-3B14505B7AC5}" type="slidenum">
              <a:rPr lang="en-US" altLang="en-US" smtClean="0">
                <a:solidFill>
                  <a:schemeClr val="bg1"/>
                </a:solidFill>
                <a:latin typeface="Calibri" pitchFamily="34" charset="0"/>
              </a:rPr>
              <a:pPr algn="ctr"/>
              <a:t>9</a:t>
            </a:fld>
            <a:endParaRPr lang="en-US" altLang="en-US" smtClean="0">
              <a:solidFill>
                <a:schemeClr val="bg1"/>
              </a:solidFill>
              <a:latin typeface="Calibri" pitchFamily="34" charset="0"/>
            </a:endParaRPr>
          </a:p>
        </p:txBody>
      </p:sp>
      <p:sp>
        <p:nvSpPr>
          <p:cNvPr id="8195" name="Content Placeholder 2"/>
          <p:cNvSpPr>
            <a:spLocks noGrp="1"/>
          </p:cNvSpPr>
          <p:nvPr>
            <p:ph idx="4294967295"/>
          </p:nvPr>
        </p:nvSpPr>
        <p:spPr>
          <a:xfrm>
            <a:off x="768096" y="1843913"/>
            <a:ext cx="7886700" cy="4351338"/>
          </a:xfrm>
          <a:prstGeom prst="rect">
            <a:avLst/>
          </a:prstGeom>
        </p:spPr>
        <p:txBody>
          <a:bodyPr/>
          <a:lstStyle/>
          <a:p>
            <a:pPr marL="342900" indent="-342900">
              <a:lnSpc>
                <a:spcPct val="150000"/>
              </a:lnSpc>
              <a:buFont typeface="Arial" charset="0"/>
              <a:buNone/>
              <a:defRPr/>
            </a:pPr>
            <a:r>
              <a:rPr lang="en-US" dirty="0" smtClean="0"/>
              <a:t>Five distinct roles are available </a:t>
            </a:r>
          </a:p>
          <a:p>
            <a:pPr marL="800100" lvl="1" indent="-342900">
              <a:lnSpc>
                <a:spcPct val="150000"/>
              </a:lnSpc>
              <a:buFont typeface="+mj-lt"/>
              <a:buAutoNum type="arabicPeriod"/>
              <a:defRPr/>
            </a:pPr>
            <a:r>
              <a:rPr lang="en-US" dirty="0" smtClean="0"/>
              <a:t>LEA </a:t>
            </a:r>
            <a:r>
              <a:rPr lang="en-US" dirty="0" err="1" smtClean="0"/>
              <a:t>ConApp</a:t>
            </a:r>
            <a:r>
              <a:rPr lang="en-US" dirty="0" smtClean="0"/>
              <a:t> Coordinator</a:t>
            </a:r>
          </a:p>
          <a:p>
            <a:pPr marL="800100" lvl="1" indent="-342900">
              <a:lnSpc>
                <a:spcPct val="150000"/>
              </a:lnSpc>
              <a:buFont typeface="+mj-lt"/>
              <a:buAutoNum type="arabicPeriod"/>
              <a:defRPr/>
            </a:pPr>
            <a:r>
              <a:rPr lang="en-US" dirty="0" smtClean="0"/>
              <a:t> Superintendent </a:t>
            </a:r>
          </a:p>
          <a:p>
            <a:pPr marL="800100" lvl="1" indent="-342900">
              <a:lnSpc>
                <a:spcPct val="150000"/>
              </a:lnSpc>
              <a:buFont typeface="+mj-lt"/>
              <a:buAutoNum type="arabicPeriod"/>
              <a:defRPr/>
            </a:pPr>
            <a:r>
              <a:rPr lang="en-US" dirty="0" smtClean="0"/>
              <a:t>State </a:t>
            </a:r>
            <a:r>
              <a:rPr lang="en-US" dirty="0" err="1" smtClean="0"/>
              <a:t>ConApp</a:t>
            </a:r>
            <a:r>
              <a:rPr lang="en-US" dirty="0" smtClean="0"/>
              <a:t> Coordinator </a:t>
            </a:r>
          </a:p>
          <a:p>
            <a:pPr marL="800100" lvl="1" indent="-342900">
              <a:lnSpc>
                <a:spcPct val="150000"/>
              </a:lnSpc>
              <a:buFont typeface="+mj-lt"/>
              <a:buAutoNum type="arabicPeriod"/>
              <a:defRPr/>
            </a:pPr>
            <a:r>
              <a:rPr lang="en-US" dirty="0" smtClean="0"/>
              <a:t>State Program Manager,  State Plan Approver, and</a:t>
            </a:r>
          </a:p>
          <a:p>
            <a:pPr marL="800100" lvl="1" indent="-342900">
              <a:lnSpc>
                <a:spcPct val="150000"/>
              </a:lnSpc>
              <a:buFont typeface="+mj-lt"/>
              <a:buAutoNum type="arabicPeriod"/>
              <a:defRPr/>
            </a:pPr>
            <a:r>
              <a:rPr lang="en-US" dirty="0" smtClean="0"/>
              <a:t>State Grants Accounting</a:t>
            </a:r>
          </a:p>
          <a:p>
            <a:pPr>
              <a:defRPr/>
            </a:pPr>
            <a:endParaRPr lang="en-US" dirty="0" smtClean="0"/>
          </a:p>
        </p:txBody>
      </p:sp>
    </p:spTree>
    <p:extLst>
      <p:ext uri="{BB962C8B-B14F-4D97-AF65-F5344CB8AC3E}">
        <p14:creationId xmlns:p14="http://schemas.microsoft.com/office/powerpoint/2010/main" val="164578666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aDOE-PowerPoint-Template.potx" id="{62B88FFC-193B-4D2F-8C77-FCD33F3FAD37}" vid="{5805FC4A-A09D-48E8-AA8A-E114396F06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A25B6E7437D643BEAAC06D495827D4" ma:contentTypeVersion="1" ma:contentTypeDescription="Create a new document." ma:contentTypeScope="" ma:versionID="66569ed78ef03d9940b56cdcaa4b98c3">
  <xsd:schema xmlns:xsd="http://www.w3.org/2001/XMLSchema" xmlns:xs="http://www.w3.org/2001/XMLSchema" xmlns:p="http://schemas.microsoft.com/office/2006/metadata/properties" xmlns:ns1="http://schemas.microsoft.com/sharepoint/v3" xmlns:ns2="1d496aed-39d0-4758-b3cf-4e4773287716" targetNamespace="http://schemas.microsoft.com/office/2006/metadata/properties" ma:root="true" ma:fieldsID="e0a227e79e5b6307bbf1572d7d772b37" ns1:_="" ns2:_="">
    <xsd:import namespace="http://schemas.microsoft.com/sharepoint/v3"/>
    <xsd:import namespace="1d496aed-39d0-4758-b3cf-4e4773287716"/>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internalName="PublishingStartDate">
      <xsd:simpleType>
        <xsd:restriction base="dms:Unknown"/>
      </xsd:simpleType>
    </xsd:element>
    <xsd:element name="PublishingExpirationDate" ma:index="11"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7B66EFD-3038-441E-A8B6-8CE48FAA0C78}"/>
</file>

<file path=customXml/itemProps2.xml><?xml version="1.0" encoding="utf-8"?>
<ds:datastoreItem xmlns:ds="http://schemas.openxmlformats.org/officeDocument/2006/customXml" ds:itemID="{C737FCC7-4AFD-4AB5-B734-F060551A5597}"/>
</file>

<file path=customXml/itemProps3.xml><?xml version="1.0" encoding="utf-8"?>
<ds:datastoreItem xmlns:ds="http://schemas.openxmlformats.org/officeDocument/2006/customXml" ds:itemID="{758C9C62-5E8C-4ADB-9AFF-7D5B97D4887B}"/>
</file>

<file path=docProps/app.xml><?xml version="1.0" encoding="utf-8"?>
<Properties xmlns="http://schemas.openxmlformats.org/officeDocument/2006/extended-properties" xmlns:vt="http://schemas.openxmlformats.org/officeDocument/2006/docPropsVTypes">
  <Template>GaDOE-PowerPoint-Template</Template>
  <TotalTime>166</TotalTime>
  <Words>3117</Words>
  <Application>Microsoft Office PowerPoint</Application>
  <PresentationFormat>On-screen Show (4:3)</PresentationFormat>
  <Paragraphs>542</Paragraphs>
  <Slides>60</Slides>
  <Notes>21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GaDOE-PowerPoint-Template</vt:lpstr>
      <vt:lpstr>Fundamentals of the Consolidated Application</vt:lpstr>
      <vt:lpstr>PowerPoint Presentation</vt:lpstr>
      <vt:lpstr>Basics of the ConApp</vt:lpstr>
      <vt:lpstr>Purpose</vt:lpstr>
      <vt:lpstr>Background</vt:lpstr>
      <vt:lpstr>Background</vt:lpstr>
      <vt:lpstr>Today’s Agenda</vt:lpstr>
      <vt:lpstr>Today’s Agenda</vt:lpstr>
      <vt:lpstr>   Identifying the Roles and Work Flow</vt:lpstr>
      <vt:lpstr>Roles and Work Flow </vt:lpstr>
      <vt:lpstr> Web Site </vt:lpstr>
      <vt:lpstr>        </vt:lpstr>
      <vt:lpstr>  Parts of the Con App  </vt:lpstr>
      <vt:lpstr>     CLIP Submissions</vt:lpstr>
      <vt:lpstr>CLIP Submissions and Revisions</vt:lpstr>
      <vt:lpstr>CLIP Submissions and  Plan Revisions</vt:lpstr>
      <vt:lpstr>CLIP Submissions and Plan Revisions</vt:lpstr>
      <vt:lpstr> Flexible Learning  Plan (FLP) Submissions </vt:lpstr>
      <vt:lpstr> FLP Submissions  and Plan Revisions </vt:lpstr>
      <vt:lpstr>Budget Submissions</vt:lpstr>
      <vt:lpstr>Budget Submissions</vt:lpstr>
      <vt:lpstr>Budget Submissions</vt:lpstr>
      <vt:lpstr>Budget Submissions</vt:lpstr>
      <vt:lpstr>Budget Submissions</vt:lpstr>
      <vt:lpstr>Budget Submissions</vt:lpstr>
      <vt:lpstr>Budget Submissions</vt:lpstr>
      <vt:lpstr>Budget Submissions</vt:lpstr>
      <vt:lpstr>Budget Submissions</vt:lpstr>
      <vt:lpstr>Budget Submissions</vt:lpstr>
      <vt:lpstr>Budget Submissions</vt:lpstr>
      <vt:lpstr>Budget Submissions</vt:lpstr>
      <vt:lpstr>Budget Submissions</vt:lpstr>
      <vt:lpstr>Budget Submissions</vt:lpstr>
      <vt:lpstr>Budget Review</vt:lpstr>
      <vt:lpstr>Budget Review</vt:lpstr>
      <vt:lpstr>Budget Revisions</vt:lpstr>
      <vt:lpstr>Budget Amendments</vt:lpstr>
      <vt:lpstr>Budget Amendments</vt:lpstr>
      <vt:lpstr>Printing Budgets</vt:lpstr>
      <vt:lpstr>  Transferability  of Funds Function</vt:lpstr>
      <vt:lpstr>  Transferability  of Funds Function</vt:lpstr>
      <vt:lpstr> Transferability of Funds Function</vt:lpstr>
      <vt:lpstr> Transferability of Funds Function</vt:lpstr>
      <vt:lpstr> Transferability of Funds Function</vt:lpstr>
      <vt:lpstr>Manage Public Schools Function</vt:lpstr>
      <vt:lpstr>Manage Public Schools</vt:lpstr>
      <vt:lpstr>Queries to Track Application Status</vt:lpstr>
      <vt:lpstr>Run Reports to Obtain Data </vt:lpstr>
      <vt:lpstr> Technical Questions </vt:lpstr>
      <vt:lpstr>Fixing the Browser  for the FLP</vt:lpstr>
      <vt:lpstr>Top 10 Problems for Title I Directors</vt:lpstr>
      <vt:lpstr>Top 10 Problems for Title I Directors</vt:lpstr>
      <vt:lpstr>Top 10 Problems for Title I Directors</vt:lpstr>
      <vt:lpstr>Top 10 Problems for Title I Directors</vt:lpstr>
      <vt:lpstr> Technical Questions </vt:lpstr>
      <vt:lpstr>Program-Specific Questions</vt:lpstr>
      <vt:lpstr>Questions  </vt:lpstr>
      <vt:lpstr>Title I, Part A Program Specialists’ Contact Information</vt:lpstr>
      <vt:lpstr>Title I, Part A Program Specialists’ Contact Information</vt:lpstr>
      <vt:lpstr>Fundamentals of the Consolidated Application</vt:lpstr>
    </vt:vector>
  </TitlesOfParts>
  <Company>GADOE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Lunsford</dc:creator>
  <cp:lastModifiedBy>LENOVO USER</cp:lastModifiedBy>
  <cp:revision>17</cp:revision>
  <dcterms:created xsi:type="dcterms:W3CDTF">2015-02-02T18:32:24Z</dcterms:created>
  <dcterms:modified xsi:type="dcterms:W3CDTF">2015-05-25T20:48:10Z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0x01010026A25B6E7437D643BEAAC06D495827D4</vt:lpwstr>
  </property>
  <property fmtid="{D5CDD505-2E9C-101B-9397-08002B2CF9AE}" pid="3" name="TemplateUrl">
    <vt:lpwstr/>
  </property>
  <property fmtid="{D5CDD505-2E9C-101B-9397-08002B2CF9AE}" pid="4" name="Order">
    <vt:r8>141900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Page">
    <vt:lpwstr/>
  </property>
  <property fmtid="{D5CDD505-2E9C-101B-9397-08002B2CF9AE}" pid="10" name="Page SubHeader">
    <vt:lpwstr/>
  </property>
</Properties>
</file>