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6"/>
  </p:notesMasterIdLst>
  <p:sldIdLst>
    <p:sldId id="258" r:id="rId5"/>
    <p:sldId id="259" r:id="rId6"/>
    <p:sldId id="260" r:id="rId7"/>
    <p:sldId id="261" r:id="rId8"/>
    <p:sldId id="262" r:id="rId9"/>
    <p:sldId id="263" r:id="rId10"/>
    <p:sldId id="276" r:id="rId11"/>
    <p:sldId id="289" r:id="rId12"/>
    <p:sldId id="277" r:id="rId13"/>
    <p:sldId id="278" r:id="rId14"/>
    <p:sldId id="279" r:id="rId15"/>
    <p:sldId id="335" r:id="rId16"/>
    <p:sldId id="280" r:id="rId17"/>
    <p:sldId id="281" r:id="rId18"/>
    <p:sldId id="282" r:id="rId19"/>
    <p:sldId id="283" r:id="rId20"/>
    <p:sldId id="284" r:id="rId21"/>
    <p:sldId id="285" r:id="rId22"/>
    <p:sldId id="286" r:id="rId23"/>
    <p:sldId id="287" r:id="rId24"/>
    <p:sldId id="288" r:id="rId25"/>
    <p:sldId id="290" r:id="rId26"/>
    <p:sldId id="291" r:id="rId27"/>
    <p:sldId id="292" r:id="rId28"/>
    <p:sldId id="293" r:id="rId29"/>
    <p:sldId id="294" r:id="rId30"/>
    <p:sldId id="295" r:id="rId31"/>
    <p:sldId id="296" r:id="rId32"/>
    <p:sldId id="298" r:id="rId33"/>
    <p:sldId id="299" r:id="rId34"/>
    <p:sldId id="300" r:id="rId35"/>
    <p:sldId id="301" r:id="rId36"/>
    <p:sldId id="302" r:id="rId37"/>
    <p:sldId id="303" r:id="rId38"/>
    <p:sldId id="304" r:id="rId39"/>
    <p:sldId id="305" r:id="rId40"/>
    <p:sldId id="306" r:id="rId41"/>
    <p:sldId id="307" r:id="rId42"/>
    <p:sldId id="308" r:id="rId43"/>
    <p:sldId id="310" r:id="rId44"/>
    <p:sldId id="313" r:id="rId45"/>
    <p:sldId id="314" r:id="rId46"/>
    <p:sldId id="315" r:id="rId47"/>
    <p:sldId id="317" r:id="rId48"/>
    <p:sldId id="318" r:id="rId49"/>
    <p:sldId id="319" r:id="rId50"/>
    <p:sldId id="320" r:id="rId51"/>
    <p:sldId id="321" r:id="rId52"/>
    <p:sldId id="322" r:id="rId53"/>
    <p:sldId id="323" r:id="rId54"/>
    <p:sldId id="324" r:id="rId55"/>
    <p:sldId id="325" r:id="rId56"/>
    <p:sldId id="326" r:id="rId57"/>
    <p:sldId id="327" r:id="rId58"/>
    <p:sldId id="328" r:id="rId59"/>
    <p:sldId id="329" r:id="rId60"/>
    <p:sldId id="330" r:id="rId61"/>
    <p:sldId id="331" r:id="rId62"/>
    <p:sldId id="332" r:id="rId63"/>
    <p:sldId id="333" r:id="rId64"/>
    <p:sldId id="334"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D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72" autoAdjust="0"/>
    <p:restoredTop sz="99777" autoAdjust="0"/>
  </p:normalViewPr>
  <p:slideViewPr>
    <p:cSldViewPr snapToGrid="0">
      <p:cViewPr varScale="1">
        <p:scale>
          <a:sx n="88" d="100"/>
          <a:sy n="88" d="100"/>
        </p:scale>
        <p:origin x="-1284" y="-102"/>
      </p:cViewPr>
      <p:guideLst>
        <p:guide orient="horz" pos="2160"/>
        <p:guide pos="2880"/>
      </p:guideLst>
    </p:cSldViewPr>
  </p:slideViewPr>
  <p:notesTextViewPr>
    <p:cViewPr>
      <p:scale>
        <a:sx n="1" d="1"/>
        <a:sy n="1" d="1"/>
      </p:scale>
      <p:origin x="0" y="0"/>
    </p:cViewPr>
  </p:notesTextViewPr>
  <p:sorterViewPr>
    <p:cViewPr>
      <p:scale>
        <a:sx n="100" d="100"/>
        <a:sy n="100" d="100"/>
      </p:scale>
      <p:origin x="0" y="140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AB1433-BF8B-45C5-81D6-089F21EECCF9}" type="datetimeFigureOut">
              <a:rPr lang="en-US" smtClean="0"/>
              <a:t>5/25/2015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530340-F5C0-43BA-9CC1-D63E860F355B}" type="slidenum">
              <a:rPr lang="en-US" smtClean="0"/>
              <a:t>‹#›</a:t>
            </a:fld>
            <a:endParaRPr lang="en-US"/>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1FC9D408-D518-4740-A278-2ECA2A79EBAB}" type="slidenum">
              <a:rPr lang="en-US" smtClean="0"/>
              <a:pPr>
                <a:defRPr/>
              </a:pPr>
              <a:t>13</a:t>
            </a:fld>
            <a:endParaRPr lang="en-US" dirty="0"/>
          </a:p>
        </p:txBody>
      </p:sp>
    </p:spTree>
    <p:extLst>
      <p:ext uri="{BB962C8B-B14F-4D97-AF65-F5344CB8AC3E}">
        <p14:creationId xmlns:p14="http://schemas.microsoft.com/office/powerpoint/2010/main" val="343180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8ADCAA19-E307-47DD-8782-3D791394D613}" type="slidenum">
              <a:rPr lang="en-US" smtClean="0"/>
              <a:pPr>
                <a:defRPr/>
              </a:pPr>
              <a:t>18</a:t>
            </a:fld>
            <a:endParaRPr lang="en-US" dirty="0"/>
          </a:p>
        </p:txBody>
      </p:sp>
    </p:spTree>
    <p:extLst>
      <p:ext uri="{BB962C8B-B14F-4D97-AF65-F5344CB8AC3E}">
        <p14:creationId xmlns:p14="http://schemas.microsoft.com/office/powerpoint/2010/main" val="153630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1914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A8F3F91-3F64-472E-8091-B6945702BDF9}" type="slidenum">
              <a:rPr lang="en-US" smtClean="0"/>
              <a:pPr>
                <a:defRPr/>
              </a:pPr>
              <a:t>56</a:t>
            </a:fld>
            <a:endParaRPr lang="en-US" dirty="0" smtClean="0"/>
          </a:p>
        </p:txBody>
      </p:sp>
    </p:spTree>
    <p:extLst>
      <p:ext uri="{BB962C8B-B14F-4D97-AF65-F5344CB8AC3E}">
        <p14:creationId xmlns:p14="http://schemas.microsoft.com/office/powerpoint/2010/main" val="3850631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t>5/25/2015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3"/>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t>5/25/2015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026549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CB0378-FFD4-4CBB-858D-32EE1C82268A}" type="datetime1">
              <a:rPr lang="en-US" smtClean="0"/>
              <a:t>5/25/2015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368463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t>5/25/2015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rotWithShape="1">
          <a:blip r:embed="rId2"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3"/>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t>5/25/2015</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0D42744-81F0-410B-A1C2-96529C47C04D}" type="datetime1">
              <a:rPr lang="en-US" smtClean="0"/>
              <a:t>5/25/2015</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1068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1664163"/>
            <a:ext cx="4629150" cy="4196888"/>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t>5/25/2015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t>5/25/2015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t>5/25/2015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3"/>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8194362-26A2-411B-A63E-F202E3AFF173}" type="datetime1">
              <a:rPr lang="en-US" smtClean="0"/>
              <a:t>5/25/2015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126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t>5/25/2015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11899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ww.gadoe.or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t>5/25/2015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1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1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planchard@doe.k12.ga.u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ecfr.gov/cgi-bin/text-idx?SID=ed90f54836feb6a994f657188eb05e33&amp;node=2:1.1.2.2.1&amp;rgn=div5"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hyperlink" Target="mailto:rplanchard@doe.k12.ga.u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6"/>
          <p:cNvSpPr>
            <a:spLocks noGrp="1"/>
          </p:cNvSpPr>
          <p:nvPr>
            <p:ph type="ctrTitle" idx="4294967295"/>
          </p:nvPr>
        </p:nvSpPr>
        <p:spPr>
          <a:xfrm>
            <a:off x="587148" y="1692503"/>
            <a:ext cx="8197623" cy="2356984"/>
          </a:xfrm>
        </p:spPr>
        <p:txBody>
          <a:bodyPr>
            <a:normAutofit fontScale="90000"/>
          </a:bodyPr>
          <a:lstStyle/>
          <a:p>
            <a:pPr>
              <a:defRPr/>
            </a:pPr>
            <a:r>
              <a:rPr lang="en-US" sz="4900" dirty="0" smtClean="0"/>
              <a:t>Profile of Success:  </a:t>
            </a:r>
            <a:br>
              <a:rPr lang="en-US" sz="4900" dirty="0" smtClean="0"/>
            </a:br>
            <a:r>
              <a:rPr lang="en-US" sz="4900" dirty="0" smtClean="0"/>
              <a:t>Best Practices for</a:t>
            </a:r>
            <a:r>
              <a:rPr lang="en-US" sz="4900" dirty="0"/>
              <a:t> </a:t>
            </a:r>
            <a:r>
              <a:rPr lang="en-US" sz="4900" dirty="0" smtClean="0"/>
              <a:t> Reward Schools and Reward Districts</a:t>
            </a:r>
            <a:r>
              <a:rPr lang="en-US" sz="2700" dirty="0" smtClean="0"/>
              <a:t/>
            </a:r>
            <a:br>
              <a:rPr lang="en-US" sz="2700" dirty="0" smtClean="0"/>
            </a:br>
            <a:endParaRPr lang="en-US" sz="4400" dirty="0" smtClean="0"/>
          </a:p>
        </p:txBody>
      </p:sp>
      <p:sp>
        <p:nvSpPr>
          <p:cNvPr id="13315" name="Subtitle 7"/>
          <p:cNvSpPr>
            <a:spLocks noGrp="1"/>
          </p:cNvSpPr>
          <p:nvPr>
            <p:ph type="subTitle" idx="4294967295"/>
          </p:nvPr>
        </p:nvSpPr>
        <p:spPr>
          <a:xfrm>
            <a:off x="1812472" y="3702958"/>
            <a:ext cx="5502729" cy="2057400"/>
          </a:xfrm>
          <a:prstGeom prst="rect">
            <a:avLst/>
          </a:prstGeom>
        </p:spPr>
        <p:txBody>
          <a:bodyPr>
            <a:normAutofit fontScale="92500" lnSpcReduction="20000"/>
          </a:bodyPr>
          <a:lstStyle/>
          <a:p>
            <a:pPr marL="0" indent="0" eaLnBrk="1" hangingPunct="1">
              <a:buNone/>
            </a:pPr>
            <a:r>
              <a:rPr lang="en-US" sz="2600" b="1" dirty="0" smtClean="0"/>
              <a:t>Robyn S. Planchard</a:t>
            </a:r>
          </a:p>
          <a:p>
            <a:pPr marL="0" indent="0" eaLnBrk="1" hangingPunct="1">
              <a:buNone/>
            </a:pPr>
            <a:r>
              <a:rPr lang="en-US" sz="2600" b="1" dirty="0" smtClean="0"/>
              <a:t>School Improvement – Federal Programs</a:t>
            </a:r>
          </a:p>
          <a:p>
            <a:pPr marL="0" indent="0" eaLnBrk="1" hangingPunct="1">
              <a:buNone/>
            </a:pPr>
            <a:r>
              <a:rPr lang="en-US" sz="2600" b="1" dirty="0" smtClean="0"/>
              <a:t>Title I Education Program Specialist  </a:t>
            </a:r>
          </a:p>
          <a:p>
            <a:pPr marL="0" indent="0" eaLnBrk="1" hangingPunct="1">
              <a:buNone/>
            </a:pPr>
            <a:r>
              <a:rPr lang="en-US" sz="2600" dirty="0" smtClean="0">
                <a:hlinkClick r:id="rId2"/>
              </a:rPr>
              <a:t>rplanchard@doe.k12.ga.us</a:t>
            </a:r>
            <a:endParaRPr lang="en-US" sz="2600" dirty="0" smtClean="0"/>
          </a:p>
          <a:p>
            <a:pPr marL="0" indent="0" eaLnBrk="1" hangingPunct="1">
              <a:buNone/>
            </a:pPr>
            <a:r>
              <a:rPr lang="en-US" sz="2600" dirty="0" smtClean="0"/>
              <a:t>(404) 985-3808</a:t>
            </a:r>
          </a:p>
          <a:p>
            <a:endParaRPr lang="en-US" dirty="0" smtClean="0"/>
          </a:p>
        </p:txBody>
      </p:sp>
    </p:spTree>
    <p:extLst>
      <p:ext uri="{BB962C8B-B14F-4D97-AF65-F5344CB8AC3E}">
        <p14:creationId xmlns:p14="http://schemas.microsoft.com/office/powerpoint/2010/main" val="19026554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chor="t">
            <a:normAutofit/>
          </a:bodyPr>
          <a:lstStyle/>
          <a:p>
            <a:pPr>
              <a:defRPr/>
            </a:pPr>
            <a:r>
              <a:rPr lang="en-US" sz="4000" dirty="0" smtClean="0">
                <a:cs typeface="Arial" charset="0"/>
              </a:rPr>
              <a:t>Required Use of Funds Narrative</a:t>
            </a:r>
          </a:p>
        </p:txBody>
      </p:sp>
      <p:sp>
        <p:nvSpPr>
          <p:cNvPr id="3" name="Subtitle 2"/>
          <p:cNvSpPr>
            <a:spLocks noGrp="1"/>
          </p:cNvSpPr>
          <p:nvPr>
            <p:ph idx="4294967295"/>
          </p:nvPr>
        </p:nvSpPr>
        <p:spPr>
          <a:xfrm>
            <a:off x="849085" y="1841954"/>
            <a:ext cx="7886700" cy="4351338"/>
          </a:xfrm>
          <a:prstGeom prst="rect">
            <a:avLst/>
          </a:prstGeom>
        </p:spPr>
        <p:txBody>
          <a:bodyPr>
            <a:normAutofit/>
          </a:bodyPr>
          <a:lstStyle/>
          <a:p>
            <a:pPr>
              <a:buFont typeface="Arial"/>
              <a:buNone/>
              <a:defRPr/>
            </a:pPr>
            <a:r>
              <a:rPr lang="en-US" b="1" dirty="0" smtClean="0">
                <a:cs typeface="Arial" pitchFamily="34" charset="0"/>
              </a:rPr>
              <a:t>Three items that must be addressed:</a:t>
            </a:r>
          </a:p>
          <a:p>
            <a:pPr algn="ctr">
              <a:buFont typeface="Arial"/>
              <a:buNone/>
              <a:defRPr/>
            </a:pPr>
            <a:endParaRPr lang="en-US" sz="1200" dirty="0" smtClean="0"/>
          </a:p>
          <a:p>
            <a:pPr marL="457200" indent="-457200">
              <a:buFont typeface="+mj-lt"/>
              <a:buAutoNum type="arabicPeriod" startAt="2"/>
              <a:defRPr/>
            </a:pPr>
            <a:r>
              <a:rPr lang="en-US" sz="2400" dirty="0">
                <a:cs typeface="Arial" pitchFamily="34" charset="0"/>
              </a:rPr>
              <a:t>The process the school and the district will implement to monitor the use of the </a:t>
            </a:r>
            <a:r>
              <a:rPr lang="en-US" sz="2400" b="1" dirty="0">
                <a:cs typeface="Arial" pitchFamily="34" charset="0"/>
              </a:rPr>
              <a:t>Title I Reward Schools/District</a:t>
            </a:r>
            <a:r>
              <a:rPr lang="en-US" sz="2400" dirty="0">
                <a:cs typeface="Arial" pitchFamily="34" charset="0"/>
              </a:rPr>
              <a:t> award </a:t>
            </a:r>
            <a:r>
              <a:rPr lang="en-US" sz="2400" dirty="0" smtClean="0">
                <a:cs typeface="Arial" pitchFamily="34" charset="0"/>
              </a:rPr>
              <a:t>. (What will the school do to monitor the items purchased with Title I Reward school money?) </a:t>
            </a:r>
            <a:endParaRPr lang="en-US" sz="2400" dirty="0">
              <a:cs typeface="Arial" pitchFamily="34" charset="0"/>
            </a:endParaRPr>
          </a:p>
          <a:p>
            <a:pPr marL="857250" lvl="1" indent="-284163">
              <a:defRPr/>
            </a:pPr>
            <a:r>
              <a:rPr lang="en-US" dirty="0">
                <a:cs typeface="Arial" pitchFamily="34" charset="0"/>
              </a:rPr>
              <a:t>Example:  </a:t>
            </a:r>
            <a:r>
              <a:rPr lang="en-US" dirty="0" smtClean="0">
                <a:cs typeface="Arial" pitchFamily="34" charset="0"/>
              </a:rPr>
              <a:t>(If it is a concrete item be sure to mention including it on the Title I Inventory; if it is a monetary award include payroll; if it is a workshop include agenda and sign-in sheets.)</a:t>
            </a:r>
            <a:r>
              <a:rPr lang="en-US" dirty="0"/>
              <a:t> (This requirement also applies to </a:t>
            </a:r>
            <a:r>
              <a:rPr lang="en-US" b="1" dirty="0"/>
              <a:t>Reward Districts</a:t>
            </a:r>
            <a:r>
              <a:rPr lang="en-US" dirty="0"/>
              <a:t>)</a:t>
            </a:r>
            <a:endParaRPr lang="en-US" dirty="0">
              <a:cs typeface="Arial" pitchFamily="34" charset="0"/>
            </a:endParaRPr>
          </a:p>
        </p:txBody>
      </p:sp>
    </p:spTree>
    <p:extLst>
      <p:ext uri="{BB962C8B-B14F-4D97-AF65-F5344CB8AC3E}">
        <p14:creationId xmlns:p14="http://schemas.microsoft.com/office/powerpoint/2010/main" val="330946146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chor="t">
            <a:normAutofit/>
          </a:bodyPr>
          <a:lstStyle/>
          <a:p>
            <a:pPr>
              <a:defRPr/>
            </a:pPr>
            <a:r>
              <a:rPr lang="en-US" sz="4000" dirty="0" smtClean="0">
                <a:cs typeface="Arial" charset="0"/>
              </a:rPr>
              <a:t>Required Use of Funds Narrative</a:t>
            </a:r>
          </a:p>
        </p:txBody>
      </p:sp>
      <p:sp>
        <p:nvSpPr>
          <p:cNvPr id="3" name="Subtitle 2"/>
          <p:cNvSpPr>
            <a:spLocks noGrp="1"/>
          </p:cNvSpPr>
          <p:nvPr>
            <p:ph idx="4294967295"/>
          </p:nvPr>
        </p:nvSpPr>
        <p:spPr>
          <a:xfrm>
            <a:off x="734786" y="1841954"/>
            <a:ext cx="7886700" cy="4351338"/>
          </a:xfrm>
          <a:prstGeom prst="rect">
            <a:avLst/>
          </a:prstGeom>
        </p:spPr>
        <p:txBody>
          <a:bodyPr>
            <a:normAutofit/>
          </a:bodyPr>
          <a:lstStyle/>
          <a:p>
            <a:pPr>
              <a:buFont typeface="Arial"/>
              <a:buNone/>
              <a:defRPr/>
            </a:pPr>
            <a:r>
              <a:rPr lang="en-US" b="1" dirty="0" smtClean="0">
                <a:cs typeface="Arial" pitchFamily="34" charset="0"/>
              </a:rPr>
              <a:t>Three items that must be addressed:</a:t>
            </a:r>
          </a:p>
          <a:p>
            <a:pPr algn="ctr">
              <a:buFont typeface="Arial"/>
              <a:buNone/>
              <a:defRPr/>
            </a:pPr>
            <a:endParaRPr lang="en-US" sz="1200" dirty="0" smtClean="0"/>
          </a:p>
          <a:p>
            <a:pPr marL="457200" indent="-457200">
              <a:buFont typeface="+mj-lt"/>
              <a:buAutoNum type="arabicPeriod" startAt="3"/>
              <a:defRPr/>
            </a:pPr>
            <a:r>
              <a:rPr lang="en-US" sz="2400" dirty="0"/>
              <a:t>The internal controls the school/district will implement to promote efficiency, assure appropriate use of the </a:t>
            </a:r>
            <a:r>
              <a:rPr lang="en-US" sz="2400" b="1" dirty="0"/>
              <a:t>Title I Reward Schools/District</a:t>
            </a:r>
            <a:r>
              <a:rPr lang="en-US" sz="2400" dirty="0"/>
              <a:t> award, and to safeguard assets and/or avoid fraud and error </a:t>
            </a:r>
            <a:r>
              <a:rPr lang="en-US" sz="2400" dirty="0" smtClean="0"/>
              <a:t>(Your district should have these </a:t>
            </a:r>
            <a:r>
              <a:rPr lang="en-US" sz="2400" b="1" dirty="0" smtClean="0"/>
              <a:t>internal </a:t>
            </a:r>
            <a:r>
              <a:rPr lang="en-US" sz="2400" b="1" dirty="0"/>
              <a:t>c</a:t>
            </a:r>
            <a:r>
              <a:rPr lang="en-US" sz="2400" b="1" dirty="0" smtClean="0"/>
              <a:t>ontrols </a:t>
            </a:r>
            <a:r>
              <a:rPr lang="en-US" sz="2400" dirty="0" smtClean="0"/>
              <a:t>and your principals should be able to summarize them in a  paragraph.)</a:t>
            </a:r>
            <a:endParaRPr lang="en-US" sz="2400" dirty="0"/>
          </a:p>
          <a:p>
            <a:pPr marL="857250" lvl="1" indent="-284163">
              <a:defRPr/>
            </a:pPr>
            <a:r>
              <a:rPr lang="en-US" dirty="0">
                <a:cs typeface="Arial" pitchFamily="34" charset="0"/>
              </a:rPr>
              <a:t>Example: </a:t>
            </a:r>
            <a:r>
              <a:rPr lang="en-US" dirty="0" smtClean="0">
                <a:cs typeface="Arial" pitchFamily="34" charset="0"/>
              </a:rPr>
              <a:t>Be sure to include the Role </a:t>
            </a:r>
            <a:r>
              <a:rPr lang="en-US" dirty="0">
                <a:cs typeface="Arial" pitchFamily="34" charset="0"/>
              </a:rPr>
              <a:t>of Title I Director in the approval </a:t>
            </a:r>
            <a:r>
              <a:rPr lang="en-US" dirty="0" smtClean="0">
                <a:cs typeface="Arial" pitchFamily="34" charset="0"/>
              </a:rPr>
              <a:t>process</a:t>
            </a:r>
            <a:r>
              <a:rPr lang="en-US" dirty="0"/>
              <a:t> (This requirement also applies to </a:t>
            </a:r>
            <a:r>
              <a:rPr lang="en-US" b="1" dirty="0"/>
              <a:t>Reward Districts</a:t>
            </a:r>
            <a:r>
              <a:rPr lang="en-US" dirty="0"/>
              <a:t>)</a:t>
            </a:r>
            <a:endParaRPr lang="en-US" dirty="0">
              <a:cs typeface="Arial" pitchFamily="34" charset="0"/>
            </a:endParaRPr>
          </a:p>
        </p:txBody>
      </p:sp>
    </p:spTree>
    <p:extLst>
      <p:ext uri="{BB962C8B-B14F-4D97-AF65-F5344CB8AC3E}">
        <p14:creationId xmlns:p14="http://schemas.microsoft.com/office/powerpoint/2010/main" val="425428365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chor="t">
            <a:normAutofit/>
          </a:bodyPr>
          <a:lstStyle/>
          <a:p>
            <a:pPr>
              <a:defRPr/>
            </a:pPr>
            <a:r>
              <a:rPr lang="en-US" sz="4000" dirty="0" smtClean="0">
                <a:cs typeface="Arial" charset="0"/>
              </a:rPr>
              <a:t>Required Use of Funds Narrative</a:t>
            </a:r>
          </a:p>
        </p:txBody>
      </p:sp>
      <p:sp>
        <p:nvSpPr>
          <p:cNvPr id="3" name="Subtitle 2"/>
          <p:cNvSpPr>
            <a:spLocks noGrp="1"/>
          </p:cNvSpPr>
          <p:nvPr>
            <p:ph idx="4294967295"/>
          </p:nvPr>
        </p:nvSpPr>
        <p:spPr>
          <a:xfrm>
            <a:off x="734786" y="1841954"/>
            <a:ext cx="7886700" cy="4351338"/>
          </a:xfrm>
          <a:prstGeom prst="rect">
            <a:avLst/>
          </a:prstGeom>
        </p:spPr>
        <p:txBody>
          <a:bodyPr>
            <a:normAutofit/>
          </a:bodyPr>
          <a:lstStyle/>
          <a:p>
            <a:pPr>
              <a:buFont typeface="Arial"/>
              <a:buNone/>
              <a:defRPr/>
            </a:pPr>
            <a:r>
              <a:rPr lang="en-US" b="1" dirty="0" smtClean="0">
                <a:cs typeface="Arial" pitchFamily="34" charset="0"/>
              </a:rPr>
              <a:t>Required Signatures</a:t>
            </a:r>
          </a:p>
          <a:p>
            <a:pPr algn="ctr">
              <a:buFont typeface="Arial"/>
              <a:buNone/>
              <a:defRPr/>
            </a:pPr>
            <a:endParaRPr lang="en-US" sz="1200" dirty="0" smtClean="0"/>
          </a:p>
          <a:p>
            <a:pPr marL="0" indent="0">
              <a:buNone/>
              <a:defRPr/>
            </a:pPr>
            <a:r>
              <a:rPr lang="en-US" sz="2400" b="1" dirty="0" smtClean="0"/>
              <a:t>Reward Schools—all four signatures are required</a:t>
            </a:r>
          </a:p>
          <a:p>
            <a:pPr lvl="1">
              <a:defRPr/>
            </a:pPr>
            <a:r>
              <a:rPr lang="en-US" sz="2000" dirty="0" smtClean="0"/>
              <a:t>Principal</a:t>
            </a:r>
          </a:p>
          <a:p>
            <a:pPr lvl="1">
              <a:defRPr/>
            </a:pPr>
            <a:r>
              <a:rPr lang="en-US" sz="2000" dirty="0" smtClean="0"/>
              <a:t>Name of Reward School</a:t>
            </a:r>
          </a:p>
          <a:p>
            <a:pPr lvl="1">
              <a:defRPr/>
            </a:pPr>
            <a:r>
              <a:rPr lang="en-US" sz="2000" dirty="0" smtClean="0"/>
              <a:t>Title I Director</a:t>
            </a:r>
            <a:endParaRPr lang="en-US" sz="2000" dirty="0"/>
          </a:p>
          <a:p>
            <a:pPr lvl="1">
              <a:defRPr/>
            </a:pPr>
            <a:r>
              <a:rPr lang="en-US" sz="2000" dirty="0" smtClean="0"/>
              <a:t>Superintendent</a:t>
            </a:r>
          </a:p>
          <a:p>
            <a:pPr marL="0" indent="0">
              <a:buNone/>
              <a:defRPr/>
            </a:pPr>
            <a:r>
              <a:rPr lang="en-US" sz="2400" b="1" dirty="0" smtClean="0"/>
              <a:t>Reward Districts—only 2 Signatures required</a:t>
            </a:r>
          </a:p>
          <a:p>
            <a:pPr lvl="1">
              <a:defRPr/>
            </a:pPr>
            <a:r>
              <a:rPr lang="en-US" sz="2000" dirty="0" smtClean="0"/>
              <a:t>Title I Director</a:t>
            </a:r>
          </a:p>
          <a:p>
            <a:pPr lvl="1">
              <a:defRPr/>
            </a:pPr>
            <a:r>
              <a:rPr lang="en-US" sz="2000" dirty="0" smtClean="0"/>
              <a:t>Superintendent</a:t>
            </a:r>
          </a:p>
        </p:txBody>
      </p:sp>
    </p:spTree>
    <p:extLst>
      <p:ext uri="{BB962C8B-B14F-4D97-AF65-F5344CB8AC3E}">
        <p14:creationId xmlns:p14="http://schemas.microsoft.com/office/powerpoint/2010/main" val="386040567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4"/>
          <p:cNvSpPr>
            <a:spLocks noGrp="1"/>
          </p:cNvSpPr>
          <p:nvPr>
            <p:ph type="title"/>
          </p:nvPr>
        </p:nvSpPr>
        <p:spPr/>
        <p:txBody>
          <a:bodyPr anchor="t">
            <a:normAutofit/>
          </a:bodyPr>
          <a:lstStyle/>
          <a:p>
            <a:r>
              <a:rPr lang="en-US" sz="4000" dirty="0" smtClean="0">
                <a:cs typeface="Arial" charset="0"/>
              </a:rPr>
              <a:t>Allowable Use of Funds</a:t>
            </a:r>
          </a:p>
        </p:txBody>
      </p:sp>
      <p:sp>
        <p:nvSpPr>
          <p:cNvPr id="6" name="Subtitle 5"/>
          <p:cNvSpPr>
            <a:spLocks noGrp="1"/>
          </p:cNvSpPr>
          <p:nvPr>
            <p:ph idx="4294967295"/>
          </p:nvPr>
        </p:nvSpPr>
        <p:spPr>
          <a:xfrm>
            <a:off x="832757" y="1841954"/>
            <a:ext cx="7886700" cy="4351338"/>
          </a:xfrm>
          <a:prstGeom prst="rect">
            <a:avLst/>
          </a:prstGeom>
        </p:spPr>
        <p:txBody>
          <a:bodyPr>
            <a:normAutofit fontScale="85000" lnSpcReduction="20000"/>
          </a:bodyPr>
          <a:lstStyle/>
          <a:p>
            <a:pPr marL="228600" lvl="1">
              <a:lnSpc>
                <a:spcPct val="110000"/>
              </a:lnSpc>
              <a:spcBef>
                <a:spcPts val="0"/>
              </a:spcBef>
              <a:defRPr/>
            </a:pPr>
            <a:r>
              <a:rPr lang="en-US" sz="2800" dirty="0"/>
              <a:t>Districts/Schools receiving monetary awards may use funds for educational purposes only </a:t>
            </a:r>
          </a:p>
          <a:p>
            <a:pPr marL="228600" lvl="1">
              <a:lnSpc>
                <a:spcPct val="110000"/>
              </a:lnSpc>
              <a:spcBef>
                <a:spcPts val="0"/>
              </a:spcBef>
              <a:defRPr/>
            </a:pPr>
            <a:r>
              <a:rPr lang="en-US" sz="2800" dirty="0"/>
              <a:t>Awards monies may be used to purchase instructional materials and supplies</a:t>
            </a:r>
          </a:p>
          <a:p>
            <a:pPr marL="1017588" lvl="2" indent="-342900">
              <a:lnSpc>
                <a:spcPct val="110000"/>
              </a:lnSpc>
              <a:spcBef>
                <a:spcPts val="1000"/>
              </a:spcBef>
              <a:buFont typeface="Courier New" pitchFamily="49" charset="0"/>
              <a:buChar char="o"/>
              <a:tabLst>
                <a:tab pos="800100" algn="l"/>
              </a:tabLst>
              <a:defRPr/>
            </a:pPr>
            <a:r>
              <a:rPr lang="en-US" sz="2200" dirty="0"/>
              <a:t>Schools may have instructional materials and supplies such as: pencils, pens, inexpensive jump drives and inexpensive calculators imprinted with Title I Reward School</a:t>
            </a:r>
          </a:p>
          <a:p>
            <a:pPr marL="1017588" lvl="2" indent="-342900">
              <a:lnSpc>
                <a:spcPct val="110000"/>
              </a:lnSpc>
              <a:spcBef>
                <a:spcPts val="1000"/>
              </a:spcBef>
              <a:buFont typeface="Courier New" pitchFamily="49" charset="0"/>
              <a:buChar char="o"/>
              <a:tabLst>
                <a:tab pos="800100" algn="l"/>
              </a:tabLst>
              <a:defRPr/>
            </a:pPr>
            <a:r>
              <a:rPr lang="en-US" sz="2200" dirty="0"/>
              <a:t>These items should be listed in the budget explanation as   pencils, pens, inexpensive jump drives and inexpensive calculators</a:t>
            </a:r>
          </a:p>
          <a:p>
            <a:pPr marL="228600" lvl="1">
              <a:lnSpc>
                <a:spcPct val="110000"/>
              </a:lnSpc>
              <a:spcBef>
                <a:spcPts val="0"/>
              </a:spcBef>
              <a:buSzPct val="102000"/>
              <a:defRPr/>
            </a:pPr>
            <a:r>
              <a:rPr lang="en-US" sz="2800" dirty="0"/>
              <a:t>Title I Reward School funds can only be used to support the core content academic areas:  reading, English, language arts, mathematics, science, social studies</a:t>
            </a:r>
          </a:p>
          <a:p>
            <a:pPr lvl="1" eaLnBrk="1" hangingPunct="1">
              <a:lnSpc>
                <a:spcPct val="80000"/>
              </a:lnSpc>
              <a:defRPr/>
            </a:pPr>
            <a:endParaRPr lang="en-US" sz="2000" dirty="0" smtClean="0">
              <a:latin typeface="Arial" charset="0"/>
              <a:cs typeface="Arial" charset="0"/>
            </a:endParaRPr>
          </a:p>
          <a:p>
            <a:pPr eaLnBrk="1" hangingPunct="1">
              <a:lnSpc>
                <a:spcPct val="80000"/>
              </a:lnSpc>
              <a:defRPr/>
            </a:pPr>
            <a:endParaRPr lang="en-US" sz="2400" kern="0" dirty="0" smtClean="0">
              <a:solidFill>
                <a:srgbClr val="000000"/>
              </a:solidFill>
              <a:latin typeface="Arial" pitchFamily="34" charset="0"/>
              <a:cs typeface="Arial" pitchFamily="34" charset="0"/>
            </a:endParaRPr>
          </a:p>
          <a:p>
            <a:pPr eaLnBrk="1" hangingPunct="1">
              <a:lnSpc>
                <a:spcPct val="80000"/>
              </a:lnSpc>
              <a:buFont typeface="Arial"/>
              <a:buNone/>
              <a:defRPr/>
            </a:pPr>
            <a:endParaRPr lang="en-US" sz="2000" kern="0" dirty="0" smtClean="0">
              <a:solidFill>
                <a:srgbClr val="000000"/>
              </a:solidFill>
              <a:latin typeface="Arial"/>
            </a:endParaRPr>
          </a:p>
          <a:p>
            <a:pPr eaLnBrk="1" hangingPunct="1">
              <a:lnSpc>
                <a:spcPct val="80000"/>
              </a:lnSpc>
              <a:buFont typeface="Arial"/>
              <a:buNone/>
              <a:defRPr/>
            </a:pPr>
            <a:endParaRPr lang="en-US" sz="1000" kern="0" dirty="0" smtClean="0">
              <a:solidFill>
                <a:srgbClr val="000000"/>
              </a:solidFill>
              <a:latin typeface="Arial"/>
            </a:endParaRPr>
          </a:p>
        </p:txBody>
      </p:sp>
    </p:spTree>
    <p:extLst>
      <p:ext uri="{BB962C8B-B14F-4D97-AF65-F5344CB8AC3E}">
        <p14:creationId xmlns:p14="http://schemas.microsoft.com/office/powerpoint/2010/main" val="219110736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4"/>
          <p:cNvSpPr>
            <a:spLocks noGrp="1"/>
          </p:cNvSpPr>
          <p:nvPr>
            <p:ph type="title"/>
          </p:nvPr>
        </p:nvSpPr>
        <p:spPr/>
        <p:txBody>
          <a:bodyPr anchor="t">
            <a:normAutofit/>
          </a:bodyPr>
          <a:lstStyle/>
          <a:p>
            <a:r>
              <a:rPr lang="en-US" sz="4000" dirty="0" smtClean="0">
                <a:cs typeface="Arial" charset="0"/>
              </a:rPr>
              <a:t>Allowable Use of Funds</a:t>
            </a:r>
          </a:p>
        </p:txBody>
      </p:sp>
      <p:sp>
        <p:nvSpPr>
          <p:cNvPr id="39939" name="Subtitle 5"/>
          <p:cNvSpPr>
            <a:spLocks noGrp="1"/>
          </p:cNvSpPr>
          <p:nvPr>
            <p:ph idx="4294967295"/>
          </p:nvPr>
        </p:nvSpPr>
        <p:spPr>
          <a:xfrm>
            <a:off x="914400" y="1760311"/>
            <a:ext cx="7886700" cy="4351338"/>
          </a:xfrm>
          <a:prstGeom prst="rect">
            <a:avLst/>
          </a:prstGeom>
        </p:spPr>
        <p:txBody>
          <a:bodyPr>
            <a:normAutofit lnSpcReduction="10000"/>
          </a:bodyPr>
          <a:lstStyle/>
          <a:p>
            <a:pPr marL="228600" lvl="1">
              <a:lnSpc>
                <a:spcPct val="100000"/>
              </a:lnSpc>
              <a:spcBef>
                <a:spcPts val="0"/>
              </a:spcBef>
              <a:defRPr/>
            </a:pPr>
            <a:r>
              <a:rPr lang="en-US" dirty="0"/>
              <a:t>Provide monetary awards for current employees</a:t>
            </a:r>
          </a:p>
          <a:p>
            <a:pPr marL="1017588" lvl="2" indent="-342900">
              <a:lnSpc>
                <a:spcPct val="100000"/>
              </a:lnSpc>
              <a:spcBef>
                <a:spcPts val="1000"/>
              </a:spcBef>
              <a:buFont typeface="Courier New" pitchFamily="49" charset="0"/>
              <a:buChar char="o"/>
              <a:tabLst>
                <a:tab pos="800100" algn="l"/>
              </a:tabLst>
              <a:defRPr/>
            </a:pPr>
            <a:r>
              <a:rPr lang="en-US" dirty="0"/>
              <a:t>Each personnel group receiving a monetary award must receive the same amount of </a:t>
            </a:r>
            <a:r>
              <a:rPr lang="en-US" dirty="0" smtClean="0"/>
              <a:t>money</a:t>
            </a:r>
          </a:p>
          <a:p>
            <a:pPr marL="1474788" lvl="3" indent="-342900">
              <a:lnSpc>
                <a:spcPct val="100000"/>
              </a:lnSpc>
              <a:spcBef>
                <a:spcPts val="1000"/>
              </a:spcBef>
              <a:buFont typeface="Wingdings" pitchFamily="2" charset="2"/>
              <a:buChar char="Ø"/>
              <a:tabLst>
                <a:tab pos="800100" algn="l"/>
              </a:tabLst>
              <a:defRPr/>
            </a:pPr>
            <a:r>
              <a:rPr lang="en-US" dirty="0" smtClean="0">
                <a:cs typeface="Arial" pitchFamily="34" charset="0"/>
              </a:rPr>
              <a:t>Para-educators receive the same amount</a:t>
            </a:r>
          </a:p>
          <a:p>
            <a:pPr marL="1474788" lvl="3" indent="-342900">
              <a:lnSpc>
                <a:spcPct val="110000"/>
              </a:lnSpc>
              <a:spcBef>
                <a:spcPts val="1000"/>
              </a:spcBef>
              <a:buFont typeface="Wingdings" pitchFamily="2" charset="2"/>
              <a:buChar char="Ø"/>
              <a:tabLst>
                <a:tab pos="800100" algn="l"/>
              </a:tabLst>
              <a:defRPr/>
            </a:pPr>
            <a:r>
              <a:rPr lang="en-US" dirty="0">
                <a:cs typeface="Arial" pitchFamily="34" charset="0"/>
              </a:rPr>
              <a:t>All teachers receive the same amount</a:t>
            </a:r>
          </a:p>
          <a:p>
            <a:pPr marL="1474788" lvl="3" indent="-342900">
              <a:lnSpc>
                <a:spcPct val="110000"/>
              </a:lnSpc>
              <a:spcBef>
                <a:spcPts val="1000"/>
              </a:spcBef>
              <a:buFont typeface="Wingdings" pitchFamily="2" charset="2"/>
              <a:buChar char="Ø"/>
              <a:tabLst>
                <a:tab pos="800100" algn="l"/>
              </a:tabLst>
              <a:defRPr/>
            </a:pPr>
            <a:r>
              <a:rPr lang="en-US" dirty="0">
                <a:cs typeface="Arial" pitchFamily="34" charset="0"/>
              </a:rPr>
              <a:t>Custodial staff receive the same amount</a:t>
            </a:r>
          </a:p>
          <a:p>
            <a:pPr marL="1017588" lvl="2" indent="-342900">
              <a:lnSpc>
                <a:spcPct val="110000"/>
              </a:lnSpc>
              <a:spcBef>
                <a:spcPts val="1000"/>
              </a:spcBef>
              <a:buFont typeface="Courier New" pitchFamily="49" charset="0"/>
              <a:buChar char="o"/>
              <a:tabLst>
                <a:tab pos="800100" algn="l"/>
              </a:tabLst>
              <a:defRPr/>
            </a:pPr>
            <a:r>
              <a:rPr lang="en-US" dirty="0"/>
              <a:t>Only current personnel employed at the Title I Reward School may be awarded funds</a:t>
            </a:r>
          </a:p>
          <a:p>
            <a:pPr marL="1017588" lvl="2" indent="-342900">
              <a:lnSpc>
                <a:spcPct val="110000"/>
              </a:lnSpc>
              <a:spcBef>
                <a:spcPts val="1000"/>
              </a:spcBef>
              <a:buFont typeface="Courier New" pitchFamily="49" charset="0"/>
              <a:buChar char="o"/>
              <a:tabLst>
                <a:tab pos="800100" algn="l"/>
              </a:tabLst>
              <a:defRPr/>
            </a:pPr>
            <a:r>
              <a:rPr lang="en-US" dirty="0"/>
              <a:t>Monetary awards may only be disbursed  to personnel paid with Title I funds in a targeted assistance school</a:t>
            </a:r>
          </a:p>
          <a:p>
            <a:pPr marL="1017588" lvl="2" indent="-342900">
              <a:lnSpc>
                <a:spcPct val="110000"/>
              </a:lnSpc>
              <a:spcBef>
                <a:spcPts val="1000"/>
              </a:spcBef>
              <a:buFont typeface="Courier New" pitchFamily="49" charset="0"/>
              <a:buChar char="o"/>
              <a:tabLst>
                <a:tab pos="800100" algn="l"/>
              </a:tabLst>
              <a:defRPr/>
            </a:pPr>
            <a:r>
              <a:rPr lang="en-US" dirty="0"/>
              <a:t>Monetary awards may be prorated to part time employees</a:t>
            </a:r>
          </a:p>
          <a:p>
            <a:pPr eaLnBrk="1" hangingPunct="1">
              <a:defRPr/>
            </a:pPr>
            <a:endParaRPr lang="en-US" sz="2800" dirty="0" smtClean="0">
              <a:latin typeface="Arial" charset="0"/>
              <a:cs typeface="Arial" charset="0"/>
            </a:endParaRPr>
          </a:p>
          <a:p>
            <a:pPr marL="609600" indent="-609600" eaLnBrk="1" hangingPunct="1">
              <a:lnSpc>
                <a:spcPct val="90000"/>
              </a:lnSpc>
              <a:defRPr/>
            </a:pPr>
            <a:endParaRPr lang="en-US" sz="1200" dirty="0" smtClean="0">
              <a:latin typeface="Arial" charset="0"/>
              <a:cs typeface="Arial" charset="0"/>
            </a:endParaRPr>
          </a:p>
          <a:p>
            <a:pPr lvl="1" eaLnBrk="1" hangingPunct="1">
              <a:defRPr/>
            </a:pPr>
            <a:endParaRPr lang="en-US" sz="2400" dirty="0" smtClean="0">
              <a:cs typeface="Arial" charset="0"/>
            </a:endParaRPr>
          </a:p>
          <a:p>
            <a:pPr eaLnBrk="1" hangingPunct="1">
              <a:buFontTx/>
              <a:buChar char="•"/>
              <a:defRPr/>
            </a:pPr>
            <a:endParaRPr lang="en-US" dirty="0" smtClean="0">
              <a:solidFill>
                <a:srgbClr val="404040"/>
              </a:solidFill>
              <a:latin typeface="Arial" charset="0"/>
              <a:cs typeface="Arial" charset="0"/>
            </a:endParaRPr>
          </a:p>
        </p:txBody>
      </p:sp>
    </p:spTree>
    <p:extLst>
      <p:ext uri="{BB962C8B-B14F-4D97-AF65-F5344CB8AC3E}">
        <p14:creationId xmlns:p14="http://schemas.microsoft.com/office/powerpoint/2010/main" val="385682440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chor="t">
            <a:normAutofit/>
          </a:bodyPr>
          <a:lstStyle/>
          <a:p>
            <a:r>
              <a:rPr lang="en-US" sz="4000" dirty="0" smtClean="0">
                <a:cs typeface="Arial" charset="0"/>
              </a:rPr>
              <a:t>Allowable Use of Funds</a:t>
            </a:r>
          </a:p>
        </p:txBody>
      </p:sp>
      <p:sp>
        <p:nvSpPr>
          <p:cNvPr id="41987" name="Subtitle 2"/>
          <p:cNvSpPr>
            <a:spLocks noGrp="1"/>
          </p:cNvSpPr>
          <p:nvPr>
            <p:ph idx="4294967295"/>
          </p:nvPr>
        </p:nvSpPr>
        <p:spPr>
          <a:xfrm>
            <a:off x="849086" y="1890939"/>
            <a:ext cx="7886700" cy="4351338"/>
          </a:xfrm>
          <a:prstGeom prst="rect">
            <a:avLst/>
          </a:prstGeom>
        </p:spPr>
        <p:txBody>
          <a:bodyPr>
            <a:noAutofit/>
          </a:bodyPr>
          <a:lstStyle/>
          <a:p>
            <a:pPr marL="228600" lvl="1">
              <a:spcBef>
                <a:spcPts val="0"/>
              </a:spcBef>
              <a:defRPr/>
            </a:pPr>
            <a:r>
              <a:rPr lang="en-US" dirty="0"/>
              <a:t>To operate schoolwide projects to enhance instruction</a:t>
            </a:r>
          </a:p>
          <a:p>
            <a:pPr marL="228600" lvl="1">
              <a:spcBef>
                <a:spcPts val="0"/>
              </a:spcBef>
              <a:defRPr/>
            </a:pPr>
            <a:r>
              <a:rPr lang="en-US" dirty="0"/>
              <a:t>To operate districtwide projects to enhance instruction (Reward District award only</a:t>
            </a:r>
            <a:r>
              <a:rPr lang="en-US" dirty="0" smtClean="0"/>
              <a:t>)</a:t>
            </a:r>
            <a:endParaRPr lang="en-US" dirty="0"/>
          </a:p>
          <a:p>
            <a:pPr marL="228600" lvl="1">
              <a:spcBef>
                <a:spcPts val="0"/>
              </a:spcBef>
              <a:defRPr/>
            </a:pPr>
            <a:r>
              <a:rPr lang="en-US" dirty="0"/>
              <a:t>To purchase Reward School signs and banners</a:t>
            </a:r>
          </a:p>
          <a:p>
            <a:pPr marL="228600" lvl="1">
              <a:spcBef>
                <a:spcPts val="0"/>
              </a:spcBef>
              <a:defRPr/>
            </a:pPr>
            <a:r>
              <a:rPr lang="en-US" dirty="0"/>
              <a:t>Expenditure of funds must be allowable and  reasonable in accordance with </a:t>
            </a:r>
            <a:r>
              <a:rPr lang="en-US" dirty="0" smtClean="0">
                <a:hlinkClick r:id="rId2"/>
              </a:rPr>
              <a:t>2 </a:t>
            </a:r>
            <a:r>
              <a:rPr lang="en-US" dirty="0">
                <a:hlinkClick r:id="rId2"/>
              </a:rPr>
              <a:t>CFR </a:t>
            </a:r>
            <a:r>
              <a:rPr lang="en-US" dirty="0" smtClean="0">
                <a:hlinkClick r:id="rId2"/>
              </a:rPr>
              <a:t>Part 200</a:t>
            </a:r>
            <a:r>
              <a:rPr lang="en-US" dirty="0">
                <a:hlinkClick r:id="rId2"/>
              </a:rPr>
              <a:t>, Uniform Guidance (Uniform Administrative Requirements, Cost Principles, and Audit Requirements for Federal Awards)</a:t>
            </a:r>
            <a:endParaRPr lang="en-US" dirty="0" smtClean="0">
              <a:cs typeface="Arial" charset="0"/>
            </a:endParaRPr>
          </a:p>
        </p:txBody>
      </p:sp>
    </p:spTree>
    <p:extLst>
      <p:ext uri="{BB962C8B-B14F-4D97-AF65-F5344CB8AC3E}">
        <p14:creationId xmlns:p14="http://schemas.microsoft.com/office/powerpoint/2010/main" val="264669355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chor="t">
            <a:normAutofit/>
          </a:bodyPr>
          <a:lstStyle/>
          <a:p>
            <a:r>
              <a:rPr lang="en-US" sz="4000" dirty="0" smtClean="0">
                <a:cs typeface="Arial" charset="0"/>
              </a:rPr>
              <a:t>Allowable Use of Funds</a:t>
            </a:r>
          </a:p>
        </p:txBody>
      </p:sp>
      <p:sp>
        <p:nvSpPr>
          <p:cNvPr id="24579" name="Subtitle 2"/>
          <p:cNvSpPr>
            <a:spLocks noGrp="1"/>
          </p:cNvSpPr>
          <p:nvPr>
            <p:ph idx="4294967295"/>
          </p:nvPr>
        </p:nvSpPr>
        <p:spPr>
          <a:xfrm>
            <a:off x="947058" y="1825625"/>
            <a:ext cx="7886700" cy="4351338"/>
          </a:xfrm>
          <a:prstGeom prst="rect">
            <a:avLst/>
          </a:prstGeom>
        </p:spPr>
        <p:txBody>
          <a:bodyPr>
            <a:normAutofit/>
          </a:bodyPr>
          <a:lstStyle/>
          <a:p>
            <a:pPr marL="228600" lvl="1">
              <a:lnSpc>
                <a:spcPct val="100000"/>
              </a:lnSpc>
              <a:spcBef>
                <a:spcPts val="0"/>
              </a:spcBef>
              <a:defRPr/>
            </a:pPr>
            <a:r>
              <a:rPr lang="en-US" dirty="0"/>
              <a:t>Federal funds must be used to supplement, not supplant services, staff, programs, or materials that would otherwise be paid with state and/or local funds (and, in some cases, other federal funds)</a:t>
            </a:r>
          </a:p>
          <a:p>
            <a:pPr marL="228600" lvl="1">
              <a:lnSpc>
                <a:spcPct val="100000"/>
              </a:lnSpc>
              <a:spcBef>
                <a:spcPts val="0"/>
              </a:spcBef>
              <a:defRPr/>
            </a:pPr>
            <a:r>
              <a:rPr lang="en-US" dirty="0"/>
              <a:t>Questions that should always be asked:</a:t>
            </a:r>
          </a:p>
          <a:p>
            <a:pPr marL="1017588" lvl="2" indent="-342900">
              <a:lnSpc>
                <a:spcPct val="110000"/>
              </a:lnSpc>
              <a:spcBef>
                <a:spcPts val="1000"/>
              </a:spcBef>
              <a:buFont typeface="Courier New" pitchFamily="49" charset="0"/>
              <a:buChar char="o"/>
              <a:tabLst>
                <a:tab pos="800100" algn="l"/>
              </a:tabLst>
              <a:defRPr/>
            </a:pPr>
            <a:r>
              <a:rPr lang="en-US" dirty="0"/>
              <a:t>What would have happened in the absence of federal funds?</a:t>
            </a:r>
          </a:p>
          <a:p>
            <a:pPr marL="1017588" lvl="2" indent="-342900">
              <a:lnSpc>
                <a:spcPct val="100000"/>
              </a:lnSpc>
              <a:spcBef>
                <a:spcPts val="0"/>
              </a:spcBef>
              <a:buFont typeface="Courier New" pitchFamily="49" charset="0"/>
              <a:buChar char="o"/>
              <a:tabLst>
                <a:tab pos="800100" algn="l"/>
              </a:tabLst>
              <a:defRPr/>
            </a:pPr>
            <a:r>
              <a:rPr lang="en-US" dirty="0"/>
              <a:t>Did the school provide the program with Title l funds in prior years?</a:t>
            </a:r>
          </a:p>
          <a:p>
            <a:pPr marL="1017588" lvl="2" indent="-342900">
              <a:lnSpc>
                <a:spcPct val="100000"/>
              </a:lnSpc>
              <a:spcBef>
                <a:spcPts val="0"/>
              </a:spcBef>
              <a:buFont typeface="Courier New" pitchFamily="49" charset="0"/>
              <a:buChar char="o"/>
              <a:tabLst>
                <a:tab pos="800100" algn="l"/>
              </a:tabLst>
              <a:defRPr/>
            </a:pPr>
            <a:r>
              <a:rPr lang="en-US" dirty="0"/>
              <a:t>Is the district providing the program for non-Title l children</a:t>
            </a:r>
            <a:br>
              <a:rPr lang="en-US" dirty="0"/>
            </a:br>
            <a:r>
              <a:rPr lang="en-US" dirty="0"/>
              <a:t>with other funds?</a:t>
            </a:r>
          </a:p>
          <a:p>
            <a:pPr>
              <a:buFont typeface="Arial" charset="0"/>
              <a:buNone/>
            </a:pPr>
            <a:endParaRPr lang="en-US" dirty="0" smtClean="0">
              <a:latin typeface="Arial Narrow" pitchFamily="34" charset="0"/>
              <a:cs typeface="Arial" charset="0"/>
            </a:endParaRPr>
          </a:p>
        </p:txBody>
      </p:sp>
    </p:spTree>
    <p:extLst>
      <p:ext uri="{BB962C8B-B14F-4D97-AF65-F5344CB8AC3E}">
        <p14:creationId xmlns:p14="http://schemas.microsoft.com/office/powerpoint/2010/main" val="69703988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chor="t">
            <a:normAutofit/>
          </a:bodyPr>
          <a:lstStyle/>
          <a:p>
            <a:r>
              <a:rPr lang="en-US" sz="4000" dirty="0" smtClean="0">
                <a:cs typeface="Arial" charset="0"/>
              </a:rPr>
              <a:t>Allowable Use of Funds</a:t>
            </a:r>
          </a:p>
        </p:txBody>
      </p:sp>
      <p:sp>
        <p:nvSpPr>
          <p:cNvPr id="3" name="Subtitle 2"/>
          <p:cNvSpPr>
            <a:spLocks noGrp="1"/>
          </p:cNvSpPr>
          <p:nvPr>
            <p:ph idx="4294967295"/>
          </p:nvPr>
        </p:nvSpPr>
        <p:spPr>
          <a:xfrm>
            <a:off x="734786" y="1809296"/>
            <a:ext cx="7886700" cy="4351338"/>
          </a:xfrm>
          <a:prstGeom prst="rect">
            <a:avLst/>
          </a:prstGeom>
        </p:spPr>
        <p:txBody>
          <a:bodyPr>
            <a:normAutofit/>
          </a:bodyPr>
          <a:lstStyle/>
          <a:p>
            <a:pPr marL="228600" lvl="1">
              <a:lnSpc>
                <a:spcPct val="100000"/>
              </a:lnSpc>
              <a:spcBef>
                <a:spcPts val="0"/>
              </a:spcBef>
              <a:defRPr/>
            </a:pPr>
            <a:r>
              <a:rPr lang="en-US" dirty="0"/>
              <a:t>Schools receiving monetary awards may not use funds for:</a:t>
            </a:r>
          </a:p>
          <a:p>
            <a:pPr marL="1017588" lvl="2" indent="-342900">
              <a:lnSpc>
                <a:spcPct val="100000"/>
              </a:lnSpc>
              <a:spcBef>
                <a:spcPts val="0"/>
              </a:spcBef>
              <a:buFont typeface="Courier New" pitchFamily="49" charset="0"/>
              <a:buChar char="o"/>
              <a:tabLst>
                <a:tab pos="800100" algn="l"/>
              </a:tabLst>
              <a:defRPr/>
            </a:pPr>
            <a:r>
              <a:rPr lang="en-US" dirty="0"/>
              <a:t>Employees who have transferred from the Reward School</a:t>
            </a:r>
          </a:p>
          <a:p>
            <a:pPr marL="1017588" lvl="2" indent="-342900">
              <a:lnSpc>
                <a:spcPct val="100000"/>
              </a:lnSpc>
              <a:spcBef>
                <a:spcPts val="0"/>
              </a:spcBef>
              <a:buFont typeface="Courier New" pitchFamily="49" charset="0"/>
              <a:buChar char="o"/>
              <a:tabLst>
                <a:tab pos="800100" algn="l"/>
              </a:tabLst>
              <a:defRPr/>
            </a:pPr>
            <a:r>
              <a:rPr lang="en-US" dirty="0"/>
              <a:t>To supplant funds provided by the district</a:t>
            </a:r>
          </a:p>
          <a:p>
            <a:pPr marL="457200" lvl="1" indent="0" eaLnBrk="1" hangingPunct="1">
              <a:lnSpc>
                <a:spcPct val="100000"/>
              </a:lnSpc>
              <a:spcBef>
                <a:spcPts val="0"/>
              </a:spcBef>
              <a:buNone/>
              <a:defRPr/>
            </a:pPr>
            <a:endParaRPr lang="en-US" dirty="0" smtClean="0">
              <a:cs typeface="Arial" charset="0"/>
            </a:endParaRPr>
          </a:p>
          <a:p>
            <a:pPr marL="228600" lvl="1">
              <a:lnSpc>
                <a:spcPct val="100000"/>
              </a:lnSpc>
              <a:spcBef>
                <a:spcPts val="0"/>
              </a:spcBef>
              <a:defRPr/>
            </a:pPr>
            <a:r>
              <a:rPr lang="en-US" dirty="0"/>
              <a:t>Remember--</a:t>
            </a:r>
          </a:p>
          <a:p>
            <a:pPr marL="1017588" lvl="2" indent="-342900">
              <a:lnSpc>
                <a:spcPct val="100000"/>
              </a:lnSpc>
              <a:spcBef>
                <a:spcPts val="0"/>
              </a:spcBef>
              <a:buFont typeface="Courier New" pitchFamily="49" charset="0"/>
              <a:buChar char="o"/>
              <a:tabLst>
                <a:tab pos="800100" algn="l"/>
              </a:tabLst>
              <a:defRPr/>
            </a:pPr>
            <a:r>
              <a:rPr lang="en-US" dirty="0"/>
              <a:t>All monetary awards to individuals are subject to appropriate state and federal tax guidelines</a:t>
            </a:r>
          </a:p>
          <a:p>
            <a:pPr marL="1017588" lvl="2" indent="-342900">
              <a:lnSpc>
                <a:spcPct val="100000"/>
              </a:lnSpc>
              <a:spcBef>
                <a:spcPts val="0"/>
              </a:spcBef>
              <a:buFont typeface="Courier New" pitchFamily="49" charset="0"/>
              <a:buChar char="o"/>
              <a:tabLst>
                <a:tab pos="800100" algn="l"/>
              </a:tabLst>
              <a:defRPr/>
            </a:pPr>
            <a:r>
              <a:rPr lang="en-US" dirty="0"/>
              <a:t>Title I Reward Schools/Districts funds may not be carried over</a:t>
            </a:r>
          </a:p>
          <a:p>
            <a:pPr>
              <a:buFont typeface="Arial"/>
              <a:buNone/>
              <a:defRPr/>
            </a:pPr>
            <a:endParaRPr lang="en-US" dirty="0"/>
          </a:p>
        </p:txBody>
      </p:sp>
    </p:spTree>
    <p:extLst>
      <p:ext uri="{BB962C8B-B14F-4D97-AF65-F5344CB8AC3E}">
        <p14:creationId xmlns:p14="http://schemas.microsoft.com/office/powerpoint/2010/main" val="136985469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a:xfrm>
            <a:off x="613511" y="391886"/>
            <a:ext cx="6342459" cy="1028700"/>
          </a:xfrm>
        </p:spPr>
        <p:txBody>
          <a:bodyPr anchor="t">
            <a:normAutofit/>
          </a:bodyPr>
          <a:lstStyle/>
          <a:p>
            <a:r>
              <a:rPr lang="en-US" sz="4000" dirty="0" smtClean="0">
                <a:cs typeface="Arial" charset="0"/>
              </a:rPr>
              <a:t>Allowable Use of Funds</a:t>
            </a:r>
          </a:p>
        </p:txBody>
      </p:sp>
      <p:sp>
        <p:nvSpPr>
          <p:cNvPr id="17" name="Content Placeholder 16"/>
          <p:cNvSpPr>
            <a:spLocks noGrp="1"/>
          </p:cNvSpPr>
          <p:nvPr>
            <p:ph idx="1"/>
          </p:nvPr>
        </p:nvSpPr>
        <p:spPr>
          <a:xfrm>
            <a:off x="4648200" y="1828801"/>
            <a:ext cx="4038600" cy="4130222"/>
          </a:xfrm>
          <a:prstGeom prst="rect">
            <a:avLst/>
          </a:prstGeo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marL="0" indent="0" algn="ctr" eaLnBrk="1" hangingPunct="1">
              <a:lnSpc>
                <a:spcPct val="80000"/>
              </a:lnSpc>
              <a:buFont typeface="Arial" pitchFamily="34" charset="0"/>
              <a:buNone/>
              <a:defRPr/>
            </a:pPr>
            <a:r>
              <a:rPr lang="en-US" sz="4000" dirty="0" smtClean="0">
                <a:solidFill>
                  <a:prstClr val="black"/>
                </a:solidFill>
                <a:cs typeface="Arial" pitchFamily="34" charset="0"/>
              </a:rPr>
              <a:t>May</a:t>
            </a:r>
            <a:r>
              <a:rPr lang="en-US" sz="4000" i="1" dirty="0" smtClean="0">
                <a:solidFill>
                  <a:prstClr val="black"/>
                </a:solidFill>
                <a:cs typeface="Arial" pitchFamily="34" charset="0"/>
              </a:rPr>
              <a:t> </a:t>
            </a:r>
            <a:r>
              <a:rPr lang="en-US" sz="4000" dirty="0" smtClean="0">
                <a:solidFill>
                  <a:prstClr val="black"/>
                </a:solidFill>
                <a:cs typeface="Arial" pitchFamily="34" charset="0"/>
              </a:rPr>
              <a:t>Not</a:t>
            </a:r>
          </a:p>
          <a:p>
            <a:pPr marL="0" indent="0" eaLnBrk="1" hangingPunct="1">
              <a:lnSpc>
                <a:spcPct val="80000"/>
              </a:lnSpc>
              <a:buNone/>
              <a:defRPr/>
            </a:pPr>
            <a:r>
              <a:rPr lang="en-US" sz="3400" dirty="0" smtClean="0">
                <a:solidFill>
                  <a:prstClr val="black"/>
                </a:solidFill>
                <a:cs typeface="Arial" pitchFamily="34" charset="0"/>
              </a:rPr>
              <a:t>Capital outlay projects such as carpeting, renovations, and construction</a:t>
            </a:r>
          </a:p>
          <a:p>
            <a:pPr marL="0" indent="0" eaLnBrk="1" hangingPunct="1">
              <a:lnSpc>
                <a:spcPct val="80000"/>
              </a:lnSpc>
              <a:buNone/>
              <a:defRPr/>
            </a:pPr>
            <a:r>
              <a:rPr lang="en-US" sz="3400" dirty="0" smtClean="0">
                <a:solidFill>
                  <a:prstClr val="black"/>
                </a:solidFill>
                <a:cs typeface="Arial" pitchFamily="34" charset="0"/>
              </a:rPr>
              <a:t>Gift cards, trophies, school uniforms, tee shirts, movie tickets, theme park tickets</a:t>
            </a:r>
          </a:p>
          <a:p>
            <a:pPr marL="0" indent="0" eaLnBrk="1" hangingPunct="1">
              <a:lnSpc>
                <a:spcPct val="80000"/>
              </a:lnSpc>
              <a:buNone/>
              <a:defRPr/>
            </a:pPr>
            <a:r>
              <a:rPr lang="en-US" sz="3400" dirty="0" smtClean="0">
                <a:solidFill>
                  <a:prstClr val="black"/>
                </a:solidFill>
                <a:cs typeface="Arial" pitchFamily="34" charset="0"/>
              </a:rPr>
              <a:t>Signs, flags, and banners (exception: the Title I Reward </a:t>
            </a:r>
            <a:r>
              <a:rPr lang="en-US" sz="3400" dirty="0" smtClean="0">
                <a:cs typeface="Arial" pitchFamily="34" charset="0"/>
              </a:rPr>
              <a:t>School or District banners </a:t>
            </a:r>
            <a:r>
              <a:rPr lang="en-US" sz="3400" dirty="0" smtClean="0">
                <a:solidFill>
                  <a:prstClr val="black"/>
                </a:solidFill>
                <a:cs typeface="Arial" pitchFamily="34" charset="0"/>
              </a:rPr>
              <a:t>and signs)</a:t>
            </a:r>
          </a:p>
          <a:p>
            <a:pPr marL="0" indent="0" eaLnBrk="1" hangingPunct="1">
              <a:lnSpc>
                <a:spcPct val="80000"/>
              </a:lnSpc>
              <a:buNone/>
              <a:defRPr/>
            </a:pPr>
            <a:r>
              <a:rPr lang="en-US" sz="3400" dirty="0" smtClean="0">
                <a:solidFill>
                  <a:prstClr val="black"/>
                </a:solidFill>
                <a:cs typeface="Arial" pitchFamily="34" charset="0"/>
              </a:rPr>
              <a:t>Food unless it is associated with a paren</a:t>
            </a:r>
            <a:r>
              <a:rPr lang="en-US" sz="3400" dirty="0" smtClean="0">
                <a:cs typeface="Arial" pitchFamily="34" charset="0"/>
              </a:rPr>
              <a:t>tal </a:t>
            </a:r>
            <a:r>
              <a:rPr lang="en-US" sz="3400" dirty="0" smtClean="0">
                <a:solidFill>
                  <a:prstClr val="black"/>
                </a:solidFill>
                <a:cs typeface="Arial" pitchFamily="34" charset="0"/>
              </a:rPr>
              <a:t>involvement activity that meets the guidelines</a:t>
            </a:r>
          </a:p>
          <a:p>
            <a:pPr>
              <a:buFont typeface="Arial" pitchFamily="34" charset="0"/>
              <a:buNone/>
              <a:defRPr/>
            </a:pPr>
            <a:endParaRPr lang="en-US" dirty="0"/>
          </a:p>
        </p:txBody>
      </p:sp>
      <p:sp>
        <p:nvSpPr>
          <p:cNvPr id="46083" name="Content Placeholder 15"/>
          <p:cNvSpPr>
            <a:spLocks noGrp="1"/>
          </p:cNvSpPr>
          <p:nvPr>
            <p:ph type="body" sz="half" idx="2"/>
          </p:nvPr>
        </p:nvSpPr>
        <p:spPr>
          <a:xfrm>
            <a:off x="342901" y="1828798"/>
            <a:ext cx="4147458" cy="4147459"/>
          </a:xfrm>
          <a:ln>
            <a:solidFill>
              <a:schemeClr val="accent1"/>
            </a:solidFill>
          </a:ln>
        </p:spPr>
        <p:txBody>
          <a:bodyPr>
            <a:normAutofit fontScale="62500" lnSpcReduction="20000"/>
          </a:bodyPr>
          <a:lstStyle/>
          <a:p>
            <a:pPr marL="0" lvl="1" indent="0" algn="ctr">
              <a:lnSpc>
                <a:spcPct val="80000"/>
              </a:lnSpc>
              <a:buFont typeface="Arial" charset="0"/>
              <a:buNone/>
              <a:defRPr/>
            </a:pPr>
            <a:r>
              <a:rPr lang="en-US" sz="4400" dirty="0" smtClean="0">
                <a:cs typeface="Arial" pitchFamily="34" charset="0"/>
              </a:rPr>
              <a:t>May</a:t>
            </a:r>
          </a:p>
          <a:p>
            <a:pPr marL="228600" lvl="1">
              <a:lnSpc>
                <a:spcPct val="80000"/>
              </a:lnSpc>
              <a:spcBef>
                <a:spcPts val="1000"/>
              </a:spcBef>
              <a:defRPr/>
            </a:pPr>
            <a:r>
              <a:rPr lang="en-US" sz="4400" dirty="0">
                <a:solidFill>
                  <a:prstClr val="black"/>
                </a:solidFill>
                <a:cs typeface="Arial" pitchFamily="34" charset="0"/>
              </a:rPr>
              <a:t>Instructional materials for classroom instruction in English, language arts, mathematics, science, and social studies</a:t>
            </a:r>
          </a:p>
          <a:p>
            <a:pPr marL="228600" lvl="1">
              <a:lnSpc>
                <a:spcPct val="80000"/>
              </a:lnSpc>
              <a:spcBef>
                <a:spcPts val="1000"/>
              </a:spcBef>
              <a:defRPr/>
            </a:pPr>
            <a:r>
              <a:rPr lang="en-US" sz="4400" dirty="0">
                <a:solidFill>
                  <a:prstClr val="black"/>
                </a:solidFill>
                <a:cs typeface="Arial" pitchFamily="34" charset="0"/>
              </a:rPr>
              <a:t>Monetary awards for current Title I employees</a:t>
            </a:r>
          </a:p>
          <a:p>
            <a:pPr marL="228600" lvl="1">
              <a:lnSpc>
                <a:spcPct val="80000"/>
              </a:lnSpc>
              <a:spcBef>
                <a:spcPts val="1000"/>
              </a:spcBef>
              <a:defRPr/>
            </a:pPr>
            <a:r>
              <a:rPr lang="en-US" sz="4400" dirty="0">
                <a:solidFill>
                  <a:prstClr val="black"/>
                </a:solidFill>
                <a:cs typeface="Arial" pitchFamily="34" charset="0"/>
              </a:rPr>
              <a:t>Schoolwide projects, such as computer labs, materials and supplies for the classroom, etc.</a:t>
            </a:r>
          </a:p>
          <a:p>
            <a:pPr marL="228600" lvl="1">
              <a:lnSpc>
                <a:spcPct val="80000"/>
              </a:lnSpc>
              <a:spcBef>
                <a:spcPts val="1000"/>
              </a:spcBef>
              <a:defRPr/>
            </a:pPr>
            <a:endParaRPr lang="en-US" sz="3400" b="1" dirty="0">
              <a:solidFill>
                <a:srgbClr val="FF0000"/>
              </a:solidFill>
              <a:cs typeface="Arial" pitchFamily="34" charset="0"/>
            </a:endParaRPr>
          </a:p>
        </p:txBody>
      </p:sp>
      <p:sp>
        <p:nvSpPr>
          <p:cNvPr id="11" name="Rectangle 4"/>
          <p:cNvSpPr txBox="1">
            <a:spLocks noChangeArrowheads="1"/>
          </p:cNvSpPr>
          <p:nvPr/>
        </p:nvSpPr>
        <p:spPr>
          <a:xfrm>
            <a:off x="4648200" y="1598612"/>
            <a:ext cx="4038600" cy="4116387"/>
          </a:xfrm>
          <a:prstGeom prst="rect">
            <a:avLst/>
          </a:prstGeom>
        </p:spPr>
        <p:txBody>
          <a:bodyPr/>
          <a:lstStyle/>
          <a:p>
            <a:pPr marL="342900" indent="-342900" algn="ctr">
              <a:lnSpc>
                <a:spcPct val="80000"/>
              </a:lnSpc>
              <a:spcBef>
                <a:spcPct val="20000"/>
              </a:spcBef>
              <a:defRPr/>
            </a:pPr>
            <a:r>
              <a:rPr lang="en-US" sz="3600" i="1" dirty="0">
                <a:latin typeface="+mn-lt"/>
              </a:rPr>
              <a:t>	</a:t>
            </a:r>
            <a:endParaRPr lang="en-US" dirty="0">
              <a:latin typeface="Arial" pitchFamily="34" charset="0"/>
              <a:cs typeface="Arial" pitchFamily="34" charset="0"/>
            </a:endParaRPr>
          </a:p>
        </p:txBody>
      </p:sp>
    </p:spTree>
    <p:extLst>
      <p:ext uri="{BB962C8B-B14F-4D97-AF65-F5344CB8AC3E}">
        <p14:creationId xmlns:p14="http://schemas.microsoft.com/office/powerpoint/2010/main" val="225001769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a:bodyPr>
          <a:lstStyle/>
          <a:p>
            <a:r>
              <a:rPr lang="en-US" sz="4000" dirty="0" smtClean="0"/>
              <a:t>Title I Reward Districts</a:t>
            </a:r>
            <a:br>
              <a:rPr lang="en-US" sz="4000" dirty="0" smtClean="0"/>
            </a:br>
            <a:endParaRPr lang="en-US" sz="4000" dirty="0" smtClean="0"/>
          </a:p>
        </p:txBody>
      </p:sp>
      <p:sp>
        <p:nvSpPr>
          <p:cNvPr id="4" name="Date Placeholder 3"/>
          <p:cNvSpPr>
            <a:spLocks noGrp="1"/>
          </p:cNvSpPr>
          <p:nvPr>
            <p:ph type="dt" sz="half" idx="2"/>
          </p:nvPr>
        </p:nvSpPr>
        <p:spPr>
          <a:prstGeom prst="rect">
            <a:avLst/>
          </a:prstGeom>
        </p:spPr>
        <p:txBody>
          <a:bodyPr/>
          <a:lstStyle/>
          <a:p>
            <a:pPr>
              <a:defRPr/>
            </a:pPr>
            <a:fld id="{00A02540-0106-4D97-9F7E-C7556EC5B48C}" type="datetime1">
              <a:rPr lang="en-US" smtClean="0"/>
              <a:pPr>
                <a:defRPr/>
              </a:pPr>
              <a:t>5/25/2015</a:t>
            </a:fld>
            <a:endParaRPr lang="en-US" dirty="0"/>
          </a:p>
        </p:txBody>
      </p:sp>
      <p:sp>
        <p:nvSpPr>
          <p:cNvPr id="5" name="Slide Number Placeholder 4"/>
          <p:cNvSpPr>
            <a:spLocks noGrp="1"/>
          </p:cNvSpPr>
          <p:nvPr>
            <p:ph type="sldNum" sz="quarter" idx="4"/>
          </p:nvPr>
        </p:nvSpPr>
        <p:spPr>
          <a:prstGeom prst="rect">
            <a:avLst/>
          </a:prstGeom>
        </p:spPr>
        <p:txBody>
          <a:bodyPr/>
          <a:lstStyle/>
          <a:p>
            <a:pPr>
              <a:defRPr/>
            </a:pPr>
            <a:fld id="{2C322A37-6D46-4F4F-B7A2-715EAAEE562A}" type="slidenum">
              <a:rPr lang="en-US" smtClean="0"/>
              <a:pPr>
                <a:defRPr/>
              </a:pPr>
              <a:t>19</a:t>
            </a:fld>
            <a:endParaRPr lang="en-US" dirty="0"/>
          </a:p>
        </p:txBody>
      </p:sp>
      <p:sp>
        <p:nvSpPr>
          <p:cNvPr id="29699" name="Content Placeholder 2"/>
          <p:cNvSpPr>
            <a:spLocks noGrp="1"/>
          </p:cNvSpPr>
          <p:nvPr>
            <p:ph idx="4294967295"/>
          </p:nvPr>
        </p:nvSpPr>
        <p:spPr>
          <a:xfrm>
            <a:off x="816429" y="1809296"/>
            <a:ext cx="7886700" cy="4351338"/>
          </a:xfrm>
          <a:prstGeom prst="rect">
            <a:avLst/>
          </a:prstGeom>
        </p:spPr>
        <p:txBody>
          <a:bodyPr/>
          <a:lstStyle/>
          <a:p>
            <a:pPr marL="0" indent="0">
              <a:buNone/>
            </a:pPr>
            <a:r>
              <a:rPr lang="en-US" dirty="0" smtClean="0"/>
              <a:t>The Title Programs Reward Districts Program recognizes and honors local school districts that have made the greatest gains in the percent of economically disadvantaged students meeting or exceeding state standards on assessments administered in the previous school year compared to assessments administered in the current school year. </a:t>
            </a:r>
          </a:p>
          <a:p>
            <a:pPr marL="0" indent="0">
              <a:buNone/>
            </a:pPr>
            <a:endParaRPr lang="en-US" sz="2800" dirty="0" smtClean="0"/>
          </a:p>
        </p:txBody>
      </p:sp>
    </p:spTree>
    <p:extLst>
      <p:ext uri="{BB962C8B-B14F-4D97-AF65-F5344CB8AC3E}">
        <p14:creationId xmlns:p14="http://schemas.microsoft.com/office/powerpoint/2010/main" val="2339809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79715" y="1518559"/>
            <a:ext cx="7952014" cy="734786"/>
          </a:xfrm>
        </p:spPr>
        <p:txBody>
          <a:bodyPr>
            <a:noAutofit/>
          </a:bodyPr>
          <a:lstStyle/>
          <a:p>
            <a:r>
              <a:rPr lang="en-US" altLang="en-US" sz="2000" dirty="0">
                <a:latin typeface="Arial" panose="020B0604020202020204" pitchFamily="34" charset="0"/>
              </a:rPr>
              <a:t>SCHOOL IMPROVEMENT &amp; DISTRICT </a:t>
            </a:r>
            <a:r>
              <a:rPr lang="en-US" altLang="en-US" sz="2000" dirty="0" smtClean="0">
                <a:latin typeface="Arial" panose="020B0604020202020204" pitchFamily="34" charset="0"/>
              </a:rPr>
              <a:t>  EFFECTIVENESS</a:t>
            </a:r>
            <a:endParaRPr lang="en-US" altLang="en-US" sz="2000" dirty="0">
              <a:latin typeface="Arial" panose="020B0604020202020204" pitchFamily="34" charset="0"/>
            </a:endParaRPr>
          </a:p>
        </p:txBody>
      </p:sp>
      <p:sp>
        <p:nvSpPr>
          <p:cNvPr id="2" name="Date Placeholder 1"/>
          <p:cNvSpPr>
            <a:spLocks noGrp="1"/>
          </p:cNvSpPr>
          <p:nvPr>
            <p:ph type="dt" sz="half" idx="2"/>
          </p:nvPr>
        </p:nvSpPr>
        <p:spPr>
          <a:prstGeom prst="rect">
            <a:avLst/>
          </a:prstGeom>
        </p:spPr>
        <p:txBody>
          <a:bodyPr/>
          <a:lstStyle/>
          <a:p>
            <a:pPr>
              <a:defRPr/>
            </a:pPr>
            <a:fld id="{56B1C275-BF81-4F86-B564-3E297F8933C5}" type="datetime1">
              <a:rPr lang="en-US" smtClean="0"/>
              <a:pPr>
                <a:defRPr/>
              </a:pPr>
              <a:t>5/25/2015</a:t>
            </a:fld>
            <a:endParaRPr lang="en-US" dirty="0"/>
          </a:p>
        </p:txBody>
      </p:sp>
      <p:sp>
        <p:nvSpPr>
          <p:cNvPr id="15363" name="Slide Number Placeholder 2"/>
          <p:cNvSpPr>
            <a:spLocks noGrp="1"/>
          </p:cNvSpPr>
          <p:nvPr>
            <p:ph type="sldNum" sz="quarter" idx="4"/>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1C39871-A688-44B3-9771-39BE97F856D8}" type="slidenum">
              <a:rPr lang="en-US" altLang="en-US">
                <a:solidFill>
                  <a:schemeClr val="bg1"/>
                </a:solidFill>
                <a:latin typeface="Calibri" pitchFamily="34" charset="0"/>
              </a:rPr>
              <a:pPr/>
              <a:t>2</a:t>
            </a:fld>
            <a:endParaRPr lang="en-US" altLang="en-US" dirty="0">
              <a:solidFill>
                <a:schemeClr val="bg1"/>
              </a:solidFill>
              <a:latin typeface="Calibri" pitchFamily="34" charset="0"/>
            </a:endParaRPr>
          </a:p>
        </p:txBody>
      </p:sp>
      <p:pic>
        <p:nvPicPr>
          <p:cNvPr id="3" name="Picture 2"/>
          <p:cNvPicPr>
            <a:picLocks noChangeAspect="1"/>
          </p:cNvPicPr>
          <p:nvPr/>
        </p:nvPicPr>
        <p:blipFill>
          <a:blip r:embed="rId2"/>
          <a:stretch>
            <a:fillRect/>
          </a:stretch>
        </p:blipFill>
        <p:spPr>
          <a:xfrm>
            <a:off x="1926285" y="2004199"/>
            <a:ext cx="4638726" cy="4119013"/>
          </a:xfrm>
          <a:prstGeom prst="rect">
            <a:avLst/>
          </a:prstGeom>
        </p:spPr>
      </p:pic>
    </p:spTree>
    <p:extLst>
      <p:ext uri="{BB962C8B-B14F-4D97-AF65-F5344CB8AC3E}">
        <p14:creationId xmlns:p14="http://schemas.microsoft.com/office/powerpoint/2010/main" val="24291722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Title I Reward </a:t>
            </a:r>
            <a:r>
              <a:rPr lang="en-US" sz="4000" dirty="0" smtClean="0"/>
              <a:t>Districts</a:t>
            </a:r>
            <a:r>
              <a:rPr lang="en-US" sz="4000" dirty="0"/>
              <a:t/>
            </a:r>
            <a:br>
              <a:rPr lang="en-US" sz="4000" dirty="0"/>
            </a:br>
            <a:endParaRPr lang="en-US" sz="4000" dirty="0"/>
          </a:p>
        </p:txBody>
      </p:sp>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20</a:t>
            </a:fld>
            <a:endParaRPr lang="en-US" dirty="0"/>
          </a:p>
        </p:txBody>
      </p:sp>
      <p:sp>
        <p:nvSpPr>
          <p:cNvPr id="3" name="Content Placeholder 2"/>
          <p:cNvSpPr>
            <a:spLocks noGrp="1"/>
          </p:cNvSpPr>
          <p:nvPr>
            <p:ph idx="4294967295"/>
          </p:nvPr>
        </p:nvSpPr>
        <p:spPr>
          <a:xfrm>
            <a:off x="604157" y="1792968"/>
            <a:ext cx="7886700" cy="4351338"/>
          </a:xfrm>
          <a:prstGeom prst="rect">
            <a:avLst/>
          </a:prstGeom>
        </p:spPr>
        <p:txBody>
          <a:bodyPr/>
          <a:lstStyle/>
          <a:p>
            <a:pPr marL="228600" lvl="1" fontAlgn="auto">
              <a:lnSpc>
                <a:spcPct val="110000"/>
              </a:lnSpc>
              <a:spcBef>
                <a:spcPts val="0"/>
              </a:spcBef>
              <a:defRPr/>
            </a:pPr>
            <a:r>
              <a:rPr lang="en-US" dirty="0"/>
              <a:t>Title l Reward Districts are districts that are the </a:t>
            </a:r>
            <a:r>
              <a:rPr lang="en-US" dirty="0" smtClean="0"/>
              <a:t>highest-performing </a:t>
            </a:r>
            <a:r>
              <a:rPr lang="en-US" dirty="0"/>
              <a:t>districts in their size category</a:t>
            </a:r>
          </a:p>
          <a:p>
            <a:pPr marL="228600" lvl="1" fontAlgn="auto">
              <a:lnSpc>
                <a:spcPct val="110000"/>
              </a:lnSpc>
              <a:spcBef>
                <a:spcPts val="0"/>
              </a:spcBef>
              <a:defRPr/>
            </a:pPr>
            <a:endParaRPr lang="en-US" sz="1200" dirty="0"/>
          </a:p>
          <a:p>
            <a:pPr marL="228600" lvl="1">
              <a:lnSpc>
                <a:spcPct val="110000"/>
              </a:lnSpc>
              <a:spcBef>
                <a:spcPts val="0"/>
              </a:spcBef>
              <a:defRPr/>
            </a:pPr>
            <a:r>
              <a:rPr lang="en-US" dirty="0"/>
              <a:t>Four school districts receive the award each year</a:t>
            </a:r>
          </a:p>
          <a:p>
            <a:pPr marL="228600" lvl="1" fontAlgn="auto">
              <a:lnSpc>
                <a:spcPct val="110000"/>
              </a:lnSpc>
              <a:spcBef>
                <a:spcPts val="0"/>
              </a:spcBef>
              <a:defRPr/>
            </a:pPr>
            <a:endParaRPr lang="en-US" sz="1200" dirty="0"/>
          </a:p>
          <a:p>
            <a:pPr marL="228600" lvl="1" fontAlgn="auto">
              <a:lnSpc>
                <a:spcPct val="110000"/>
              </a:lnSpc>
              <a:spcBef>
                <a:spcPts val="0"/>
              </a:spcBef>
              <a:defRPr/>
            </a:pPr>
            <a:r>
              <a:rPr lang="en-US" dirty="0"/>
              <a:t>Title l Reward Districts receive</a:t>
            </a:r>
          </a:p>
          <a:p>
            <a:pPr marL="1017588" lvl="2" indent="-342900">
              <a:lnSpc>
                <a:spcPct val="100000"/>
              </a:lnSpc>
              <a:spcBef>
                <a:spcPts val="1000"/>
              </a:spcBef>
              <a:buFont typeface="Courier New" pitchFamily="49" charset="0"/>
              <a:buChar char="o"/>
              <a:tabLst>
                <a:tab pos="800100" algn="l"/>
              </a:tabLst>
              <a:defRPr/>
            </a:pPr>
            <a:r>
              <a:rPr lang="en-US" sz="2400" dirty="0"/>
              <a:t>A Certificate of Recognition</a:t>
            </a:r>
          </a:p>
          <a:p>
            <a:pPr marL="1017588" lvl="2" indent="-342900">
              <a:lnSpc>
                <a:spcPct val="100000"/>
              </a:lnSpc>
              <a:spcBef>
                <a:spcPts val="1000"/>
              </a:spcBef>
              <a:buFont typeface="Courier New" pitchFamily="49" charset="0"/>
              <a:buChar char="o"/>
              <a:tabLst>
                <a:tab pos="800100" algn="l"/>
              </a:tabLst>
              <a:defRPr/>
            </a:pPr>
            <a:r>
              <a:rPr lang="en-US" sz="2400" dirty="0"/>
              <a:t>A $50,000 Monetary Award</a:t>
            </a:r>
          </a:p>
          <a:p>
            <a:pPr marL="1017588" lvl="2" indent="-342900">
              <a:lnSpc>
                <a:spcPct val="100000"/>
              </a:lnSpc>
              <a:spcBef>
                <a:spcPts val="1000"/>
              </a:spcBef>
              <a:buFont typeface="Courier New" pitchFamily="49" charset="0"/>
              <a:buChar char="o"/>
              <a:tabLst>
                <a:tab pos="800100" algn="l"/>
              </a:tabLst>
              <a:defRPr/>
            </a:pPr>
            <a:r>
              <a:rPr lang="en-US" sz="2400" dirty="0"/>
              <a:t>Recognition Banner</a:t>
            </a:r>
          </a:p>
          <a:p>
            <a:pPr marL="1017588" lvl="2" indent="-342900">
              <a:lnSpc>
                <a:spcPct val="100000"/>
              </a:lnSpc>
              <a:spcBef>
                <a:spcPts val="1000"/>
              </a:spcBef>
              <a:buFont typeface="Courier New" pitchFamily="49" charset="0"/>
              <a:buChar char="o"/>
              <a:tabLst>
                <a:tab pos="800100" algn="l"/>
              </a:tabLst>
              <a:defRPr/>
            </a:pPr>
            <a:r>
              <a:rPr lang="en-US" sz="2400" dirty="0"/>
              <a:t>Recognition at Georgia’s annual Title  Programs Conference</a:t>
            </a:r>
          </a:p>
          <a:p>
            <a:endParaRPr lang="en-US" dirty="0"/>
          </a:p>
        </p:txBody>
      </p:sp>
    </p:spTree>
    <p:extLst>
      <p:ext uri="{BB962C8B-B14F-4D97-AF65-F5344CB8AC3E}">
        <p14:creationId xmlns:p14="http://schemas.microsoft.com/office/powerpoint/2010/main" val="17613463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03983" y="334016"/>
            <a:ext cx="5453917" cy="1325563"/>
          </a:xfrm>
        </p:spPr>
        <p:txBody>
          <a:bodyPr>
            <a:normAutofit/>
          </a:bodyPr>
          <a:lstStyle/>
          <a:p>
            <a:r>
              <a:rPr lang="en-US" sz="4000" dirty="0">
                <a:cs typeface="Arial" charset="0"/>
              </a:rPr>
              <a:t>FY15 Title I </a:t>
            </a:r>
            <a:r>
              <a:rPr lang="en-US" sz="4000" dirty="0" smtClean="0">
                <a:cs typeface="Arial" charset="0"/>
              </a:rPr>
              <a:t/>
            </a:r>
            <a:br>
              <a:rPr lang="en-US" sz="4000" dirty="0" smtClean="0">
                <a:cs typeface="Arial" charset="0"/>
              </a:rPr>
            </a:br>
            <a:r>
              <a:rPr lang="en-US" sz="4000" dirty="0" smtClean="0">
                <a:cs typeface="Arial" charset="0"/>
              </a:rPr>
              <a:t>Reward </a:t>
            </a:r>
            <a:r>
              <a:rPr lang="en-US" sz="4000" dirty="0">
                <a:cs typeface="Arial" charset="0"/>
              </a:rPr>
              <a:t>Districts</a:t>
            </a:r>
          </a:p>
        </p:txBody>
      </p:sp>
      <p:sp>
        <p:nvSpPr>
          <p:cNvPr id="4" name="Date Placeholder 3"/>
          <p:cNvSpPr>
            <a:spLocks noGrp="1"/>
          </p:cNvSpPr>
          <p:nvPr>
            <p:ph type="dt" sz="half" idx="2"/>
          </p:nvPr>
        </p:nvSpPr>
        <p:spPr>
          <a:prstGeom prst="rect">
            <a:avLst/>
          </a:prstGeom>
        </p:spPr>
        <p:txBody>
          <a:bodyPr/>
          <a:lstStyle/>
          <a:p>
            <a:pPr>
              <a:defRPr/>
            </a:pPr>
            <a:fld id="{00A02540-0106-4D97-9F7E-C7556EC5B48C}" type="datetime1">
              <a:rPr lang="en-US" smtClean="0"/>
              <a:pPr>
                <a:defRPr/>
              </a:pPr>
              <a:t>5/25/2015</a:t>
            </a:fld>
            <a:endParaRPr lang="en-US" dirty="0"/>
          </a:p>
        </p:txBody>
      </p:sp>
      <p:sp>
        <p:nvSpPr>
          <p:cNvPr id="5" name="Slide Number Placeholder 4"/>
          <p:cNvSpPr>
            <a:spLocks noGrp="1"/>
          </p:cNvSpPr>
          <p:nvPr>
            <p:ph type="sldNum" sz="quarter" idx="4"/>
          </p:nvPr>
        </p:nvSpPr>
        <p:spPr>
          <a:prstGeom prst="rect">
            <a:avLst/>
          </a:prstGeom>
        </p:spPr>
        <p:txBody>
          <a:bodyPr/>
          <a:lstStyle/>
          <a:p>
            <a:pPr>
              <a:defRPr/>
            </a:pPr>
            <a:fld id="{2C322A37-6D46-4F4F-B7A2-715EAAEE562A}" type="slidenum">
              <a:rPr lang="en-US" smtClean="0"/>
              <a:pPr>
                <a:defRPr/>
              </a:pPr>
              <a:t>21</a:t>
            </a:fld>
            <a:endParaRPr lang="en-US" dirty="0"/>
          </a:p>
        </p:txBody>
      </p:sp>
      <p:sp>
        <p:nvSpPr>
          <p:cNvPr id="29699" name="Content Placeholder 2"/>
          <p:cNvSpPr>
            <a:spLocks noGrp="1"/>
          </p:cNvSpPr>
          <p:nvPr>
            <p:ph idx="4294967295"/>
          </p:nvPr>
        </p:nvSpPr>
        <p:spPr>
          <a:xfrm>
            <a:off x="816429" y="1825625"/>
            <a:ext cx="7886700" cy="4351338"/>
          </a:xfrm>
          <a:prstGeom prst="rect">
            <a:avLst/>
          </a:prstGeom>
        </p:spPr>
        <p:txBody>
          <a:bodyPr>
            <a:normAutofit/>
          </a:bodyPr>
          <a:lstStyle/>
          <a:p>
            <a:r>
              <a:rPr lang="en-US" sz="2400" dirty="0" smtClean="0">
                <a:cs typeface="Arial" charset="0"/>
              </a:rPr>
              <a:t>Large </a:t>
            </a:r>
            <a:r>
              <a:rPr lang="en-US" sz="2400" dirty="0">
                <a:cs typeface="Arial" charset="0"/>
              </a:rPr>
              <a:t>(districts with over 10,000 students) </a:t>
            </a:r>
            <a:r>
              <a:rPr lang="en-US" sz="2400" dirty="0" smtClean="0">
                <a:cs typeface="Arial" charset="0"/>
              </a:rPr>
              <a:t>- Forsyth </a:t>
            </a:r>
            <a:r>
              <a:rPr lang="en-US" sz="2400" dirty="0">
                <a:cs typeface="Arial" charset="0"/>
              </a:rPr>
              <a:t>County</a:t>
            </a:r>
          </a:p>
          <a:p>
            <a:r>
              <a:rPr lang="en-US" sz="2400" dirty="0">
                <a:cs typeface="Arial" charset="0"/>
              </a:rPr>
              <a:t>Medium (districts with 4000 to 9,999 students) </a:t>
            </a:r>
            <a:r>
              <a:rPr lang="en-US" sz="2400" dirty="0" smtClean="0">
                <a:cs typeface="Arial" charset="0"/>
              </a:rPr>
              <a:t>- Oconee County</a:t>
            </a:r>
            <a:endParaRPr lang="en-US" sz="2400" dirty="0">
              <a:cs typeface="Arial" charset="0"/>
            </a:endParaRPr>
          </a:p>
          <a:p>
            <a:r>
              <a:rPr lang="en-US" sz="2400" dirty="0">
                <a:cs typeface="Arial" charset="0"/>
              </a:rPr>
              <a:t>Small (districts with 2000 to 3,999 students) </a:t>
            </a:r>
            <a:r>
              <a:rPr lang="en-US" sz="2400" dirty="0" smtClean="0">
                <a:cs typeface="Arial" charset="0"/>
              </a:rPr>
              <a:t>- Jefferson City</a:t>
            </a:r>
            <a:endParaRPr lang="en-US" sz="2400" dirty="0">
              <a:cs typeface="Arial" charset="0"/>
            </a:endParaRPr>
          </a:p>
          <a:p>
            <a:r>
              <a:rPr lang="en-US" sz="2400" dirty="0">
                <a:cs typeface="Arial" charset="0"/>
              </a:rPr>
              <a:t>Extra small (districts with under 2000 </a:t>
            </a:r>
            <a:r>
              <a:rPr lang="en-US" sz="2400" dirty="0" smtClean="0">
                <a:cs typeface="Arial" charset="0"/>
              </a:rPr>
              <a:t>students) - Chickamauga </a:t>
            </a:r>
            <a:r>
              <a:rPr lang="en-US" sz="2400" dirty="0">
                <a:cs typeface="Arial" charset="0"/>
              </a:rPr>
              <a:t>City</a:t>
            </a:r>
          </a:p>
        </p:txBody>
      </p:sp>
    </p:spTree>
    <p:extLst>
      <p:ext uri="{BB962C8B-B14F-4D97-AF65-F5344CB8AC3E}">
        <p14:creationId xmlns:p14="http://schemas.microsoft.com/office/powerpoint/2010/main" val="15938501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2" y="334016"/>
            <a:ext cx="6368317" cy="1325563"/>
          </a:xfrm>
        </p:spPr>
        <p:txBody>
          <a:bodyPr>
            <a:normAutofit fontScale="90000"/>
          </a:bodyPr>
          <a:lstStyle/>
          <a:p>
            <a:r>
              <a:rPr lang="en-US" dirty="0"/>
              <a:t>Best </a:t>
            </a:r>
            <a:r>
              <a:rPr lang="en-US" dirty="0" smtClean="0"/>
              <a:t>Practices:  Reward</a:t>
            </a:r>
            <a:r>
              <a:rPr lang="en-US" dirty="0"/>
              <a:t/>
            </a:r>
            <a:br>
              <a:rPr lang="en-US" dirty="0"/>
            </a:br>
            <a:r>
              <a:rPr lang="en-US" dirty="0" smtClean="0"/>
              <a:t>Schools </a:t>
            </a:r>
            <a:r>
              <a:rPr lang="en-US" dirty="0"/>
              <a:t>and Districts</a:t>
            </a:r>
          </a:p>
        </p:txBody>
      </p:sp>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22</a:t>
            </a:fld>
            <a:endParaRPr lang="en-US" dirty="0"/>
          </a:p>
        </p:txBody>
      </p:sp>
      <p:sp>
        <p:nvSpPr>
          <p:cNvPr id="3" name="Content Placeholder 2"/>
          <p:cNvSpPr>
            <a:spLocks noGrp="1"/>
          </p:cNvSpPr>
          <p:nvPr>
            <p:ph idx="4294967295"/>
          </p:nvPr>
        </p:nvSpPr>
        <p:spPr>
          <a:xfrm>
            <a:off x="702129" y="1825625"/>
            <a:ext cx="7886700" cy="4351338"/>
          </a:xfrm>
          <a:prstGeom prst="rect">
            <a:avLst/>
          </a:prstGeom>
        </p:spPr>
        <p:txBody>
          <a:bodyPr>
            <a:normAutofit fontScale="92500" lnSpcReduction="10000"/>
          </a:bodyPr>
          <a:lstStyle/>
          <a:p>
            <a:pPr marL="0" indent="0" algn="ctr">
              <a:buNone/>
            </a:pPr>
            <a:r>
              <a:rPr lang="en-US" dirty="0" smtClean="0"/>
              <a:t>What are some of the common elements that exist between Reward Schools and Reward Districts?</a:t>
            </a:r>
          </a:p>
          <a:p>
            <a:pPr marL="0" indent="0" algn="ctr">
              <a:buNone/>
            </a:pPr>
            <a:endParaRPr lang="en-US" dirty="0" smtClean="0"/>
          </a:p>
          <a:p>
            <a:pPr lvl="1"/>
            <a:r>
              <a:rPr lang="en-US" b="1" dirty="0" smtClean="0"/>
              <a:t>Community </a:t>
            </a:r>
            <a:r>
              <a:rPr lang="en-US" b="1" dirty="0"/>
              <a:t>&amp; Outside Support </a:t>
            </a:r>
            <a:r>
              <a:rPr lang="en-US" b="1" dirty="0" smtClean="0"/>
              <a:t>Groups</a:t>
            </a:r>
          </a:p>
          <a:p>
            <a:pPr lvl="1"/>
            <a:r>
              <a:rPr lang="en-US" b="1" dirty="0"/>
              <a:t>School Climate &amp; Culture</a:t>
            </a:r>
          </a:p>
          <a:p>
            <a:pPr lvl="1"/>
            <a:r>
              <a:rPr lang="en-US" b="1" dirty="0"/>
              <a:t>District &amp; School Leadership</a:t>
            </a:r>
          </a:p>
          <a:p>
            <a:pPr lvl="1"/>
            <a:r>
              <a:rPr lang="en-US" b="1" dirty="0"/>
              <a:t>Teacher &amp; Instructional Staff </a:t>
            </a:r>
            <a:r>
              <a:rPr lang="en-US" b="1" dirty="0" smtClean="0"/>
              <a:t>Commitment</a:t>
            </a:r>
          </a:p>
          <a:p>
            <a:pPr lvl="1"/>
            <a:r>
              <a:rPr lang="en-US" b="1" dirty="0"/>
              <a:t>Student </a:t>
            </a:r>
            <a:r>
              <a:rPr lang="en-US" b="1" dirty="0" smtClean="0"/>
              <a:t>Commitment</a:t>
            </a:r>
          </a:p>
          <a:p>
            <a:pPr lvl="1"/>
            <a:r>
              <a:rPr lang="en-US" b="1" dirty="0"/>
              <a:t>Parents of </a:t>
            </a:r>
            <a:r>
              <a:rPr lang="en-US" b="1" dirty="0" smtClean="0"/>
              <a:t>Students</a:t>
            </a:r>
          </a:p>
          <a:p>
            <a:pPr lvl="1"/>
            <a:r>
              <a:rPr lang="en-US" b="1" dirty="0"/>
              <a:t>Academic Program </a:t>
            </a:r>
            <a:r>
              <a:rPr lang="en-US" b="1" dirty="0" smtClean="0"/>
              <a:t>Elements</a:t>
            </a:r>
          </a:p>
          <a:p>
            <a:pPr lvl="1"/>
            <a:r>
              <a:rPr lang="en-US" b="1" dirty="0" smtClean="0"/>
              <a:t>Technology</a:t>
            </a:r>
          </a:p>
          <a:p>
            <a:pPr lvl="1"/>
            <a:r>
              <a:rPr lang="en-US" b="1" dirty="0"/>
              <a:t>Use of Data &amp; Evaluation</a:t>
            </a:r>
          </a:p>
          <a:p>
            <a:pPr lvl="1"/>
            <a:endParaRPr lang="en-US" b="1" dirty="0"/>
          </a:p>
          <a:p>
            <a:pPr lvl="1"/>
            <a:endParaRPr lang="en-US" b="1" dirty="0"/>
          </a:p>
          <a:p>
            <a:pPr lvl="1"/>
            <a:endParaRPr lang="en-US" b="1" dirty="0"/>
          </a:p>
          <a:p>
            <a:pPr lvl="1"/>
            <a:endParaRPr lang="en-US" b="1" dirty="0"/>
          </a:p>
          <a:p>
            <a:endParaRPr lang="en-US" b="1" dirty="0"/>
          </a:p>
          <a:p>
            <a:pPr marL="0" indent="0">
              <a:buNone/>
            </a:pPr>
            <a:endParaRPr lang="en-US" dirty="0" smtClean="0"/>
          </a:p>
          <a:p>
            <a:endParaRPr lang="en-US" dirty="0"/>
          </a:p>
          <a:p>
            <a:endParaRPr lang="en-US" dirty="0"/>
          </a:p>
        </p:txBody>
      </p:sp>
    </p:spTree>
    <p:extLst>
      <p:ext uri="{BB962C8B-B14F-4D97-AF65-F5344CB8AC3E}">
        <p14:creationId xmlns:p14="http://schemas.microsoft.com/office/powerpoint/2010/main" val="3990964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Best Practices: </a:t>
            </a:r>
            <a:r>
              <a:rPr lang="en-US" dirty="0" smtClean="0"/>
              <a:t> Reward</a:t>
            </a:r>
            <a:r>
              <a:rPr lang="en-US" dirty="0"/>
              <a:t/>
            </a:r>
            <a:br>
              <a:rPr lang="en-US" dirty="0"/>
            </a:br>
            <a:r>
              <a:rPr lang="en-US" dirty="0" smtClean="0"/>
              <a:t>School </a:t>
            </a:r>
            <a:r>
              <a:rPr lang="en-US" dirty="0"/>
              <a:t>and Districts</a:t>
            </a:r>
          </a:p>
        </p:txBody>
      </p:sp>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23</a:t>
            </a:fld>
            <a:endParaRPr lang="en-US" dirty="0"/>
          </a:p>
        </p:txBody>
      </p:sp>
      <p:sp>
        <p:nvSpPr>
          <p:cNvPr id="3" name="Content Placeholder 2"/>
          <p:cNvSpPr>
            <a:spLocks noGrp="1"/>
          </p:cNvSpPr>
          <p:nvPr>
            <p:ph idx="4294967295"/>
          </p:nvPr>
        </p:nvSpPr>
        <p:spPr>
          <a:xfrm>
            <a:off x="898071" y="1792968"/>
            <a:ext cx="7886700" cy="4351338"/>
          </a:xfrm>
          <a:prstGeom prst="rect">
            <a:avLst/>
          </a:prstGeom>
        </p:spPr>
        <p:txBody>
          <a:bodyPr/>
          <a:lstStyle/>
          <a:p>
            <a:pPr marL="0" indent="0" algn="ctr">
              <a:buNone/>
            </a:pPr>
            <a:r>
              <a:rPr lang="en-US" b="1" u="sng" dirty="0"/>
              <a:t>Community &amp; Outside Support </a:t>
            </a:r>
            <a:r>
              <a:rPr lang="en-US" b="1" u="sng" dirty="0" smtClean="0"/>
              <a:t>Groups</a:t>
            </a:r>
            <a:endParaRPr lang="en-US" dirty="0" smtClean="0"/>
          </a:p>
          <a:p>
            <a:r>
              <a:rPr lang="en-US" sz="2400" dirty="0"/>
              <a:t>A strong commitment to the community  </a:t>
            </a:r>
          </a:p>
          <a:p>
            <a:r>
              <a:rPr lang="en-US" sz="2400" dirty="0"/>
              <a:t>A focused commitment to help others in the school and community</a:t>
            </a:r>
          </a:p>
          <a:p>
            <a:r>
              <a:rPr lang="en-US" sz="2400" dirty="0"/>
              <a:t>Businesses, parents, students, civic and religious groups meet to share information, discuss issues and give insight as to how various school decisions will impact the community</a:t>
            </a:r>
          </a:p>
          <a:p>
            <a:r>
              <a:rPr lang="en-US" sz="2400" dirty="0" smtClean="0"/>
              <a:t>Stakeholders </a:t>
            </a:r>
            <a:r>
              <a:rPr lang="en-US" sz="2400" dirty="0"/>
              <a:t>visit classrooms </a:t>
            </a:r>
            <a:endParaRPr lang="en-US" sz="2400" dirty="0" smtClean="0"/>
          </a:p>
          <a:p>
            <a:r>
              <a:rPr lang="en-US" sz="2400" dirty="0"/>
              <a:t>Businesses in the community help sponsor </a:t>
            </a:r>
            <a:r>
              <a:rPr lang="en-US" sz="2400" dirty="0" smtClean="0"/>
              <a:t>events</a:t>
            </a:r>
          </a:p>
          <a:p>
            <a:r>
              <a:rPr lang="en-US" sz="2400" dirty="0"/>
              <a:t>Strengthen ties in the community</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6787610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Best Practices: </a:t>
            </a:r>
            <a:r>
              <a:rPr lang="en-US" dirty="0" smtClean="0"/>
              <a:t> Reward</a:t>
            </a:r>
            <a:r>
              <a:rPr lang="en-US" dirty="0"/>
              <a:t/>
            </a:r>
            <a:br>
              <a:rPr lang="en-US" dirty="0"/>
            </a:br>
            <a:r>
              <a:rPr lang="en-US" dirty="0" smtClean="0"/>
              <a:t>Schools </a:t>
            </a:r>
            <a:r>
              <a:rPr lang="en-US" dirty="0"/>
              <a:t>and Districts</a:t>
            </a:r>
          </a:p>
        </p:txBody>
      </p:sp>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24</a:t>
            </a:fld>
            <a:endParaRPr lang="en-US" dirty="0"/>
          </a:p>
        </p:txBody>
      </p:sp>
      <p:sp>
        <p:nvSpPr>
          <p:cNvPr id="3" name="Content Placeholder 2"/>
          <p:cNvSpPr>
            <a:spLocks noGrp="1"/>
          </p:cNvSpPr>
          <p:nvPr>
            <p:ph idx="4294967295"/>
          </p:nvPr>
        </p:nvSpPr>
        <p:spPr>
          <a:xfrm>
            <a:off x="783772" y="1858282"/>
            <a:ext cx="7886700" cy="4351338"/>
          </a:xfrm>
          <a:prstGeom prst="rect">
            <a:avLst/>
          </a:prstGeom>
        </p:spPr>
        <p:txBody>
          <a:bodyPr>
            <a:normAutofit/>
          </a:bodyPr>
          <a:lstStyle/>
          <a:p>
            <a:pPr marL="0" indent="0" algn="ctr">
              <a:buNone/>
            </a:pPr>
            <a:r>
              <a:rPr lang="en-US" b="1" u="sng" dirty="0" smtClean="0"/>
              <a:t>School Climate &amp; Culture</a:t>
            </a:r>
          </a:p>
          <a:p>
            <a:r>
              <a:rPr lang="en-US" sz="2400" dirty="0"/>
              <a:t>Provides a framework for the creation and implementation of change</a:t>
            </a:r>
          </a:p>
          <a:p>
            <a:r>
              <a:rPr lang="en-US" sz="2400" dirty="0"/>
              <a:t>Teachers readily embrace change and see it as a catalyst for maximizing student </a:t>
            </a:r>
            <a:r>
              <a:rPr lang="en-US" sz="2400" dirty="0" smtClean="0"/>
              <a:t>growth</a:t>
            </a:r>
          </a:p>
          <a:p>
            <a:r>
              <a:rPr lang="en-US" sz="2400" dirty="0"/>
              <a:t>Commitment to continuous school </a:t>
            </a:r>
            <a:r>
              <a:rPr lang="en-US" sz="2400" dirty="0" smtClean="0"/>
              <a:t>improvement</a:t>
            </a:r>
          </a:p>
          <a:p>
            <a:r>
              <a:rPr lang="en-US" sz="2400" dirty="0"/>
              <a:t>Positive interactions between students and teachers </a:t>
            </a:r>
            <a:endParaRPr lang="en-US" sz="2400" dirty="0" smtClean="0"/>
          </a:p>
          <a:p>
            <a:r>
              <a:rPr lang="en-US" sz="2400" dirty="0"/>
              <a:t>Our school culture seeks to create a warm and inviting atmosphere </a:t>
            </a:r>
            <a:endParaRPr lang="en-US" sz="2400" dirty="0" smtClean="0"/>
          </a:p>
          <a:p>
            <a:endParaRPr lang="en-US" sz="2400" dirty="0"/>
          </a:p>
          <a:p>
            <a:endParaRPr lang="en-US" dirty="0"/>
          </a:p>
          <a:p>
            <a:endParaRPr lang="en-US" dirty="0"/>
          </a:p>
          <a:p>
            <a:endParaRPr lang="en-US" dirty="0"/>
          </a:p>
          <a:p>
            <a:endParaRPr lang="en-US" b="1" u="sng" dirty="0"/>
          </a:p>
        </p:txBody>
      </p:sp>
    </p:spTree>
    <p:extLst>
      <p:ext uri="{BB962C8B-B14F-4D97-AF65-F5344CB8AC3E}">
        <p14:creationId xmlns:p14="http://schemas.microsoft.com/office/powerpoint/2010/main" val="29419497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Best Practices: </a:t>
            </a:r>
            <a:r>
              <a:rPr lang="en-US" dirty="0" smtClean="0"/>
              <a:t> Reward</a:t>
            </a:r>
            <a:r>
              <a:rPr lang="en-US" dirty="0"/>
              <a:t/>
            </a:r>
            <a:br>
              <a:rPr lang="en-US" dirty="0"/>
            </a:br>
            <a:r>
              <a:rPr lang="en-US" dirty="0"/>
              <a:t>Schools and Districts</a:t>
            </a:r>
          </a:p>
        </p:txBody>
      </p:sp>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25</a:t>
            </a:fld>
            <a:endParaRPr lang="en-US" dirty="0"/>
          </a:p>
        </p:txBody>
      </p:sp>
      <p:sp>
        <p:nvSpPr>
          <p:cNvPr id="3" name="Content Placeholder 2"/>
          <p:cNvSpPr>
            <a:spLocks noGrp="1"/>
          </p:cNvSpPr>
          <p:nvPr>
            <p:ph idx="4294967295"/>
          </p:nvPr>
        </p:nvSpPr>
        <p:spPr>
          <a:xfrm>
            <a:off x="898072" y="1763485"/>
            <a:ext cx="7886700" cy="4348163"/>
          </a:xfrm>
          <a:prstGeom prst="rect">
            <a:avLst/>
          </a:prstGeom>
        </p:spPr>
        <p:txBody>
          <a:bodyPr/>
          <a:lstStyle/>
          <a:p>
            <a:pPr marL="0" indent="0">
              <a:buNone/>
            </a:pPr>
            <a:r>
              <a:rPr lang="en-US" b="1" u="sng" dirty="0"/>
              <a:t>School Climate &amp; </a:t>
            </a:r>
            <a:r>
              <a:rPr lang="en-US" b="1" u="sng" dirty="0" smtClean="0"/>
              <a:t>Culture</a:t>
            </a:r>
          </a:p>
          <a:p>
            <a:r>
              <a:rPr lang="en-US" sz="2400" dirty="0"/>
              <a:t>Celebrate students’ growth and academic success</a:t>
            </a:r>
          </a:p>
          <a:p>
            <a:r>
              <a:rPr lang="en-US" sz="2400" dirty="0" smtClean="0"/>
              <a:t>School </a:t>
            </a:r>
            <a:r>
              <a:rPr lang="en-US" sz="2400" dirty="0"/>
              <a:t>and teacher leaders willing to do whatever it takes for students to </a:t>
            </a:r>
            <a:r>
              <a:rPr lang="en-US" sz="2400" dirty="0" smtClean="0"/>
              <a:t>achieve</a:t>
            </a:r>
          </a:p>
          <a:p>
            <a:r>
              <a:rPr lang="en-US" sz="2400" dirty="0"/>
              <a:t>A rich culture of high academic standards</a:t>
            </a:r>
          </a:p>
          <a:p>
            <a:r>
              <a:rPr lang="en-US" sz="2400" dirty="0"/>
              <a:t>Whole student growth</a:t>
            </a:r>
          </a:p>
          <a:p>
            <a:r>
              <a:rPr lang="en-US" sz="2400" dirty="0"/>
              <a:t>Academic success is honored </a:t>
            </a:r>
            <a:endParaRPr lang="en-US" sz="2400" dirty="0" smtClean="0"/>
          </a:p>
          <a:p>
            <a:r>
              <a:rPr lang="en-US" sz="2400" dirty="0"/>
              <a:t>Maintain high expectations for all </a:t>
            </a:r>
            <a:r>
              <a:rPr lang="en-US" sz="2400" dirty="0" smtClean="0"/>
              <a:t>students</a:t>
            </a:r>
          </a:p>
          <a:p>
            <a:endParaRPr lang="en-US" sz="2400" dirty="0"/>
          </a:p>
          <a:p>
            <a:endParaRPr lang="en-US" dirty="0"/>
          </a:p>
          <a:p>
            <a:endParaRPr lang="en-US" dirty="0"/>
          </a:p>
          <a:p>
            <a:endParaRPr lang="en-US" b="1" u="sng" dirty="0"/>
          </a:p>
          <a:p>
            <a:pPr marL="0" indent="0">
              <a:buNone/>
            </a:pPr>
            <a:endParaRPr lang="en-US" dirty="0"/>
          </a:p>
        </p:txBody>
      </p:sp>
    </p:spTree>
    <p:extLst>
      <p:ext uri="{BB962C8B-B14F-4D97-AF65-F5344CB8AC3E}">
        <p14:creationId xmlns:p14="http://schemas.microsoft.com/office/powerpoint/2010/main" val="15028237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Best Practices: </a:t>
            </a:r>
            <a:r>
              <a:rPr lang="en-US" dirty="0" smtClean="0"/>
              <a:t> Reward</a:t>
            </a:r>
            <a:r>
              <a:rPr lang="en-US" dirty="0"/>
              <a:t/>
            </a:r>
            <a:br>
              <a:rPr lang="en-US" dirty="0"/>
            </a:br>
            <a:r>
              <a:rPr lang="en-US" dirty="0"/>
              <a:t>Schools and Districts</a:t>
            </a:r>
          </a:p>
        </p:txBody>
      </p:sp>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26</a:t>
            </a:fld>
            <a:endParaRPr lang="en-US" dirty="0"/>
          </a:p>
        </p:txBody>
      </p:sp>
      <p:sp>
        <p:nvSpPr>
          <p:cNvPr id="3" name="Content Placeholder 2"/>
          <p:cNvSpPr>
            <a:spLocks noGrp="1"/>
          </p:cNvSpPr>
          <p:nvPr>
            <p:ph idx="4294967295"/>
          </p:nvPr>
        </p:nvSpPr>
        <p:spPr>
          <a:xfrm>
            <a:off x="1028700" y="1809297"/>
            <a:ext cx="7886700" cy="4351338"/>
          </a:xfrm>
          <a:prstGeom prst="rect">
            <a:avLst/>
          </a:prstGeom>
        </p:spPr>
        <p:txBody>
          <a:bodyPr/>
          <a:lstStyle/>
          <a:p>
            <a:pPr marL="0" indent="0">
              <a:buNone/>
            </a:pPr>
            <a:r>
              <a:rPr lang="en-US" b="1" u="sng" dirty="0"/>
              <a:t>School Climate &amp; </a:t>
            </a:r>
            <a:r>
              <a:rPr lang="en-US" b="1" u="sng" dirty="0" smtClean="0"/>
              <a:t>Culture</a:t>
            </a:r>
            <a:endParaRPr lang="en-US" dirty="0" smtClean="0"/>
          </a:p>
          <a:p>
            <a:r>
              <a:rPr lang="en-US" sz="2400" dirty="0"/>
              <a:t>Provides a framework for the creation and implementation of change</a:t>
            </a:r>
          </a:p>
          <a:p>
            <a:r>
              <a:rPr lang="en-US" sz="2400" dirty="0" smtClean="0"/>
              <a:t>Be </a:t>
            </a:r>
            <a:r>
              <a:rPr lang="en-US" sz="2400" dirty="0"/>
              <a:t>business like in expectations for student growth in academics and the development of successful life </a:t>
            </a:r>
            <a:r>
              <a:rPr lang="en-US" sz="2400" dirty="0" smtClean="0"/>
              <a:t>habits</a:t>
            </a:r>
          </a:p>
          <a:p>
            <a:r>
              <a:rPr lang="en-US" sz="2400" dirty="0"/>
              <a:t>Community </a:t>
            </a:r>
            <a:r>
              <a:rPr lang="en-US" sz="2400" dirty="0" smtClean="0"/>
              <a:t>support</a:t>
            </a:r>
          </a:p>
          <a:p>
            <a:r>
              <a:rPr lang="en-US" sz="2400" dirty="0"/>
              <a:t>Expectations of </a:t>
            </a:r>
            <a:r>
              <a:rPr lang="en-US" sz="2400" dirty="0" smtClean="0"/>
              <a:t>excellence</a:t>
            </a:r>
          </a:p>
          <a:p>
            <a:r>
              <a:rPr lang="en-US" sz="2400" dirty="0"/>
              <a:t>Creating a community of learner</a:t>
            </a:r>
            <a:r>
              <a:rPr lang="en-US" dirty="0"/>
              <a:t>s</a:t>
            </a:r>
          </a:p>
          <a:p>
            <a:endParaRPr lang="en-US" dirty="0"/>
          </a:p>
          <a:p>
            <a:endParaRPr lang="en-US" dirty="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1710158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Best Practices: </a:t>
            </a:r>
            <a:r>
              <a:rPr lang="en-US" dirty="0" smtClean="0"/>
              <a:t> Reward</a:t>
            </a:r>
            <a:r>
              <a:rPr lang="en-US" dirty="0"/>
              <a:t/>
            </a:r>
            <a:br>
              <a:rPr lang="en-US" dirty="0"/>
            </a:br>
            <a:r>
              <a:rPr lang="en-US" dirty="0"/>
              <a:t>Schools and Districts</a:t>
            </a:r>
          </a:p>
        </p:txBody>
      </p:sp>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27</a:t>
            </a:fld>
            <a:endParaRPr lang="en-US" dirty="0"/>
          </a:p>
        </p:txBody>
      </p:sp>
      <p:sp>
        <p:nvSpPr>
          <p:cNvPr id="3" name="Content Placeholder 2"/>
          <p:cNvSpPr>
            <a:spLocks noGrp="1"/>
          </p:cNvSpPr>
          <p:nvPr>
            <p:ph idx="4294967295"/>
          </p:nvPr>
        </p:nvSpPr>
        <p:spPr>
          <a:xfrm>
            <a:off x="816429" y="1760311"/>
            <a:ext cx="7886700" cy="4351338"/>
          </a:xfrm>
          <a:prstGeom prst="rect">
            <a:avLst/>
          </a:prstGeom>
        </p:spPr>
        <p:txBody>
          <a:bodyPr/>
          <a:lstStyle/>
          <a:p>
            <a:pPr marL="0" indent="0">
              <a:buNone/>
            </a:pPr>
            <a:r>
              <a:rPr lang="en-US" b="1" u="sng" dirty="0" smtClean="0"/>
              <a:t>District &amp; School Leadership</a:t>
            </a:r>
            <a:endParaRPr lang="en-US" b="1" u="sng" dirty="0"/>
          </a:p>
          <a:p>
            <a:r>
              <a:rPr lang="en-US" sz="2400" dirty="0"/>
              <a:t>Leaders model a strong work ethic and a genuine concern for student achievement </a:t>
            </a:r>
          </a:p>
          <a:p>
            <a:r>
              <a:rPr lang="en-US" sz="2400" dirty="0"/>
              <a:t>School's leaders stand as guardians of instructional time  </a:t>
            </a:r>
            <a:endParaRPr lang="en-US" sz="2400" dirty="0" smtClean="0"/>
          </a:p>
          <a:p>
            <a:r>
              <a:rPr lang="en-US" sz="2400" dirty="0"/>
              <a:t>Grade level  and content area teams meet on an on going basis to plan collaboratively for instruction, assessment, data analysis, and interventions </a:t>
            </a:r>
          </a:p>
          <a:p>
            <a:endParaRPr lang="en-US" dirty="0"/>
          </a:p>
          <a:p>
            <a:endParaRPr lang="en-US" b="1" u="sng" dirty="0"/>
          </a:p>
        </p:txBody>
      </p:sp>
    </p:spTree>
    <p:extLst>
      <p:ext uri="{BB962C8B-B14F-4D97-AF65-F5344CB8AC3E}">
        <p14:creationId xmlns:p14="http://schemas.microsoft.com/office/powerpoint/2010/main" val="2394059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Best Practices: </a:t>
            </a:r>
            <a:r>
              <a:rPr lang="en-US" dirty="0" smtClean="0"/>
              <a:t> Reward</a:t>
            </a:r>
            <a:r>
              <a:rPr lang="en-US" dirty="0"/>
              <a:t/>
            </a:r>
            <a:br>
              <a:rPr lang="en-US" dirty="0"/>
            </a:br>
            <a:r>
              <a:rPr lang="en-US" dirty="0" smtClean="0"/>
              <a:t>Schools </a:t>
            </a:r>
            <a:r>
              <a:rPr lang="en-US" dirty="0"/>
              <a:t>and Districts</a:t>
            </a:r>
          </a:p>
        </p:txBody>
      </p:sp>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28</a:t>
            </a:fld>
            <a:endParaRPr lang="en-US" dirty="0"/>
          </a:p>
        </p:txBody>
      </p:sp>
      <p:sp>
        <p:nvSpPr>
          <p:cNvPr id="3" name="Content Placeholder 2"/>
          <p:cNvSpPr>
            <a:spLocks noGrp="1"/>
          </p:cNvSpPr>
          <p:nvPr>
            <p:ph idx="4294967295"/>
          </p:nvPr>
        </p:nvSpPr>
        <p:spPr>
          <a:xfrm>
            <a:off x="751114" y="1809297"/>
            <a:ext cx="7886700" cy="4351338"/>
          </a:xfrm>
          <a:prstGeom prst="rect">
            <a:avLst/>
          </a:prstGeom>
        </p:spPr>
        <p:txBody>
          <a:bodyPr/>
          <a:lstStyle/>
          <a:p>
            <a:pPr marL="0" indent="0">
              <a:buNone/>
            </a:pPr>
            <a:r>
              <a:rPr lang="en-US" b="1" u="sng" dirty="0"/>
              <a:t>District &amp; School </a:t>
            </a:r>
            <a:r>
              <a:rPr lang="en-US" b="1" u="sng" dirty="0" smtClean="0"/>
              <a:t>Leadership</a:t>
            </a:r>
          </a:p>
          <a:p>
            <a:r>
              <a:rPr lang="en-US" sz="2400" dirty="0"/>
              <a:t>School leaders maintain a calm, focused demeanor regardless of the circumstance and continue to  encourage teachers and students as a part of their routine  </a:t>
            </a:r>
            <a:endParaRPr lang="en-US" sz="2400" dirty="0" smtClean="0"/>
          </a:p>
          <a:p>
            <a:r>
              <a:rPr lang="en-US" sz="2400" dirty="0"/>
              <a:t>A sense of urgency and determination to create the perfect storm that will produce change and academic improvement</a:t>
            </a:r>
          </a:p>
          <a:p>
            <a:r>
              <a:rPr lang="en-US" sz="2400" dirty="0"/>
              <a:t>Transparency and strong conviction on the part of a school’s leader </a:t>
            </a:r>
            <a:endParaRPr lang="en-US" sz="2400" dirty="0" smtClean="0"/>
          </a:p>
          <a:p>
            <a:r>
              <a:rPr lang="en-US" sz="2400" dirty="0"/>
              <a:t>The essential component needed to effect change is putting together a team of talented, committed teachers and support staff who share the vision of success for all</a:t>
            </a:r>
          </a:p>
          <a:p>
            <a:endParaRPr lang="en-US" sz="2400" dirty="0"/>
          </a:p>
          <a:p>
            <a:endParaRPr lang="en-US" dirty="0"/>
          </a:p>
          <a:p>
            <a:endParaRPr lang="en-US" b="1" u="sng" dirty="0"/>
          </a:p>
        </p:txBody>
      </p:sp>
    </p:spTree>
    <p:extLst>
      <p:ext uri="{BB962C8B-B14F-4D97-AF65-F5344CB8AC3E}">
        <p14:creationId xmlns:p14="http://schemas.microsoft.com/office/powerpoint/2010/main" val="32973959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Best Practices: </a:t>
            </a:r>
            <a:r>
              <a:rPr lang="en-US" dirty="0" smtClean="0"/>
              <a:t> Reward</a:t>
            </a:r>
            <a:r>
              <a:rPr lang="en-US" dirty="0"/>
              <a:t/>
            </a:r>
            <a:br>
              <a:rPr lang="en-US" dirty="0"/>
            </a:br>
            <a:r>
              <a:rPr lang="en-US" dirty="0" smtClean="0"/>
              <a:t>Schools </a:t>
            </a:r>
            <a:r>
              <a:rPr lang="en-US" dirty="0"/>
              <a:t>and Districts</a:t>
            </a:r>
          </a:p>
        </p:txBody>
      </p:sp>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29</a:t>
            </a:fld>
            <a:endParaRPr lang="en-US" dirty="0"/>
          </a:p>
        </p:txBody>
      </p:sp>
      <p:sp>
        <p:nvSpPr>
          <p:cNvPr id="3" name="Content Placeholder 2"/>
          <p:cNvSpPr>
            <a:spLocks noGrp="1"/>
          </p:cNvSpPr>
          <p:nvPr>
            <p:ph idx="4294967295"/>
          </p:nvPr>
        </p:nvSpPr>
        <p:spPr>
          <a:xfrm>
            <a:off x="702129" y="1841953"/>
            <a:ext cx="7886700" cy="4351338"/>
          </a:xfrm>
          <a:prstGeom prst="rect">
            <a:avLst/>
          </a:prstGeom>
        </p:spPr>
        <p:txBody>
          <a:bodyPr>
            <a:normAutofit/>
          </a:bodyPr>
          <a:lstStyle/>
          <a:p>
            <a:pPr marL="0" indent="0">
              <a:buNone/>
            </a:pPr>
            <a:r>
              <a:rPr lang="en-US" sz="3000" b="1" u="sng" dirty="0"/>
              <a:t>Teacher &amp; Instructional Staff Commitment</a:t>
            </a:r>
          </a:p>
          <a:p>
            <a:r>
              <a:rPr lang="en-US" sz="2400" dirty="0" smtClean="0"/>
              <a:t>Teachers </a:t>
            </a:r>
            <a:r>
              <a:rPr lang="en-US" sz="2400" dirty="0"/>
              <a:t>regularly reflect on ways to improve by collaborating with one </a:t>
            </a:r>
            <a:r>
              <a:rPr lang="en-US" sz="2400" dirty="0" smtClean="0"/>
              <a:t>another</a:t>
            </a:r>
          </a:p>
          <a:p>
            <a:r>
              <a:rPr lang="en-US" sz="2400" dirty="0"/>
              <a:t>All teachers are available for individualized </a:t>
            </a:r>
            <a:r>
              <a:rPr lang="en-US" sz="2400" dirty="0" smtClean="0"/>
              <a:t>tutoring</a:t>
            </a:r>
          </a:p>
          <a:p>
            <a:r>
              <a:rPr lang="en-US" sz="2400" dirty="0"/>
              <a:t>Teachers promote a philosophy of lifelong learning and improvement by modeling and sharing best practices with students as well as staff</a:t>
            </a:r>
          </a:p>
          <a:p>
            <a:r>
              <a:rPr lang="en-US" sz="2400" dirty="0" smtClean="0"/>
              <a:t> </a:t>
            </a:r>
            <a:r>
              <a:rPr lang="en-US" sz="2400" dirty="0"/>
              <a:t>Close collaboration among the teachers </a:t>
            </a:r>
            <a:endParaRPr lang="en-US" sz="2400" dirty="0" smtClean="0"/>
          </a:p>
          <a:p>
            <a:r>
              <a:rPr lang="en-US" sz="2400" dirty="0" smtClean="0"/>
              <a:t>Teachers </a:t>
            </a:r>
            <a:r>
              <a:rPr lang="en-US" sz="2400" dirty="0"/>
              <a:t>study group meetings to analyze student work and record academic, attendance, and discipline data</a:t>
            </a:r>
          </a:p>
          <a:p>
            <a:endParaRPr lang="en-US" dirty="0" smtClean="0"/>
          </a:p>
          <a:p>
            <a:endParaRPr lang="en-US" dirty="0"/>
          </a:p>
          <a:p>
            <a:endParaRPr lang="en-US" dirty="0"/>
          </a:p>
          <a:p>
            <a:endParaRPr lang="en-US" dirty="0"/>
          </a:p>
          <a:p>
            <a:endParaRPr lang="en-US" b="1" u="sng" dirty="0"/>
          </a:p>
        </p:txBody>
      </p:sp>
    </p:spTree>
    <p:extLst>
      <p:ext uri="{BB962C8B-B14F-4D97-AF65-F5344CB8AC3E}">
        <p14:creationId xmlns:p14="http://schemas.microsoft.com/office/powerpoint/2010/main" val="16622461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r>
              <a:rPr lang="en-US" altLang="en-US" sz="4000" dirty="0" smtClean="0"/>
              <a:t/>
            </a:r>
            <a:br>
              <a:rPr lang="en-US" altLang="en-US" sz="4000" dirty="0" smtClean="0"/>
            </a:br>
            <a:r>
              <a:rPr lang="en-US" altLang="en-US" sz="4000" dirty="0" smtClean="0"/>
              <a:t>Agenda</a:t>
            </a:r>
            <a:r>
              <a:rPr lang="en-US" altLang="en-US" sz="4000" dirty="0"/>
              <a:t/>
            </a:r>
            <a:br>
              <a:rPr lang="en-US" altLang="en-US" sz="4000" dirty="0"/>
            </a:br>
            <a:endParaRPr lang="en-US" sz="4000" dirty="0" smtClean="0"/>
          </a:p>
        </p:txBody>
      </p:sp>
      <p:sp>
        <p:nvSpPr>
          <p:cNvPr id="4" name="Date Placeholder 3"/>
          <p:cNvSpPr>
            <a:spLocks noGrp="1"/>
          </p:cNvSpPr>
          <p:nvPr>
            <p:ph type="dt" sz="half" idx="2"/>
          </p:nvPr>
        </p:nvSpPr>
        <p:spPr>
          <a:prstGeom prst="rect">
            <a:avLst/>
          </a:prstGeom>
        </p:spPr>
        <p:txBody>
          <a:bodyPr/>
          <a:lstStyle/>
          <a:p>
            <a:pPr>
              <a:defRPr/>
            </a:pPr>
            <a:fld id="{00A02540-0106-4D97-9F7E-C7556EC5B48C}" type="datetime1">
              <a:rPr lang="en-US" smtClean="0"/>
              <a:pPr>
                <a:defRPr/>
              </a:pPr>
              <a:t>5/25/2015</a:t>
            </a:fld>
            <a:endParaRPr lang="en-US" dirty="0"/>
          </a:p>
        </p:txBody>
      </p:sp>
      <p:sp>
        <p:nvSpPr>
          <p:cNvPr id="5" name="Slide Number Placeholder 4"/>
          <p:cNvSpPr>
            <a:spLocks noGrp="1"/>
          </p:cNvSpPr>
          <p:nvPr>
            <p:ph type="sldNum" sz="quarter" idx="4"/>
          </p:nvPr>
        </p:nvSpPr>
        <p:spPr>
          <a:prstGeom prst="rect">
            <a:avLst/>
          </a:prstGeom>
        </p:spPr>
        <p:txBody>
          <a:bodyPr/>
          <a:lstStyle/>
          <a:p>
            <a:pPr>
              <a:defRPr/>
            </a:pPr>
            <a:fld id="{BBAE46EF-E826-4962-8F1A-21545B075F03}" type="slidenum">
              <a:rPr lang="en-US" smtClean="0"/>
              <a:pPr>
                <a:defRPr/>
              </a:pPr>
              <a:t>3</a:t>
            </a:fld>
            <a:endParaRPr lang="en-US" dirty="0"/>
          </a:p>
        </p:txBody>
      </p:sp>
      <p:sp>
        <p:nvSpPr>
          <p:cNvPr id="4099" name="Content Placeholder 2"/>
          <p:cNvSpPr>
            <a:spLocks noGrp="1"/>
          </p:cNvSpPr>
          <p:nvPr>
            <p:ph idx="4294967295"/>
          </p:nvPr>
        </p:nvSpPr>
        <p:spPr>
          <a:xfrm>
            <a:off x="881743" y="1613353"/>
            <a:ext cx="7886700" cy="4351338"/>
          </a:xfrm>
          <a:prstGeom prst="rect">
            <a:avLst/>
          </a:prstGeom>
        </p:spPr>
        <p:txBody>
          <a:bodyPr>
            <a:normAutofit fontScale="92500" lnSpcReduction="10000"/>
          </a:bodyPr>
          <a:lstStyle/>
          <a:p>
            <a:pPr marL="228600" lvl="1">
              <a:spcBef>
                <a:spcPts val="1000"/>
              </a:spcBef>
            </a:pPr>
            <a:r>
              <a:rPr lang="en-US" altLang="en-US" sz="2800" dirty="0"/>
              <a:t>Review the requirements </a:t>
            </a:r>
            <a:r>
              <a:rPr lang="en-US" altLang="en-US" sz="2800" dirty="0" smtClean="0"/>
              <a:t>for:</a:t>
            </a:r>
          </a:p>
          <a:p>
            <a:pPr marL="800100" lvl="2" indent="-342900">
              <a:spcBef>
                <a:spcPts val="1000"/>
              </a:spcBef>
              <a:buFont typeface="Courier New" pitchFamily="49" charset="0"/>
              <a:buChar char="o"/>
            </a:pPr>
            <a:r>
              <a:rPr lang="en-US" altLang="en-US" dirty="0" smtClean="0"/>
              <a:t>Reward Schools</a:t>
            </a:r>
          </a:p>
          <a:p>
            <a:pPr marL="800100" lvl="2" indent="-342900">
              <a:spcBef>
                <a:spcPts val="1000"/>
              </a:spcBef>
              <a:buFont typeface="Courier New" pitchFamily="49" charset="0"/>
              <a:buChar char="o"/>
            </a:pPr>
            <a:r>
              <a:rPr lang="en-US" altLang="en-US" dirty="0" smtClean="0"/>
              <a:t>Reward Districts</a:t>
            </a:r>
          </a:p>
          <a:p>
            <a:pPr marL="800100" lvl="2" indent="-342900">
              <a:spcBef>
                <a:spcPts val="1000"/>
              </a:spcBef>
              <a:buFont typeface="Courier New" pitchFamily="49" charset="0"/>
              <a:buChar char="o"/>
            </a:pPr>
            <a:r>
              <a:rPr lang="en-US" altLang="en-US" dirty="0"/>
              <a:t>National Title I Distinguished Schools</a:t>
            </a:r>
          </a:p>
          <a:p>
            <a:pPr marL="228600" lvl="1">
              <a:spcBef>
                <a:spcPts val="1000"/>
              </a:spcBef>
            </a:pPr>
            <a:r>
              <a:rPr lang="en-US" sz="2800" dirty="0"/>
              <a:t>Review Methodology for Determining </a:t>
            </a:r>
            <a:r>
              <a:rPr lang="en-US" sz="2800" dirty="0" smtClean="0"/>
              <a:t>Title </a:t>
            </a:r>
            <a:r>
              <a:rPr lang="en-US" sz="2800" dirty="0"/>
              <a:t>I Reward Schools </a:t>
            </a:r>
            <a:r>
              <a:rPr lang="en-US" sz="2800" dirty="0" smtClean="0"/>
              <a:t> </a:t>
            </a:r>
          </a:p>
          <a:p>
            <a:pPr marL="800100" lvl="2" indent="-342900">
              <a:spcBef>
                <a:spcPts val="1000"/>
              </a:spcBef>
              <a:buFont typeface="Courier New" pitchFamily="49" charset="0"/>
              <a:buChar char="o"/>
            </a:pPr>
            <a:r>
              <a:rPr lang="en-US" dirty="0" smtClean="0"/>
              <a:t>Title </a:t>
            </a:r>
            <a:r>
              <a:rPr lang="en-US" dirty="0"/>
              <a:t>I Reward Schools &amp; Reward Districts </a:t>
            </a:r>
          </a:p>
          <a:p>
            <a:pPr marL="800100" lvl="2" indent="-342900">
              <a:spcBef>
                <a:spcPts val="1000"/>
              </a:spcBef>
              <a:buFont typeface="Courier New" pitchFamily="49" charset="0"/>
              <a:buChar char="o"/>
            </a:pPr>
            <a:r>
              <a:rPr lang="en-US" dirty="0"/>
              <a:t>National Title I Distinguished </a:t>
            </a:r>
            <a:r>
              <a:rPr lang="en-US" dirty="0" smtClean="0"/>
              <a:t>Schools</a:t>
            </a:r>
          </a:p>
          <a:p>
            <a:pPr marL="228600" lvl="1">
              <a:lnSpc>
                <a:spcPct val="100000"/>
              </a:lnSpc>
              <a:spcBef>
                <a:spcPts val="1000"/>
              </a:spcBef>
            </a:pPr>
            <a:r>
              <a:rPr lang="en-US" altLang="en-US" sz="2800" dirty="0"/>
              <a:t>Review Best Practices for Schools &amp; Districts</a:t>
            </a:r>
          </a:p>
          <a:p>
            <a:pPr marL="228600" lvl="1">
              <a:lnSpc>
                <a:spcPct val="100000"/>
              </a:lnSpc>
              <a:spcBef>
                <a:spcPts val="1000"/>
              </a:spcBef>
            </a:pPr>
            <a:r>
              <a:rPr lang="en-US" altLang="en-US" sz="2800" dirty="0"/>
              <a:t>Review federal requirements for allowable and allocable costs of reward monies</a:t>
            </a:r>
          </a:p>
          <a:p>
            <a:pPr marL="800100" lvl="2" indent="-342900">
              <a:spcBef>
                <a:spcPts val="1000"/>
              </a:spcBef>
              <a:buFont typeface="Courier New" pitchFamily="49" charset="0"/>
              <a:buChar char="o"/>
            </a:pPr>
            <a:endParaRPr lang="en-US" dirty="0"/>
          </a:p>
          <a:p>
            <a:pPr marL="228600" lvl="1">
              <a:spcBef>
                <a:spcPts val="1000"/>
              </a:spcBef>
            </a:pPr>
            <a:endParaRPr lang="en-US" altLang="en-US" sz="3600" dirty="0"/>
          </a:p>
          <a:p>
            <a:pPr marL="228600" lvl="1">
              <a:spcBef>
                <a:spcPts val="1000"/>
              </a:spcBef>
            </a:pPr>
            <a:endParaRPr lang="en-US" altLang="en-US" sz="3600" dirty="0" smtClean="0"/>
          </a:p>
          <a:p>
            <a:pPr marL="457200" lvl="1" indent="0">
              <a:buNone/>
            </a:pPr>
            <a:endParaRPr lang="en-US" dirty="0" smtClean="0"/>
          </a:p>
        </p:txBody>
      </p:sp>
    </p:spTree>
    <p:extLst>
      <p:ext uri="{BB962C8B-B14F-4D97-AF65-F5344CB8AC3E}">
        <p14:creationId xmlns:p14="http://schemas.microsoft.com/office/powerpoint/2010/main" val="34086182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Best Practices: </a:t>
            </a:r>
            <a:r>
              <a:rPr lang="en-US" sz="4000" dirty="0" smtClean="0"/>
              <a:t> Reward</a:t>
            </a:r>
            <a:r>
              <a:rPr lang="en-US" sz="4000" dirty="0"/>
              <a:t/>
            </a:r>
            <a:br>
              <a:rPr lang="en-US" sz="4000" dirty="0"/>
            </a:br>
            <a:r>
              <a:rPr lang="en-US" sz="4000" dirty="0"/>
              <a:t>Schools and Districts</a:t>
            </a:r>
            <a:endParaRPr lang="en-US" sz="4000" dirty="0"/>
          </a:p>
        </p:txBody>
      </p:sp>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30</a:t>
            </a:fld>
            <a:endParaRPr lang="en-US" dirty="0"/>
          </a:p>
        </p:txBody>
      </p:sp>
      <p:sp>
        <p:nvSpPr>
          <p:cNvPr id="3" name="Content Placeholder 2"/>
          <p:cNvSpPr>
            <a:spLocks noGrp="1"/>
          </p:cNvSpPr>
          <p:nvPr>
            <p:ph idx="4294967295"/>
          </p:nvPr>
        </p:nvSpPr>
        <p:spPr>
          <a:xfrm>
            <a:off x="767443" y="1776639"/>
            <a:ext cx="7886700" cy="4351338"/>
          </a:xfrm>
          <a:prstGeom prst="rect">
            <a:avLst/>
          </a:prstGeom>
        </p:spPr>
        <p:txBody>
          <a:bodyPr>
            <a:normAutofit/>
          </a:bodyPr>
          <a:lstStyle/>
          <a:p>
            <a:pPr marL="0" indent="0">
              <a:buNone/>
            </a:pPr>
            <a:r>
              <a:rPr lang="en-US" b="1" u="sng" dirty="0"/>
              <a:t>Teacher &amp; Instructional Staff </a:t>
            </a:r>
            <a:r>
              <a:rPr lang="en-US" b="1" u="sng" dirty="0" smtClean="0"/>
              <a:t>Commitment</a:t>
            </a:r>
          </a:p>
          <a:p>
            <a:r>
              <a:rPr lang="en-US" sz="2400" dirty="0"/>
              <a:t>Teacher study groups are a tool that we use to support teaching and student learning </a:t>
            </a:r>
          </a:p>
          <a:p>
            <a:r>
              <a:rPr lang="en-US" sz="2400" dirty="0"/>
              <a:t>Awareness of vertical alignment </a:t>
            </a:r>
            <a:endParaRPr lang="en-US" sz="2400" dirty="0" smtClean="0"/>
          </a:p>
          <a:p>
            <a:r>
              <a:rPr lang="en-US" sz="2400" dirty="0"/>
              <a:t>Focus walks provide critical formative data</a:t>
            </a:r>
          </a:p>
          <a:p>
            <a:r>
              <a:rPr lang="en-US" sz="2400" dirty="0"/>
              <a:t>Focus on the whole child and the home life in which they </a:t>
            </a:r>
            <a:r>
              <a:rPr lang="en-US" sz="2400" dirty="0" smtClean="0"/>
              <a:t>live</a:t>
            </a:r>
          </a:p>
          <a:p>
            <a:r>
              <a:rPr lang="en-US" sz="2400" dirty="0"/>
              <a:t>Completing a task prior to assigning it to students </a:t>
            </a:r>
          </a:p>
          <a:p>
            <a:r>
              <a:rPr lang="en-US" sz="2400" dirty="0"/>
              <a:t>Collaborative discussions and planning, both vertically and horizontally</a:t>
            </a:r>
          </a:p>
          <a:p>
            <a:endParaRPr lang="en-US" dirty="0"/>
          </a:p>
          <a:p>
            <a:endParaRPr lang="en-US" dirty="0"/>
          </a:p>
          <a:p>
            <a:endParaRPr lang="en-US" b="1" u="sng" dirty="0"/>
          </a:p>
          <a:p>
            <a:pPr marL="0" indent="0">
              <a:buNone/>
            </a:pPr>
            <a:endParaRPr lang="en-US" dirty="0"/>
          </a:p>
        </p:txBody>
      </p:sp>
    </p:spTree>
    <p:extLst>
      <p:ext uri="{BB962C8B-B14F-4D97-AF65-F5344CB8AC3E}">
        <p14:creationId xmlns:p14="http://schemas.microsoft.com/office/powerpoint/2010/main" val="19029710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Best Practices: </a:t>
            </a:r>
            <a:r>
              <a:rPr lang="en-US" dirty="0" smtClean="0"/>
              <a:t> Reward</a:t>
            </a:r>
            <a:r>
              <a:rPr lang="en-US" dirty="0"/>
              <a:t/>
            </a:r>
            <a:br>
              <a:rPr lang="en-US" dirty="0"/>
            </a:br>
            <a:r>
              <a:rPr lang="en-US" dirty="0" smtClean="0"/>
              <a:t>Schools </a:t>
            </a:r>
            <a:r>
              <a:rPr lang="en-US" dirty="0"/>
              <a:t>and Districts</a:t>
            </a:r>
          </a:p>
        </p:txBody>
      </p:sp>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31</a:t>
            </a:fld>
            <a:endParaRPr lang="en-US" dirty="0"/>
          </a:p>
        </p:txBody>
      </p:sp>
      <p:sp>
        <p:nvSpPr>
          <p:cNvPr id="3" name="Content Placeholder 2"/>
          <p:cNvSpPr>
            <a:spLocks noGrp="1"/>
          </p:cNvSpPr>
          <p:nvPr>
            <p:ph idx="4294967295"/>
          </p:nvPr>
        </p:nvSpPr>
        <p:spPr>
          <a:xfrm>
            <a:off x="783771" y="1792968"/>
            <a:ext cx="7886700" cy="4351338"/>
          </a:xfrm>
          <a:prstGeom prst="rect">
            <a:avLst/>
          </a:prstGeom>
        </p:spPr>
        <p:txBody>
          <a:bodyPr/>
          <a:lstStyle/>
          <a:p>
            <a:pPr marL="0" indent="0">
              <a:buNone/>
            </a:pPr>
            <a:r>
              <a:rPr lang="en-US" b="1" u="sng" dirty="0"/>
              <a:t>Teacher &amp; Instructional Staff </a:t>
            </a:r>
            <a:r>
              <a:rPr lang="en-US" b="1" u="sng" dirty="0" smtClean="0"/>
              <a:t>Commitment</a:t>
            </a:r>
          </a:p>
          <a:p>
            <a:r>
              <a:rPr lang="en-US" sz="2400" dirty="0"/>
              <a:t>Positive staff </a:t>
            </a:r>
          </a:p>
          <a:p>
            <a:r>
              <a:rPr lang="en-US" sz="2400" dirty="0"/>
              <a:t>Collaboration between grade levels </a:t>
            </a:r>
          </a:p>
          <a:p>
            <a:r>
              <a:rPr lang="en-US" sz="2400" dirty="0"/>
              <a:t>Collaboration within the grades and subjects</a:t>
            </a:r>
          </a:p>
          <a:p>
            <a:r>
              <a:rPr lang="en-US" sz="2400" dirty="0"/>
              <a:t>Teachers communicate strengths and weaknesses of students with each </a:t>
            </a:r>
            <a:r>
              <a:rPr lang="en-US" sz="2400" dirty="0" smtClean="0"/>
              <a:t>other</a:t>
            </a:r>
          </a:p>
          <a:p>
            <a:r>
              <a:rPr lang="en-US" sz="2400" dirty="0"/>
              <a:t>Cooperative groups </a:t>
            </a:r>
          </a:p>
          <a:p>
            <a:r>
              <a:rPr lang="en-US" sz="2400" dirty="0" smtClean="0"/>
              <a:t>Varied </a:t>
            </a:r>
            <a:r>
              <a:rPr lang="en-US" sz="2400" dirty="0"/>
              <a:t>teaching methods</a:t>
            </a:r>
          </a:p>
          <a:p>
            <a:endParaRPr lang="en-US" dirty="0"/>
          </a:p>
          <a:p>
            <a:endParaRPr lang="en-US" b="1" u="sng" dirty="0"/>
          </a:p>
          <a:p>
            <a:pPr marL="0" indent="0">
              <a:buNone/>
            </a:pPr>
            <a:endParaRPr lang="en-US" dirty="0"/>
          </a:p>
        </p:txBody>
      </p:sp>
    </p:spTree>
    <p:extLst>
      <p:ext uri="{BB962C8B-B14F-4D97-AF65-F5344CB8AC3E}">
        <p14:creationId xmlns:p14="http://schemas.microsoft.com/office/powerpoint/2010/main" val="27138228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Best Practices: </a:t>
            </a:r>
            <a:r>
              <a:rPr lang="en-US" dirty="0" smtClean="0"/>
              <a:t> </a:t>
            </a:r>
            <a:r>
              <a:rPr lang="en-US" dirty="0" smtClean="0"/>
              <a:t>Reward</a:t>
            </a:r>
            <a:r>
              <a:rPr lang="en-US" dirty="0"/>
              <a:t/>
            </a:r>
            <a:br>
              <a:rPr lang="en-US" dirty="0"/>
            </a:br>
            <a:r>
              <a:rPr lang="en-US" dirty="0" smtClean="0"/>
              <a:t>Schools and </a:t>
            </a:r>
            <a:r>
              <a:rPr lang="en-US" dirty="0"/>
              <a:t>Districts</a:t>
            </a:r>
          </a:p>
        </p:txBody>
      </p:sp>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32</a:t>
            </a:fld>
            <a:endParaRPr lang="en-US" dirty="0"/>
          </a:p>
        </p:txBody>
      </p:sp>
      <p:sp>
        <p:nvSpPr>
          <p:cNvPr id="3" name="Content Placeholder 2"/>
          <p:cNvSpPr>
            <a:spLocks noGrp="1"/>
          </p:cNvSpPr>
          <p:nvPr>
            <p:ph idx="4294967295"/>
          </p:nvPr>
        </p:nvSpPr>
        <p:spPr>
          <a:xfrm>
            <a:off x="636815" y="1792968"/>
            <a:ext cx="7886700" cy="4351338"/>
          </a:xfrm>
          <a:prstGeom prst="rect">
            <a:avLst/>
          </a:prstGeom>
        </p:spPr>
        <p:txBody>
          <a:bodyPr/>
          <a:lstStyle/>
          <a:p>
            <a:pPr marL="0" indent="0">
              <a:buNone/>
            </a:pPr>
            <a:r>
              <a:rPr lang="en-US" b="1" u="sng" dirty="0"/>
              <a:t>Teacher &amp; Instructional Staff </a:t>
            </a:r>
            <a:r>
              <a:rPr lang="en-US" b="1" u="sng" dirty="0" smtClean="0"/>
              <a:t>Commitment</a:t>
            </a:r>
          </a:p>
          <a:p>
            <a:r>
              <a:rPr lang="en-US" sz="2400" dirty="0"/>
              <a:t>Teachers review the information to determine gaps in curriculum and design lesson plans to accelerate instruction to meet the needs of the students</a:t>
            </a:r>
          </a:p>
          <a:p>
            <a:r>
              <a:rPr lang="en-US" sz="2400" dirty="0" smtClean="0"/>
              <a:t>Group </a:t>
            </a:r>
            <a:r>
              <a:rPr lang="en-US" sz="2400" dirty="0"/>
              <a:t>students by ability and mixed ability per subject and provide appropriate interventions </a:t>
            </a:r>
            <a:endParaRPr lang="en-US" sz="2400" dirty="0" smtClean="0"/>
          </a:p>
          <a:p>
            <a:r>
              <a:rPr lang="en-US" sz="2400" dirty="0"/>
              <a:t>Staff given the opportunity to network with students, families, and community members</a:t>
            </a:r>
          </a:p>
          <a:p>
            <a:r>
              <a:rPr lang="en-US" sz="2400" dirty="0"/>
              <a:t>Staff collaborates in PLC meetings to review data </a:t>
            </a:r>
          </a:p>
          <a:p>
            <a:endParaRPr lang="en-US" dirty="0"/>
          </a:p>
          <a:p>
            <a:endParaRPr lang="en-US" b="1" u="sng" dirty="0"/>
          </a:p>
          <a:p>
            <a:pPr marL="0" indent="0">
              <a:buNone/>
            </a:pPr>
            <a:endParaRPr lang="en-US" dirty="0"/>
          </a:p>
        </p:txBody>
      </p:sp>
    </p:spTree>
    <p:extLst>
      <p:ext uri="{BB962C8B-B14F-4D97-AF65-F5344CB8AC3E}">
        <p14:creationId xmlns:p14="http://schemas.microsoft.com/office/powerpoint/2010/main" val="20205576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Best Practices: </a:t>
            </a:r>
            <a:r>
              <a:rPr lang="en-US" dirty="0" smtClean="0"/>
              <a:t> Reward</a:t>
            </a:r>
            <a:r>
              <a:rPr lang="en-US" dirty="0"/>
              <a:t/>
            </a:r>
            <a:br>
              <a:rPr lang="en-US" dirty="0"/>
            </a:br>
            <a:r>
              <a:rPr lang="en-US" dirty="0" smtClean="0"/>
              <a:t>Schools </a:t>
            </a:r>
            <a:r>
              <a:rPr lang="en-US" dirty="0"/>
              <a:t>and Districts</a:t>
            </a:r>
          </a:p>
        </p:txBody>
      </p:sp>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33</a:t>
            </a:fld>
            <a:endParaRPr lang="en-US" dirty="0"/>
          </a:p>
        </p:txBody>
      </p:sp>
      <p:sp>
        <p:nvSpPr>
          <p:cNvPr id="3" name="Content Placeholder 2"/>
          <p:cNvSpPr>
            <a:spLocks noGrp="1"/>
          </p:cNvSpPr>
          <p:nvPr>
            <p:ph idx="4294967295"/>
          </p:nvPr>
        </p:nvSpPr>
        <p:spPr>
          <a:xfrm>
            <a:off x="522515" y="1743982"/>
            <a:ext cx="7886700" cy="4351338"/>
          </a:xfrm>
          <a:prstGeom prst="rect">
            <a:avLst/>
          </a:prstGeom>
        </p:spPr>
        <p:txBody>
          <a:bodyPr>
            <a:normAutofit/>
          </a:bodyPr>
          <a:lstStyle/>
          <a:p>
            <a:pPr marL="0" indent="0">
              <a:lnSpc>
                <a:spcPct val="100000"/>
              </a:lnSpc>
              <a:buNone/>
            </a:pPr>
            <a:r>
              <a:rPr lang="en-US" b="1" u="sng" dirty="0"/>
              <a:t>Teacher &amp; Instructional Staff Commitment</a:t>
            </a:r>
          </a:p>
          <a:p>
            <a:r>
              <a:rPr lang="en-US" sz="2400" dirty="0"/>
              <a:t>Peer observations provide fresh ideas to integrate in meeting student’s needs</a:t>
            </a:r>
          </a:p>
          <a:p>
            <a:r>
              <a:rPr lang="en-US" sz="2400" dirty="0"/>
              <a:t>Teachers update, review, and use student data to design and implement a response to it </a:t>
            </a:r>
          </a:p>
          <a:p>
            <a:r>
              <a:rPr lang="en-US" sz="2400" dirty="0"/>
              <a:t>Full time Reading Specialists </a:t>
            </a:r>
          </a:p>
          <a:p>
            <a:r>
              <a:rPr lang="en-US" sz="2400" dirty="0"/>
              <a:t>Professional development sessions, coaching, modeling, and offering literacy support to teachers </a:t>
            </a:r>
          </a:p>
          <a:p>
            <a:pPr marL="0" indent="0">
              <a:buNone/>
            </a:pPr>
            <a:endParaRPr lang="en-US" b="1" u="sng" dirty="0"/>
          </a:p>
          <a:p>
            <a:pPr marL="0" indent="0">
              <a:buNone/>
            </a:pPr>
            <a:endParaRPr lang="en-US" dirty="0"/>
          </a:p>
        </p:txBody>
      </p:sp>
    </p:spTree>
    <p:extLst>
      <p:ext uri="{BB962C8B-B14F-4D97-AF65-F5344CB8AC3E}">
        <p14:creationId xmlns:p14="http://schemas.microsoft.com/office/powerpoint/2010/main" val="7211024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Best Practices: </a:t>
            </a:r>
            <a:r>
              <a:rPr lang="en-US" dirty="0" smtClean="0"/>
              <a:t> Reward</a:t>
            </a:r>
            <a:r>
              <a:rPr lang="en-US" dirty="0"/>
              <a:t/>
            </a:r>
            <a:br>
              <a:rPr lang="en-US" dirty="0"/>
            </a:br>
            <a:r>
              <a:rPr lang="en-US" dirty="0" smtClean="0"/>
              <a:t>Schools </a:t>
            </a:r>
            <a:r>
              <a:rPr lang="en-US" dirty="0"/>
              <a:t>and Districts</a:t>
            </a:r>
          </a:p>
        </p:txBody>
      </p:sp>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34</a:t>
            </a:fld>
            <a:endParaRPr lang="en-US" dirty="0"/>
          </a:p>
        </p:txBody>
      </p:sp>
      <p:sp>
        <p:nvSpPr>
          <p:cNvPr id="3" name="Content Placeholder 2"/>
          <p:cNvSpPr>
            <a:spLocks noGrp="1"/>
          </p:cNvSpPr>
          <p:nvPr>
            <p:ph idx="4294967295"/>
          </p:nvPr>
        </p:nvSpPr>
        <p:spPr>
          <a:xfrm>
            <a:off x="849086" y="1841954"/>
            <a:ext cx="7886700" cy="4351338"/>
          </a:xfrm>
          <a:prstGeom prst="rect">
            <a:avLst/>
          </a:prstGeom>
        </p:spPr>
        <p:txBody>
          <a:bodyPr/>
          <a:lstStyle/>
          <a:p>
            <a:pPr marL="0" indent="0">
              <a:buNone/>
            </a:pPr>
            <a:r>
              <a:rPr lang="en-US" b="1" u="sng" dirty="0"/>
              <a:t>Teacher &amp; Instructional Staff </a:t>
            </a:r>
            <a:r>
              <a:rPr lang="en-US" b="1" u="sng" dirty="0" smtClean="0"/>
              <a:t>Commitment</a:t>
            </a:r>
          </a:p>
          <a:p>
            <a:r>
              <a:rPr lang="en-US" sz="2400" dirty="0"/>
              <a:t>Collaboration at weekly grade level PLCs, monthly SIT meetings, quarterly data meetings, bi-annual vertical planning meetings and Student Support Team </a:t>
            </a:r>
            <a:r>
              <a:rPr lang="en-US" sz="2400" dirty="0" smtClean="0"/>
              <a:t>meetings</a:t>
            </a:r>
          </a:p>
          <a:p>
            <a:r>
              <a:rPr lang="en-US" sz="2400" dirty="0"/>
              <a:t>Maintain highly qualified teachers </a:t>
            </a:r>
            <a:endParaRPr lang="en-US" sz="2400" dirty="0" smtClean="0"/>
          </a:p>
          <a:p>
            <a:r>
              <a:rPr lang="en-US" sz="2400" dirty="0"/>
              <a:t>Part time tutors to provide additional practice on critical skills and ensure mastery learning</a:t>
            </a:r>
          </a:p>
          <a:p>
            <a:pPr marL="0" indent="0">
              <a:buNone/>
            </a:pPr>
            <a:endParaRPr lang="en-US" dirty="0"/>
          </a:p>
          <a:p>
            <a:pPr marL="0" indent="0">
              <a:buNone/>
            </a:pPr>
            <a:endParaRPr lang="en-US" dirty="0"/>
          </a:p>
          <a:p>
            <a:endParaRPr lang="en-US" b="1" u="sng" dirty="0"/>
          </a:p>
          <a:p>
            <a:pPr marL="0" indent="0">
              <a:buNone/>
            </a:pPr>
            <a:endParaRPr lang="en-US" dirty="0"/>
          </a:p>
        </p:txBody>
      </p:sp>
    </p:spTree>
    <p:extLst>
      <p:ext uri="{BB962C8B-B14F-4D97-AF65-F5344CB8AC3E}">
        <p14:creationId xmlns:p14="http://schemas.microsoft.com/office/powerpoint/2010/main" val="27856504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Best </a:t>
            </a:r>
            <a:r>
              <a:rPr lang="en-US" dirty="0" smtClean="0"/>
              <a:t>Practices:  Reward</a:t>
            </a:r>
            <a:r>
              <a:rPr lang="en-US" dirty="0"/>
              <a:t/>
            </a:r>
            <a:br>
              <a:rPr lang="en-US" dirty="0"/>
            </a:br>
            <a:r>
              <a:rPr lang="en-US" dirty="0" smtClean="0"/>
              <a:t>Schools </a:t>
            </a:r>
            <a:r>
              <a:rPr lang="en-US" dirty="0"/>
              <a:t>and Districts</a:t>
            </a:r>
          </a:p>
        </p:txBody>
      </p:sp>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35</a:t>
            </a:fld>
            <a:endParaRPr lang="en-US" dirty="0"/>
          </a:p>
        </p:txBody>
      </p:sp>
      <p:sp>
        <p:nvSpPr>
          <p:cNvPr id="3" name="Content Placeholder 2"/>
          <p:cNvSpPr>
            <a:spLocks noGrp="1"/>
          </p:cNvSpPr>
          <p:nvPr>
            <p:ph idx="4294967295"/>
          </p:nvPr>
        </p:nvSpPr>
        <p:spPr>
          <a:xfrm>
            <a:off x="767443" y="1776640"/>
            <a:ext cx="7886700" cy="4351338"/>
          </a:xfrm>
          <a:prstGeom prst="rect">
            <a:avLst/>
          </a:prstGeom>
        </p:spPr>
        <p:txBody>
          <a:bodyPr/>
          <a:lstStyle/>
          <a:p>
            <a:pPr marL="0" indent="0">
              <a:buNone/>
            </a:pPr>
            <a:r>
              <a:rPr lang="en-US" b="1" u="sng" dirty="0" smtClean="0"/>
              <a:t>Student Commitment</a:t>
            </a:r>
          </a:p>
          <a:p>
            <a:r>
              <a:rPr lang="en-US" sz="2400" dirty="0"/>
              <a:t>Encourage all students to participate in extracurricular activities </a:t>
            </a:r>
            <a:endParaRPr lang="en-US" sz="2400" dirty="0" smtClean="0"/>
          </a:p>
          <a:p>
            <a:r>
              <a:rPr lang="en-US" sz="2400" dirty="0"/>
              <a:t>Integrate life lesson conversations with </a:t>
            </a:r>
            <a:r>
              <a:rPr lang="en-US" sz="2400" dirty="0" smtClean="0"/>
              <a:t>students</a:t>
            </a:r>
          </a:p>
          <a:p>
            <a:r>
              <a:rPr lang="en-US" sz="2400" dirty="0"/>
              <a:t>Use thinking maps to help students make connections to concepts being taught  </a:t>
            </a:r>
          </a:p>
          <a:p>
            <a:endParaRPr lang="en-US" dirty="0"/>
          </a:p>
          <a:p>
            <a:endParaRPr lang="en-US" dirty="0"/>
          </a:p>
          <a:p>
            <a:endParaRPr lang="en-US" b="1" u="sng" dirty="0"/>
          </a:p>
        </p:txBody>
      </p:sp>
    </p:spTree>
    <p:extLst>
      <p:ext uri="{BB962C8B-B14F-4D97-AF65-F5344CB8AC3E}">
        <p14:creationId xmlns:p14="http://schemas.microsoft.com/office/powerpoint/2010/main" val="42268130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Best </a:t>
            </a:r>
            <a:r>
              <a:rPr lang="en-US" dirty="0" smtClean="0"/>
              <a:t>Practices:  Reward</a:t>
            </a:r>
            <a:r>
              <a:rPr lang="en-US" dirty="0"/>
              <a:t/>
            </a:r>
            <a:br>
              <a:rPr lang="en-US" dirty="0"/>
            </a:br>
            <a:r>
              <a:rPr lang="en-US" dirty="0" smtClean="0"/>
              <a:t>Schools </a:t>
            </a:r>
            <a:r>
              <a:rPr lang="en-US" dirty="0"/>
              <a:t>and Districts</a:t>
            </a:r>
          </a:p>
        </p:txBody>
      </p:sp>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36</a:t>
            </a:fld>
            <a:endParaRPr lang="en-US" dirty="0"/>
          </a:p>
        </p:txBody>
      </p:sp>
      <p:sp>
        <p:nvSpPr>
          <p:cNvPr id="3" name="Content Placeholder 2"/>
          <p:cNvSpPr>
            <a:spLocks noGrp="1"/>
          </p:cNvSpPr>
          <p:nvPr>
            <p:ph idx="4294967295"/>
          </p:nvPr>
        </p:nvSpPr>
        <p:spPr>
          <a:xfrm>
            <a:off x="832757" y="1841954"/>
            <a:ext cx="7886700" cy="4351338"/>
          </a:xfrm>
          <a:prstGeom prst="rect">
            <a:avLst/>
          </a:prstGeom>
        </p:spPr>
        <p:txBody>
          <a:bodyPr/>
          <a:lstStyle/>
          <a:p>
            <a:pPr marL="0" indent="0">
              <a:buNone/>
            </a:pPr>
            <a:r>
              <a:rPr lang="en-US" b="1" u="sng" dirty="0" smtClean="0"/>
              <a:t>Parents of Students</a:t>
            </a:r>
          </a:p>
          <a:p>
            <a:r>
              <a:rPr lang="en-US" sz="2400" dirty="0"/>
              <a:t>Parental involvement plays an important part in </a:t>
            </a:r>
            <a:r>
              <a:rPr lang="en-US" sz="2400" dirty="0" smtClean="0"/>
              <a:t>education</a:t>
            </a:r>
          </a:p>
          <a:p>
            <a:r>
              <a:rPr lang="en-US" sz="2400" dirty="0"/>
              <a:t>Understand the value in parental Involvement</a:t>
            </a:r>
          </a:p>
          <a:p>
            <a:endParaRPr lang="en-US" dirty="0"/>
          </a:p>
          <a:p>
            <a:endParaRPr lang="en-US" b="1" u="sng" dirty="0"/>
          </a:p>
        </p:txBody>
      </p:sp>
    </p:spTree>
    <p:extLst>
      <p:ext uri="{BB962C8B-B14F-4D97-AF65-F5344CB8AC3E}">
        <p14:creationId xmlns:p14="http://schemas.microsoft.com/office/powerpoint/2010/main" val="33589056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Best Practices: </a:t>
            </a:r>
            <a:r>
              <a:rPr lang="en-US" dirty="0" smtClean="0"/>
              <a:t> Reward</a:t>
            </a:r>
            <a:r>
              <a:rPr lang="en-US" dirty="0"/>
              <a:t/>
            </a:r>
            <a:br>
              <a:rPr lang="en-US" dirty="0"/>
            </a:br>
            <a:r>
              <a:rPr lang="en-US" dirty="0" smtClean="0"/>
              <a:t>Schools </a:t>
            </a:r>
            <a:r>
              <a:rPr lang="en-US" dirty="0"/>
              <a:t>and Districts</a:t>
            </a:r>
          </a:p>
        </p:txBody>
      </p:sp>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37</a:t>
            </a:fld>
            <a:endParaRPr lang="en-US" dirty="0"/>
          </a:p>
        </p:txBody>
      </p:sp>
      <p:sp>
        <p:nvSpPr>
          <p:cNvPr id="3" name="Content Placeholder 2"/>
          <p:cNvSpPr>
            <a:spLocks noGrp="1"/>
          </p:cNvSpPr>
          <p:nvPr>
            <p:ph idx="4294967295"/>
          </p:nvPr>
        </p:nvSpPr>
        <p:spPr>
          <a:xfrm>
            <a:off x="669472" y="1776640"/>
            <a:ext cx="7886700" cy="4351338"/>
          </a:xfrm>
          <a:prstGeom prst="rect">
            <a:avLst/>
          </a:prstGeom>
        </p:spPr>
        <p:txBody>
          <a:bodyPr/>
          <a:lstStyle/>
          <a:p>
            <a:pPr marL="0" indent="0">
              <a:buNone/>
            </a:pPr>
            <a:r>
              <a:rPr lang="en-US" b="1" u="sng" dirty="0" smtClean="0"/>
              <a:t>Academic Program Elements</a:t>
            </a:r>
          </a:p>
          <a:p>
            <a:r>
              <a:rPr lang="en-US" sz="2400" dirty="0"/>
              <a:t>A reading and math coaching </a:t>
            </a:r>
            <a:r>
              <a:rPr lang="en-US" sz="2400" dirty="0" smtClean="0"/>
              <a:t>program</a:t>
            </a:r>
          </a:p>
          <a:p>
            <a:r>
              <a:rPr lang="en-US" sz="2400" dirty="0"/>
              <a:t>Aligned data to prior year and current year objectives to determine pacing and content for core academic areas </a:t>
            </a:r>
            <a:endParaRPr lang="en-US" sz="2400" dirty="0" smtClean="0"/>
          </a:p>
          <a:p>
            <a:r>
              <a:rPr lang="en-US" sz="2400" dirty="0" smtClean="0"/>
              <a:t>Look </a:t>
            </a:r>
            <a:r>
              <a:rPr lang="en-US" sz="2400" dirty="0"/>
              <a:t>for learning gaps and growth </a:t>
            </a:r>
            <a:r>
              <a:rPr lang="en-US" sz="2400" dirty="0" smtClean="0"/>
              <a:t>patterns</a:t>
            </a:r>
          </a:p>
          <a:p>
            <a:r>
              <a:rPr lang="en-US" sz="2400" dirty="0"/>
              <a:t>A balanced literacy approach to close the achievement </a:t>
            </a:r>
            <a:r>
              <a:rPr lang="en-US" sz="2400" dirty="0" smtClean="0"/>
              <a:t>gaps</a:t>
            </a:r>
          </a:p>
          <a:p>
            <a:r>
              <a:rPr lang="en-US" sz="2400" dirty="0"/>
              <a:t>Small group guided reading and writing </a:t>
            </a:r>
            <a:r>
              <a:rPr lang="en-US" sz="2400" dirty="0" smtClean="0"/>
              <a:t>lessons</a:t>
            </a:r>
          </a:p>
          <a:p>
            <a:r>
              <a:rPr lang="en-US" sz="2400" dirty="0"/>
              <a:t>Daily instructional activities are used to encompass the five domains of literacy including vocabulary, phonemic awareness, phonics, comprehension, and </a:t>
            </a:r>
            <a:r>
              <a:rPr lang="en-US" sz="2400" dirty="0" smtClean="0"/>
              <a:t>fluency </a:t>
            </a:r>
            <a:endParaRPr lang="en-US" sz="2400" dirty="0"/>
          </a:p>
          <a:p>
            <a:endParaRPr lang="en-US" sz="2400" dirty="0"/>
          </a:p>
          <a:p>
            <a:endParaRPr lang="en-US" dirty="0"/>
          </a:p>
          <a:p>
            <a:endParaRPr lang="en-US" dirty="0"/>
          </a:p>
          <a:p>
            <a:endParaRPr lang="en-US" dirty="0"/>
          </a:p>
          <a:p>
            <a:endParaRPr lang="en-US" dirty="0"/>
          </a:p>
          <a:p>
            <a:endParaRPr lang="en-US" b="1" u="sng" dirty="0"/>
          </a:p>
        </p:txBody>
      </p:sp>
    </p:spTree>
    <p:extLst>
      <p:ext uri="{BB962C8B-B14F-4D97-AF65-F5344CB8AC3E}">
        <p14:creationId xmlns:p14="http://schemas.microsoft.com/office/powerpoint/2010/main" val="16601716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Best Practices: </a:t>
            </a:r>
            <a:r>
              <a:rPr lang="en-US" dirty="0" smtClean="0"/>
              <a:t> </a:t>
            </a:r>
            <a:r>
              <a:rPr lang="en-US" dirty="0" smtClean="0"/>
              <a:t>Reward</a:t>
            </a:r>
            <a:r>
              <a:rPr lang="en-US" dirty="0"/>
              <a:t/>
            </a:r>
            <a:br>
              <a:rPr lang="en-US" dirty="0"/>
            </a:br>
            <a:r>
              <a:rPr lang="en-US" dirty="0" smtClean="0"/>
              <a:t>Schools </a:t>
            </a:r>
            <a:r>
              <a:rPr lang="en-US" dirty="0"/>
              <a:t>and Districts</a:t>
            </a:r>
          </a:p>
        </p:txBody>
      </p:sp>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38</a:t>
            </a:fld>
            <a:endParaRPr lang="en-US" dirty="0"/>
          </a:p>
        </p:txBody>
      </p:sp>
      <p:sp>
        <p:nvSpPr>
          <p:cNvPr id="3" name="Content Placeholder 2"/>
          <p:cNvSpPr>
            <a:spLocks noGrp="1"/>
          </p:cNvSpPr>
          <p:nvPr>
            <p:ph idx="4294967295"/>
          </p:nvPr>
        </p:nvSpPr>
        <p:spPr>
          <a:xfrm>
            <a:off x="718457" y="1792968"/>
            <a:ext cx="7886700" cy="4351338"/>
          </a:xfrm>
          <a:prstGeom prst="rect">
            <a:avLst/>
          </a:prstGeom>
        </p:spPr>
        <p:txBody>
          <a:bodyPr>
            <a:normAutofit/>
          </a:bodyPr>
          <a:lstStyle/>
          <a:p>
            <a:pPr marL="0" indent="0">
              <a:buNone/>
            </a:pPr>
            <a:r>
              <a:rPr lang="en-US" b="1" u="sng" dirty="0"/>
              <a:t>Academic Program </a:t>
            </a:r>
            <a:r>
              <a:rPr lang="en-US" b="1" u="sng" dirty="0" smtClean="0"/>
              <a:t>Elements</a:t>
            </a:r>
            <a:endParaRPr lang="en-US" dirty="0" smtClean="0"/>
          </a:p>
          <a:p>
            <a:r>
              <a:rPr lang="en-US" sz="2400" dirty="0" smtClean="0"/>
              <a:t>Provide </a:t>
            </a:r>
            <a:r>
              <a:rPr lang="en-US" sz="2400" dirty="0"/>
              <a:t>multiple opportunities to read continuous leveled texts and provide a written response to recognize reciprocity in literacy while improving higher level critical thinking </a:t>
            </a:r>
            <a:r>
              <a:rPr lang="en-US" sz="2400" dirty="0" smtClean="0"/>
              <a:t>skills</a:t>
            </a:r>
          </a:p>
          <a:p>
            <a:r>
              <a:rPr lang="en-US" sz="2400" dirty="0"/>
              <a:t>Full time reading specialists </a:t>
            </a:r>
          </a:p>
          <a:p>
            <a:r>
              <a:rPr lang="en-US" sz="2400" dirty="0"/>
              <a:t>Professional development sessions, coaching, modeling, and offering literacy support to teachers </a:t>
            </a:r>
            <a:endParaRPr lang="en-US" sz="2400" dirty="0" smtClean="0"/>
          </a:p>
          <a:p>
            <a:r>
              <a:rPr lang="en-US" sz="2400" dirty="0"/>
              <a:t>Part time tutors to provide additional practice on critical skills and ensure mastery learning</a:t>
            </a:r>
          </a:p>
          <a:p>
            <a:endParaRPr lang="en-US" sz="2400" dirty="0"/>
          </a:p>
          <a:p>
            <a:endParaRPr lang="en-US" sz="2400" dirty="0"/>
          </a:p>
          <a:p>
            <a:pPr marL="0" indent="0">
              <a:buNone/>
            </a:pPr>
            <a:endParaRPr lang="en-US" dirty="0"/>
          </a:p>
        </p:txBody>
      </p:sp>
    </p:spTree>
    <p:extLst>
      <p:ext uri="{BB962C8B-B14F-4D97-AF65-F5344CB8AC3E}">
        <p14:creationId xmlns:p14="http://schemas.microsoft.com/office/powerpoint/2010/main" val="7938649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Best Practices: </a:t>
            </a:r>
            <a:r>
              <a:rPr lang="en-US" dirty="0" smtClean="0"/>
              <a:t> </a:t>
            </a:r>
            <a:r>
              <a:rPr lang="en-US" dirty="0" smtClean="0"/>
              <a:t>Reward</a:t>
            </a:r>
            <a:r>
              <a:rPr lang="en-US" dirty="0"/>
              <a:t/>
            </a:r>
            <a:br>
              <a:rPr lang="en-US" dirty="0"/>
            </a:br>
            <a:r>
              <a:rPr lang="en-US" dirty="0" smtClean="0"/>
              <a:t>Schools </a:t>
            </a:r>
            <a:r>
              <a:rPr lang="en-US" dirty="0"/>
              <a:t>and Districts</a:t>
            </a:r>
          </a:p>
        </p:txBody>
      </p:sp>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39</a:t>
            </a:fld>
            <a:endParaRPr lang="en-US" dirty="0"/>
          </a:p>
        </p:txBody>
      </p:sp>
      <p:sp>
        <p:nvSpPr>
          <p:cNvPr id="3" name="Content Placeholder 2"/>
          <p:cNvSpPr>
            <a:spLocks noGrp="1"/>
          </p:cNvSpPr>
          <p:nvPr>
            <p:ph idx="4294967295"/>
          </p:nvPr>
        </p:nvSpPr>
        <p:spPr>
          <a:xfrm>
            <a:off x="718457" y="1825625"/>
            <a:ext cx="7886700" cy="4351338"/>
          </a:xfrm>
          <a:prstGeom prst="rect">
            <a:avLst/>
          </a:prstGeom>
        </p:spPr>
        <p:txBody>
          <a:bodyPr/>
          <a:lstStyle/>
          <a:p>
            <a:pPr marL="0" indent="0">
              <a:buNone/>
            </a:pPr>
            <a:r>
              <a:rPr lang="en-US" b="1" u="sng" dirty="0"/>
              <a:t>Academic Program </a:t>
            </a:r>
            <a:r>
              <a:rPr lang="en-US" b="1" u="sng" dirty="0" smtClean="0"/>
              <a:t>Elements</a:t>
            </a:r>
          </a:p>
          <a:p>
            <a:r>
              <a:rPr lang="en-US" sz="2400" dirty="0" smtClean="0"/>
              <a:t>A </a:t>
            </a:r>
            <a:r>
              <a:rPr lang="en-US" sz="2400" dirty="0"/>
              <a:t>balanced literacy approach to close the achievement </a:t>
            </a:r>
            <a:r>
              <a:rPr lang="en-US" sz="2400" dirty="0" smtClean="0"/>
              <a:t>gaps</a:t>
            </a:r>
          </a:p>
          <a:p>
            <a:r>
              <a:rPr lang="en-US" sz="2400" dirty="0"/>
              <a:t>Small group guided reading and writing lessons</a:t>
            </a:r>
          </a:p>
          <a:p>
            <a:r>
              <a:rPr lang="en-US" sz="2400" dirty="0"/>
              <a:t>Select initiatives that will best meet the needs of the learner</a:t>
            </a:r>
          </a:p>
          <a:p>
            <a:r>
              <a:rPr lang="en-US" sz="2400" dirty="0"/>
              <a:t>Provide differentiated instruction </a:t>
            </a:r>
          </a:p>
          <a:p>
            <a:r>
              <a:rPr lang="en-US" sz="2400" dirty="0"/>
              <a:t>Daily instructional activities are used to encompass the five domains of literacy including vocabulary, phonemic awareness, phonics, comprehension, and </a:t>
            </a:r>
            <a:r>
              <a:rPr lang="en-US" sz="2400" dirty="0" smtClean="0"/>
              <a:t>fluency</a:t>
            </a:r>
          </a:p>
          <a:p>
            <a:r>
              <a:rPr lang="en-US" sz="2400" dirty="0"/>
              <a:t>Continuous </a:t>
            </a:r>
            <a:r>
              <a:rPr lang="en-US" sz="2400" dirty="0" smtClean="0"/>
              <a:t>improvement</a:t>
            </a:r>
          </a:p>
          <a:p>
            <a:r>
              <a:rPr lang="en-US" sz="2400" dirty="0"/>
              <a:t>Integrate technology in curriculum</a:t>
            </a:r>
          </a:p>
          <a:p>
            <a:endParaRPr lang="en-US" sz="2400" dirty="0"/>
          </a:p>
          <a:p>
            <a:endParaRPr lang="en-US" sz="2400" dirty="0"/>
          </a:p>
          <a:p>
            <a:endParaRPr lang="en-US" sz="2400"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0429592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a:bodyPr>
          <a:lstStyle/>
          <a:p>
            <a:r>
              <a:rPr lang="en-US" sz="4000" dirty="0" smtClean="0"/>
              <a:t>Title I Reward</a:t>
            </a:r>
            <a:br>
              <a:rPr lang="en-US" sz="4000" dirty="0" smtClean="0"/>
            </a:br>
            <a:r>
              <a:rPr lang="en-US" sz="4000" dirty="0" smtClean="0"/>
              <a:t>Schools Program</a:t>
            </a:r>
          </a:p>
        </p:txBody>
      </p:sp>
      <p:sp>
        <p:nvSpPr>
          <p:cNvPr id="4" name="Date Placeholder 3"/>
          <p:cNvSpPr>
            <a:spLocks noGrp="1"/>
          </p:cNvSpPr>
          <p:nvPr>
            <p:ph type="dt" sz="half" idx="2"/>
          </p:nvPr>
        </p:nvSpPr>
        <p:spPr>
          <a:prstGeom prst="rect">
            <a:avLst/>
          </a:prstGeom>
        </p:spPr>
        <p:txBody>
          <a:bodyPr/>
          <a:lstStyle/>
          <a:p>
            <a:pPr>
              <a:defRPr/>
            </a:pPr>
            <a:fld id="{00A02540-0106-4D97-9F7E-C7556EC5B48C}" type="datetime1">
              <a:rPr lang="en-US" smtClean="0"/>
              <a:pPr>
                <a:defRPr/>
              </a:pPr>
              <a:t>5/25/2015</a:t>
            </a:fld>
            <a:endParaRPr lang="en-US" dirty="0"/>
          </a:p>
        </p:txBody>
      </p:sp>
      <p:sp>
        <p:nvSpPr>
          <p:cNvPr id="5" name="Slide Number Placeholder 4"/>
          <p:cNvSpPr>
            <a:spLocks noGrp="1"/>
          </p:cNvSpPr>
          <p:nvPr>
            <p:ph type="sldNum" sz="quarter" idx="4"/>
          </p:nvPr>
        </p:nvSpPr>
        <p:spPr>
          <a:prstGeom prst="rect">
            <a:avLst/>
          </a:prstGeom>
        </p:spPr>
        <p:txBody>
          <a:bodyPr/>
          <a:lstStyle/>
          <a:p>
            <a:pPr>
              <a:defRPr/>
            </a:pPr>
            <a:fld id="{BBAE46EF-E826-4962-8F1A-21545B075F03}" type="slidenum">
              <a:rPr lang="en-US" smtClean="0"/>
              <a:pPr>
                <a:defRPr/>
              </a:pPr>
              <a:t>4</a:t>
            </a:fld>
            <a:endParaRPr lang="en-US" dirty="0"/>
          </a:p>
        </p:txBody>
      </p:sp>
      <p:sp>
        <p:nvSpPr>
          <p:cNvPr id="4099" name="Content Placeholder 2"/>
          <p:cNvSpPr>
            <a:spLocks noGrp="1"/>
          </p:cNvSpPr>
          <p:nvPr>
            <p:ph idx="4294967295"/>
          </p:nvPr>
        </p:nvSpPr>
        <p:spPr>
          <a:xfrm>
            <a:off x="636814" y="1845129"/>
            <a:ext cx="7249886" cy="3233057"/>
          </a:xfrm>
          <a:prstGeom prst="rect">
            <a:avLst/>
          </a:prstGeom>
        </p:spPr>
        <p:txBody>
          <a:bodyPr/>
          <a:lstStyle/>
          <a:p>
            <a:pPr marL="0" indent="0">
              <a:buNone/>
            </a:pPr>
            <a:r>
              <a:rPr lang="en-US" dirty="0" smtClean="0"/>
              <a:t>Georgia’s Elementary and Secondary Education Act of 1965 (ESEA) Flexibility Waiver has allowed the state’s Title Programs Division to move from the ESEA’s Academic Achievement Awards program to the Reward School Awards program  </a:t>
            </a:r>
          </a:p>
          <a:p>
            <a:pPr marL="0" indent="0">
              <a:buNone/>
            </a:pPr>
            <a:endParaRPr lang="en-US" dirty="0" smtClean="0"/>
          </a:p>
        </p:txBody>
      </p:sp>
    </p:spTree>
    <p:extLst>
      <p:ext uri="{BB962C8B-B14F-4D97-AF65-F5344CB8AC3E}">
        <p14:creationId xmlns:p14="http://schemas.microsoft.com/office/powerpoint/2010/main" val="248741137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Best Practices: </a:t>
            </a:r>
            <a:r>
              <a:rPr lang="en-US" dirty="0" smtClean="0"/>
              <a:t> Reward</a:t>
            </a:r>
            <a:r>
              <a:rPr lang="en-US" dirty="0"/>
              <a:t/>
            </a:r>
            <a:br>
              <a:rPr lang="en-US" dirty="0"/>
            </a:br>
            <a:r>
              <a:rPr lang="en-US" dirty="0" smtClean="0"/>
              <a:t>Schools </a:t>
            </a:r>
            <a:r>
              <a:rPr lang="en-US" dirty="0"/>
              <a:t>and Districts</a:t>
            </a:r>
          </a:p>
        </p:txBody>
      </p:sp>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40</a:t>
            </a:fld>
            <a:endParaRPr lang="en-US" dirty="0"/>
          </a:p>
        </p:txBody>
      </p:sp>
      <p:sp>
        <p:nvSpPr>
          <p:cNvPr id="3" name="Content Placeholder 2"/>
          <p:cNvSpPr>
            <a:spLocks noGrp="1"/>
          </p:cNvSpPr>
          <p:nvPr>
            <p:ph idx="4294967295"/>
          </p:nvPr>
        </p:nvSpPr>
        <p:spPr>
          <a:xfrm>
            <a:off x="767443" y="1841954"/>
            <a:ext cx="7886700" cy="4351338"/>
          </a:xfrm>
          <a:prstGeom prst="rect">
            <a:avLst/>
          </a:prstGeom>
        </p:spPr>
        <p:txBody>
          <a:bodyPr/>
          <a:lstStyle/>
          <a:p>
            <a:pPr marL="0" indent="0">
              <a:buNone/>
            </a:pPr>
            <a:r>
              <a:rPr lang="en-US" b="1" u="sng" dirty="0"/>
              <a:t>Academic Program </a:t>
            </a:r>
            <a:r>
              <a:rPr lang="en-US" b="1" u="sng" dirty="0" smtClean="0"/>
              <a:t>Elements</a:t>
            </a:r>
          </a:p>
          <a:p>
            <a:r>
              <a:rPr lang="en-US" sz="2400" dirty="0"/>
              <a:t>Provide multiple opportunities to read continuous leveled texts and provide a written response to recognize reciprocity in literacy while improving higher level critical thinking skills</a:t>
            </a:r>
          </a:p>
          <a:p>
            <a:r>
              <a:rPr lang="en-US" sz="2400" dirty="0"/>
              <a:t>Any student that is not proficient according </a:t>
            </a:r>
            <a:br>
              <a:rPr lang="en-US" sz="2400" dirty="0"/>
            </a:br>
            <a:r>
              <a:rPr lang="en-US" sz="2400" dirty="0"/>
              <a:t>to state assessment standards in all grades is considered at-risk</a:t>
            </a:r>
          </a:p>
          <a:p>
            <a:r>
              <a:rPr lang="en-US" sz="2400" dirty="0" smtClean="0"/>
              <a:t>Consistency </a:t>
            </a:r>
            <a:r>
              <a:rPr lang="en-US" sz="2400" dirty="0"/>
              <a:t>in the use of effective best </a:t>
            </a:r>
            <a:r>
              <a:rPr lang="en-US" sz="2400" dirty="0" smtClean="0"/>
              <a:t>practices</a:t>
            </a:r>
          </a:p>
          <a:p>
            <a:r>
              <a:rPr lang="en-US" sz="2400" dirty="0"/>
              <a:t>Understand the impact of technology and the need for students to be global participants </a:t>
            </a:r>
          </a:p>
          <a:p>
            <a:endParaRPr lang="en-US" sz="2400" dirty="0"/>
          </a:p>
          <a:p>
            <a:endParaRPr lang="en-US" dirty="0"/>
          </a:p>
          <a:p>
            <a:pPr marL="0" indent="0">
              <a:buNone/>
            </a:pPr>
            <a:endParaRPr lang="en-US" dirty="0"/>
          </a:p>
        </p:txBody>
      </p:sp>
    </p:spTree>
    <p:extLst>
      <p:ext uri="{BB962C8B-B14F-4D97-AF65-F5344CB8AC3E}">
        <p14:creationId xmlns:p14="http://schemas.microsoft.com/office/powerpoint/2010/main" val="37223454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Best Practices: </a:t>
            </a:r>
            <a:r>
              <a:rPr lang="en-US" dirty="0" smtClean="0"/>
              <a:t> Reward</a:t>
            </a:r>
            <a:r>
              <a:rPr lang="en-US" dirty="0"/>
              <a:t/>
            </a:r>
            <a:br>
              <a:rPr lang="en-US" dirty="0"/>
            </a:br>
            <a:r>
              <a:rPr lang="en-US" dirty="0" smtClean="0"/>
              <a:t>Schools </a:t>
            </a:r>
            <a:r>
              <a:rPr lang="en-US" dirty="0"/>
              <a:t>and Districts</a:t>
            </a:r>
          </a:p>
        </p:txBody>
      </p:sp>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41</a:t>
            </a:fld>
            <a:endParaRPr lang="en-US" dirty="0"/>
          </a:p>
        </p:txBody>
      </p:sp>
      <p:sp>
        <p:nvSpPr>
          <p:cNvPr id="3" name="Content Placeholder 2"/>
          <p:cNvSpPr>
            <a:spLocks noGrp="1"/>
          </p:cNvSpPr>
          <p:nvPr>
            <p:ph idx="4294967295"/>
          </p:nvPr>
        </p:nvSpPr>
        <p:spPr>
          <a:xfrm>
            <a:off x="604158" y="1776640"/>
            <a:ext cx="7886700" cy="4351338"/>
          </a:xfrm>
          <a:prstGeom prst="rect">
            <a:avLst/>
          </a:prstGeom>
        </p:spPr>
        <p:txBody>
          <a:bodyPr/>
          <a:lstStyle/>
          <a:p>
            <a:pPr marL="0" indent="0">
              <a:buNone/>
            </a:pPr>
            <a:r>
              <a:rPr lang="en-US" b="1" u="sng" dirty="0" smtClean="0"/>
              <a:t>Use of Data &amp; Evaluation</a:t>
            </a:r>
          </a:p>
          <a:p>
            <a:r>
              <a:rPr lang="en-US" sz="2400" dirty="0"/>
              <a:t>Disaggregation of student achievement data </a:t>
            </a:r>
          </a:p>
          <a:p>
            <a:r>
              <a:rPr lang="en-US" sz="2400" dirty="0"/>
              <a:t>Data teams meet regularly to review data from state and locally developed assessments </a:t>
            </a:r>
            <a:endParaRPr lang="en-US" sz="2400" dirty="0" smtClean="0"/>
          </a:p>
          <a:p>
            <a:r>
              <a:rPr lang="en-US" sz="2400" dirty="0"/>
              <a:t>A review of student performance data is conducted to determine optimum student placement </a:t>
            </a:r>
          </a:p>
          <a:p>
            <a:r>
              <a:rPr lang="en-US" sz="2400" dirty="0"/>
              <a:t>Common formative assessment data is used to determine the alignment of instructional and assessment practices </a:t>
            </a:r>
            <a:endParaRPr lang="en-US" sz="2400" dirty="0" smtClean="0"/>
          </a:p>
          <a:p>
            <a:r>
              <a:rPr lang="en-US" sz="2400" dirty="0"/>
              <a:t>Student achievement data is used to determine which programs and activities will best address the skill deficits of students</a:t>
            </a:r>
          </a:p>
          <a:p>
            <a:endParaRPr lang="en-US" sz="2400" dirty="0"/>
          </a:p>
          <a:p>
            <a:endParaRPr lang="en-US" dirty="0"/>
          </a:p>
          <a:p>
            <a:endParaRPr lang="en-US" dirty="0"/>
          </a:p>
        </p:txBody>
      </p:sp>
    </p:spTree>
    <p:extLst>
      <p:ext uri="{BB962C8B-B14F-4D97-AF65-F5344CB8AC3E}">
        <p14:creationId xmlns:p14="http://schemas.microsoft.com/office/powerpoint/2010/main" val="6528162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Best Practices: </a:t>
            </a:r>
            <a:r>
              <a:rPr lang="en-US" dirty="0" smtClean="0"/>
              <a:t> </a:t>
            </a:r>
            <a:r>
              <a:rPr lang="en-US" dirty="0" smtClean="0"/>
              <a:t>Reward</a:t>
            </a:r>
            <a:r>
              <a:rPr lang="en-US" dirty="0"/>
              <a:t/>
            </a:r>
            <a:br>
              <a:rPr lang="en-US" dirty="0"/>
            </a:br>
            <a:r>
              <a:rPr lang="en-US" dirty="0" smtClean="0"/>
              <a:t>Schools </a:t>
            </a:r>
            <a:r>
              <a:rPr lang="en-US" dirty="0"/>
              <a:t>and Districts</a:t>
            </a:r>
          </a:p>
        </p:txBody>
      </p:sp>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42</a:t>
            </a:fld>
            <a:endParaRPr lang="en-US" dirty="0"/>
          </a:p>
        </p:txBody>
      </p:sp>
      <p:sp>
        <p:nvSpPr>
          <p:cNvPr id="3" name="Content Placeholder 2"/>
          <p:cNvSpPr>
            <a:spLocks noGrp="1"/>
          </p:cNvSpPr>
          <p:nvPr>
            <p:ph idx="4294967295"/>
          </p:nvPr>
        </p:nvSpPr>
        <p:spPr>
          <a:xfrm>
            <a:off x="702129" y="1792968"/>
            <a:ext cx="7886700" cy="4351338"/>
          </a:xfrm>
          <a:prstGeom prst="rect">
            <a:avLst/>
          </a:prstGeom>
        </p:spPr>
        <p:txBody>
          <a:bodyPr/>
          <a:lstStyle/>
          <a:p>
            <a:pPr marL="0" indent="0">
              <a:buNone/>
            </a:pPr>
            <a:r>
              <a:rPr lang="en-US" b="1" u="sng" dirty="0"/>
              <a:t>Use of Data &amp; Evaluation</a:t>
            </a:r>
          </a:p>
          <a:p>
            <a:r>
              <a:rPr lang="en-US" sz="2400" dirty="0"/>
              <a:t>An annual review of student performance data allows content area and grade level teachers an opportunity to determine strengths and weaknesses </a:t>
            </a:r>
            <a:endParaRPr lang="en-US" sz="2400" dirty="0" smtClean="0"/>
          </a:p>
          <a:p>
            <a:r>
              <a:rPr lang="en-US" sz="2400" dirty="0"/>
              <a:t>All instructional decision-making is data-driven and focused on the diverse academic needs of students </a:t>
            </a:r>
          </a:p>
          <a:p>
            <a:r>
              <a:rPr lang="en-US" sz="2400" dirty="0"/>
              <a:t>Weekly assess student work</a:t>
            </a:r>
          </a:p>
          <a:p>
            <a:r>
              <a:rPr lang="en-US" sz="2400" dirty="0"/>
              <a:t>Decisions regarding program changes are solely based on the analysis of student performance data </a:t>
            </a:r>
            <a:endParaRPr lang="en-US" sz="2400" dirty="0" smtClean="0"/>
          </a:p>
          <a:p>
            <a:r>
              <a:rPr lang="en-US" sz="2400" dirty="0"/>
              <a:t>Assessment drives instruction</a:t>
            </a:r>
          </a:p>
          <a:p>
            <a:endParaRPr lang="en-US" sz="2400" dirty="0"/>
          </a:p>
          <a:p>
            <a:endParaRPr lang="en-US" sz="2400" dirty="0"/>
          </a:p>
          <a:p>
            <a:endParaRPr lang="en-US" dirty="0"/>
          </a:p>
          <a:p>
            <a:endParaRPr lang="en-US" dirty="0"/>
          </a:p>
        </p:txBody>
      </p:sp>
    </p:spTree>
    <p:extLst>
      <p:ext uri="{BB962C8B-B14F-4D97-AF65-F5344CB8AC3E}">
        <p14:creationId xmlns:p14="http://schemas.microsoft.com/office/powerpoint/2010/main" val="17158604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Best Practices: </a:t>
            </a:r>
            <a:r>
              <a:rPr lang="en-US" dirty="0" smtClean="0"/>
              <a:t> </a:t>
            </a:r>
            <a:r>
              <a:rPr lang="en-US" dirty="0" smtClean="0"/>
              <a:t>Reward</a:t>
            </a:r>
            <a:r>
              <a:rPr lang="en-US" dirty="0"/>
              <a:t/>
            </a:r>
            <a:br>
              <a:rPr lang="en-US" dirty="0"/>
            </a:br>
            <a:r>
              <a:rPr lang="en-US" dirty="0" smtClean="0"/>
              <a:t>Schools </a:t>
            </a:r>
            <a:r>
              <a:rPr lang="en-US" dirty="0"/>
              <a:t>and Districts</a:t>
            </a:r>
          </a:p>
        </p:txBody>
      </p:sp>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43</a:t>
            </a:fld>
            <a:endParaRPr lang="en-US" dirty="0"/>
          </a:p>
        </p:txBody>
      </p:sp>
      <p:sp>
        <p:nvSpPr>
          <p:cNvPr id="3" name="Content Placeholder 2"/>
          <p:cNvSpPr>
            <a:spLocks noGrp="1"/>
          </p:cNvSpPr>
          <p:nvPr>
            <p:ph idx="4294967295"/>
          </p:nvPr>
        </p:nvSpPr>
        <p:spPr>
          <a:xfrm>
            <a:off x="783771" y="1877786"/>
            <a:ext cx="7870371" cy="4340452"/>
          </a:xfrm>
          <a:prstGeom prst="rect">
            <a:avLst/>
          </a:prstGeom>
        </p:spPr>
        <p:txBody>
          <a:bodyPr>
            <a:normAutofit fontScale="25000" lnSpcReduction="20000"/>
          </a:bodyPr>
          <a:lstStyle/>
          <a:p>
            <a:pPr marL="0" indent="0">
              <a:lnSpc>
                <a:spcPct val="110000"/>
              </a:lnSpc>
              <a:buNone/>
            </a:pPr>
            <a:r>
              <a:rPr lang="en-US" sz="11200" b="1" u="sng" dirty="0" smtClean="0"/>
              <a:t>Use of Data &amp; Evaluation</a:t>
            </a:r>
          </a:p>
          <a:p>
            <a:r>
              <a:rPr lang="en-US" sz="9600" dirty="0" smtClean="0"/>
              <a:t>Students who are most at-risk of not meeting the state’s academic standards are identified</a:t>
            </a:r>
          </a:p>
          <a:p>
            <a:r>
              <a:rPr lang="en-US" sz="9600" dirty="0"/>
              <a:t>Use the data to evaluate the effectiveness of instruction</a:t>
            </a:r>
          </a:p>
          <a:p>
            <a:r>
              <a:rPr lang="en-US" sz="9600" dirty="0"/>
              <a:t>Use a variety of assessment data</a:t>
            </a:r>
          </a:p>
          <a:p>
            <a:r>
              <a:rPr lang="en-US" sz="9600" dirty="0"/>
              <a:t>Use multiple assessments to make well-informed instructional </a:t>
            </a:r>
            <a:r>
              <a:rPr lang="en-US" sz="9600" dirty="0" smtClean="0"/>
              <a:t>decisions</a:t>
            </a:r>
          </a:p>
          <a:p>
            <a:r>
              <a:rPr lang="en-US" sz="9600" dirty="0"/>
              <a:t>Collect data on students’ attendance, behavior, and performance, to view the whole child</a:t>
            </a:r>
          </a:p>
          <a:p>
            <a:r>
              <a:rPr lang="en-US" sz="9600" dirty="0"/>
              <a:t>Use data from a variety of sources to improve student achievement </a:t>
            </a:r>
          </a:p>
          <a:p>
            <a:endParaRPr lang="en-US" sz="2400" dirty="0"/>
          </a:p>
          <a:p>
            <a:endParaRPr lang="en-US" sz="2600" dirty="0" smtClean="0"/>
          </a:p>
          <a:p>
            <a:pPr marL="0" indent="0">
              <a:buNone/>
            </a:pPr>
            <a:endParaRPr lang="en-US" dirty="0"/>
          </a:p>
          <a:p>
            <a:pPr marL="0" indent="0">
              <a:buNone/>
            </a:pPr>
            <a:r>
              <a:rPr lang="en-US" dirty="0" smtClean="0"/>
              <a:t> </a:t>
            </a:r>
            <a:endParaRPr lang="en-US" dirty="0"/>
          </a:p>
          <a:p>
            <a:endParaRPr lang="en-US" dirty="0"/>
          </a:p>
          <a:p>
            <a:endParaRPr lang="en-US" b="1" u="sng" dirty="0"/>
          </a:p>
          <a:p>
            <a:endParaRPr lang="en-US" dirty="0"/>
          </a:p>
        </p:txBody>
      </p:sp>
    </p:spTree>
    <p:extLst>
      <p:ext uri="{BB962C8B-B14F-4D97-AF65-F5344CB8AC3E}">
        <p14:creationId xmlns:p14="http://schemas.microsoft.com/office/powerpoint/2010/main" val="299050682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Best Practices: </a:t>
            </a:r>
            <a:r>
              <a:rPr lang="en-US" dirty="0" smtClean="0"/>
              <a:t> </a:t>
            </a:r>
            <a:r>
              <a:rPr lang="en-US" dirty="0" smtClean="0"/>
              <a:t>Reward</a:t>
            </a:r>
            <a:r>
              <a:rPr lang="en-US" dirty="0"/>
              <a:t/>
            </a:r>
            <a:br>
              <a:rPr lang="en-US" dirty="0"/>
            </a:br>
            <a:r>
              <a:rPr lang="en-US" dirty="0" smtClean="0"/>
              <a:t>School </a:t>
            </a:r>
            <a:r>
              <a:rPr lang="en-US" dirty="0"/>
              <a:t>and Districts</a:t>
            </a:r>
          </a:p>
        </p:txBody>
      </p:sp>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44</a:t>
            </a:fld>
            <a:endParaRPr lang="en-US" dirty="0"/>
          </a:p>
        </p:txBody>
      </p:sp>
      <p:sp>
        <p:nvSpPr>
          <p:cNvPr id="3" name="Content Placeholder 2"/>
          <p:cNvSpPr>
            <a:spLocks noGrp="1"/>
          </p:cNvSpPr>
          <p:nvPr>
            <p:ph idx="4294967295"/>
          </p:nvPr>
        </p:nvSpPr>
        <p:spPr>
          <a:xfrm>
            <a:off x="555172" y="1809297"/>
            <a:ext cx="7886700" cy="4351338"/>
          </a:xfrm>
          <a:prstGeom prst="rect">
            <a:avLst/>
          </a:prstGeom>
        </p:spPr>
        <p:txBody>
          <a:bodyPr>
            <a:normAutofit/>
          </a:bodyPr>
          <a:lstStyle/>
          <a:p>
            <a:pPr marL="0" indent="0">
              <a:lnSpc>
                <a:spcPct val="100000"/>
              </a:lnSpc>
              <a:buNone/>
            </a:pPr>
            <a:r>
              <a:rPr lang="en-US" b="1" u="sng" dirty="0"/>
              <a:t>Use of Data &amp; Evaluation</a:t>
            </a:r>
          </a:p>
          <a:p>
            <a:r>
              <a:rPr lang="en-US" sz="2400" dirty="0" smtClean="0"/>
              <a:t>Uses </a:t>
            </a:r>
            <a:r>
              <a:rPr lang="en-US" sz="2400" dirty="0"/>
              <a:t>data in a variety of ways</a:t>
            </a:r>
          </a:p>
          <a:p>
            <a:r>
              <a:rPr lang="en-US" sz="2400" dirty="0"/>
              <a:t>Use data to assess the needs of individual students </a:t>
            </a:r>
          </a:p>
          <a:p>
            <a:endParaRPr lang="en-US" dirty="0"/>
          </a:p>
          <a:p>
            <a:endParaRPr lang="en-US" b="1" u="sng" dirty="0"/>
          </a:p>
          <a:p>
            <a:pPr marL="0" indent="0">
              <a:buNone/>
            </a:pPr>
            <a:endParaRPr lang="en-US" dirty="0"/>
          </a:p>
        </p:txBody>
      </p:sp>
    </p:spTree>
    <p:extLst>
      <p:ext uri="{BB962C8B-B14F-4D97-AF65-F5344CB8AC3E}">
        <p14:creationId xmlns:p14="http://schemas.microsoft.com/office/powerpoint/2010/main" val="185713294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nchor="t">
            <a:normAutofit/>
          </a:bodyPr>
          <a:lstStyle/>
          <a:p>
            <a:r>
              <a:rPr lang="en-US" sz="4000" dirty="0"/>
              <a:t>Ideas for Use of Funds</a:t>
            </a:r>
          </a:p>
        </p:txBody>
      </p:sp>
      <p:sp>
        <p:nvSpPr>
          <p:cNvPr id="34819" name="Subtitle 2"/>
          <p:cNvSpPr>
            <a:spLocks noGrp="1"/>
          </p:cNvSpPr>
          <p:nvPr>
            <p:ph idx="4294967295"/>
          </p:nvPr>
        </p:nvSpPr>
        <p:spPr>
          <a:xfrm>
            <a:off x="751115" y="1760310"/>
            <a:ext cx="7886700" cy="4351338"/>
          </a:xfrm>
          <a:prstGeom prst="rect">
            <a:avLst/>
          </a:prstGeom>
        </p:spPr>
        <p:txBody>
          <a:bodyPr>
            <a:normAutofit/>
          </a:bodyPr>
          <a:lstStyle/>
          <a:p>
            <a:r>
              <a:rPr lang="en-US" dirty="0" smtClean="0">
                <a:latin typeface="Calibri" panose="020F0502020204030204" pitchFamily="34" charset="0"/>
                <a:cs typeface="Arial" charset="0"/>
              </a:rPr>
              <a:t>Consultant fees for professional </a:t>
            </a:r>
            <a:r>
              <a:rPr lang="en-US" dirty="0">
                <a:latin typeface="Calibri" panose="020F0502020204030204" pitchFamily="34" charset="0"/>
                <a:cs typeface="Arial" charset="0"/>
              </a:rPr>
              <a:t>l</a:t>
            </a:r>
            <a:r>
              <a:rPr lang="en-US" dirty="0" smtClean="0">
                <a:latin typeface="Calibri" panose="020F0502020204030204" pitchFamily="34" charset="0"/>
                <a:cs typeface="Arial" charset="0"/>
              </a:rPr>
              <a:t>earning on working with schools on work design and student engagement</a:t>
            </a:r>
          </a:p>
          <a:p>
            <a:r>
              <a:rPr lang="en-US" dirty="0" smtClean="0">
                <a:latin typeface="Calibri" panose="020F0502020204030204" pitchFamily="34" charset="0"/>
                <a:cs typeface="Arial" charset="0"/>
              </a:rPr>
              <a:t>License to different Web based software to support direct instruction with at-risk learners</a:t>
            </a:r>
          </a:p>
          <a:p>
            <a:r>
              <a:rPr lang="en-US" dirty="0" smtClean="0">
                <a:latin typeface="Calibri" panose="020F0502020204030204" pitchFamily="34" charset="0"/>
                <a:cs typeface="Arial" charset="0"/>
              </a:rPr>
              <a:t>Supplemental reading books and magazines to use during guided reading and readers workshops</a:t>
            </a:r>
          </a:p>
          <a:p>
            <a:r>
              <a:rPr lang="en-US" dirty="0"/>
              <a:t>Permitting the data to drive instruction</a:t>
            </a:r>
          </a:p>
          <a:p>
            <a:pPr marL="0" indent="0">
              <a:buNone/>
            </a:pPr>
            <a:endParaRPr lang="en-US" dirty="0" smtClean="0">
              <a:latin typeface="Calibri" panose="020F0502020204030204" pitchFamily="34" charset="0"/>
              <a:cs typeface="Arial" charset="0"/>
            </a:endParaRPr>
          </a:p>
          <a:p>
            <a:pPr>
              <a:buFont typeface="Arial" charset="0"/>
              <a:buNone/>
            </a:pPr>
            <a:endParaRPr lang="en-US" sz="2400" dirty="0" smtClean="0">
              <a:latin typeface="Arial" charset="0"/>
              <a:cs typeface="Arial" charset="0"/>
            </a:endParaRPr>
          </a:p>
          <a:p>
            <a:endParaRPr lang="en-US" sz="2400" dirty="0" smtClean="0">
              <a:latin typeface="Arial" charset="0"/>
              <a:cs typeface="Arial" charset="0"/>
            </a:endParaRPr>
          </a:p>
        </p:txBody>
      </p:sp>
    </p:spTree>
    <p:extLst>
      <p:ext uri="{BB962C8B-B14F-4D97-AF65-F5344CB8AC3E}">
        <p14:creationId xmlns:p14="http://schemas.microsoft.com/office/powerpoint/2010/main" val="2928397350"/>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nchor="t">
            <a:normAutofit/>
          </a:bodyPr>
          <a:lstStyle/>
          <a:p>
            <a:r>
              <a:rPr lang="en-US" sz="4000" dirty="0"/>
              <a:t>Ideas for Use of Funds</a:t>
            </a:r>
          </a:p>
        </p:txBody>
      </p:sp>
      <p:sp>
        <p:nvSpPr>
          <p:cNvPr id="34819" name="Subtitle 2"/>
          <p:cNvSpPr>
            <a:spLocks noGrp="1"/>
          </p:cNvSpPr>
          <p:nvPr>
            <p:ph idx="4294967295"/>
          </p:nvPr>
        </p:nvSpPr>
        <p:spPr>
          <a:xfrm>
            <a:off x="767443" y="1776640"/>
            <a:ext cx="7886700" cy="4351338"/>
          </a:xfrm>
          <a:prstGeom prst="rect">
            <a:avLst/>
          </a:prstGeom>
        </p:spPr>
        <p:txBody>
          <a:bodyPr>
            <a:normAutofit/>
          </a:bodyPr>
          <a:lstStyle/>
          <a:p>
            <a:r>
              <a:rPr lang="en-US" dirty="0">
                <a:latin typeface="Calibri" panose="020F0502020204030204" pitchFamily="34" charset="0"/>
                <a:cs typeface="Arial" charset="0"/>
              </a:rPr>
              <a:t>Web-based reading fluency and comprehension materials to support social studies</a:t>
            </a:r>
          </a:p>
          <a:p>
            <a:r>
              <a:rPr lang="en-US" dirty="0">
                <a:latin typeface="Calibri" panose="020F0502020204030204" pitchFamily="34" charset="0"/>
                <a:cs typeface="Arial" charset="0"/>
              </a:rPr>
              <a:t>Reading Materials – Exploring reading kits – leveled readers to support guided reading</a:t>
            </a:r>
          </a:p>
          <a:p>
            <a:r>
              <a:rPr lang="en-US" dirty="0">
                <a:latin typeface="Calibri" panose="020F0502020204030204" pitchFamily="34" charset="0"/>
                <a:cs typeface="Arial" charset="0"/>
              </a:rPr>
              <a:t>Science Manipulatives – scientific calculators, lab equipment, dissecting specimens, family science night materials to support science</a:t>
            </a:r>
          </a:p>
          <a:p>
            <a:pPr>
              <a:buFont typeface="Arial" charset="0"/>
              <a:buNone/>
            </a:pPr>
            <a:endParaRPr lang="en-US" sz="2400" dirty="0" smtClean="0">
              <a:latin typeface="Arial" charset="0"/>
              <a:cs typeface="Arial" charset="0"/>
            </a:endParaRPr>
          </a:p>
          <a:p>
            <a:endParaRPr lang="en-US" sz="2400" dirty="0" smtClean="0">
              <a:latin typeface="Arial" charset="0"/>
              <a:cs typeface="Arial" charset="0"/>
            </a:endParaRPr>
          </a:p>
        </p:txBody>
      </p:sp>
    </p:spTree>
    <p:extLst>
      <p:ext uri="{BB962C8B-B14F-4D97-AF65-F5344CB8AC3E}">
        <p14:creationId xmlns:p14="http://schemas.microsoft.com/office/powerpoint/2010/main" val="2800317795"/>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nchor="t">
            <a:normAutofit/>
          </a:bodyPr>
          <a:lstStyle/>
          <a:p>
            <a:r>
              <a:rPr lang="en-US" sz="4000" dirty="0"/>
              <a:t>Ideas for Use of Funds</a:t>
            </a:r>
          </a:p>
        </p:txBody>
      </p:sp>
      <p:sp>
        <p:nvSpPr>
          <p:cNvPr id="34819" name="Subtitle 2"/>
          <p:cNvSpPr>
            <a:spLocks noGrp="1"/>
          </p:cNvSpPr>
          <p:nvPr>
            <p:ph idx="4294967295"/>
          </p:nvPr>
        </p:nvSpPr>
        <p:spPr>
          <a:xfrm>
            <a:off x="767442" y="1776639"/>
            <a:ext cx="7886700" cy="4351338"/>
          </a:xfrm>
          <a:prstGeom prst="rect">
            <a:avLst/>
          </a:prstGeom>
        </p:spPr>
        <p:txBody>
          <a:bodyPr>
            <a:normAutofit/>
          </a:bodyPr>
          <a:lstStyle/>
          <a:p>
            <a:r>
              <a:rPr lang="en-US" dirty="0">
                <a:latin typeface="Calibri" panose="020F0502020204030204" pitchFamily="34" charset="0"/>
                <a:cs typeface="Arial" charset="0"/>
              </a:rPr>
              <a:t>Parental Involvement materials – to create parental involvement centers and support parent engagement</a:t>
            </a:r>
          </a:p>
          <a:p>
            <a:r>
              <a:rPr lang="en-US" dirty="0">
                <a:latin typeface="Calibri" panose="020F0502020204030204" pitchFamily="34" charset="0"/>
                <a:cs typeface="Arial" charset="0"/>
              </a:rPr>
              <a:t>Literacy collaborative and reading recovery books to support guided reading</a:t>
            </a:r>
          </a:p>
          <a:p>
            <a:r>
              <a:rPr lang="en-US" dirty="0"/>
              <a:t>Technology Equipment—notebooks, laptops, computers, digital cameras, flash drives, smart boards</a:t>
            </a:r>
          </a:p>
          <a:p>
            <a:pPr>
              <a:buFont typeface="Arial" charset="0"/>
              <a:buNone/>
            </a:pPr>
            <a:endParaRPr lang="en-US" sz="2400" dirty="0" smtClean="0">
              <a:latin typeface="Arial" charset="0"/>
              <a:cs typeface="Arial" charset="0"/>
            </a:endParaRPr>
          </a:p>
          <a:p>
            <a:endParaRPr lang="en-US" sz="2400" dirty="0" smtClean="0">
              <a:latin typeface="Arial" charset="0"/>
              <a:cs typeface="Arial" charset="0"/>
            </a:endParaRPr>
          </a:p>
        </p:txBody>
      </p:sp>
    </p:spTree>
    <p:extLst>
      <p:ext uri="{BB962C8B-B14F-4D97-AF65-F5344CB8AC3E}">
        <p14:creationId xmlns:p14="http://schemas.microsoft.com/office/powerpoint/2010/main" val="3632140223"/>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noAutofit/>
          </a:bodyPr>
          <a:lstStyle/>
          <a:p>
            <a:r>
              <a:rPr lang="en-US" sz="4000" dirty="0" smtClean="0">
                <a:cs typeface="Arial" charset="0"/>
              </a:rPr>
              <a:t>Ideas </a:t>
            </a:r>
            <a:r>
              <a:rPr lang="en-US" sz="4000" dirty="0">
                <a:cs typeface="Arial" charset="0"/>
              </a:rPr>
              <a:t>for </a:t>
            </a:r>
            <a:r>
              <a:rPr lang="en-US" sz="4000" dirty="0" smtClean="0">
                <a:cs typeface="Arial" charset="0"/>
              </a:rPr>
              <a:t>Use </a:t>
            </a:r>
            <a:r>
              <a:rPr lang="en-US" sz="4000" dirty="0">
                <a:cs typeface="Arial" charset="0"/>
              </a:rPr>
              <a:t>of </a:t>
            </a:r>
            <a:r>
              <a:rPr lang="en-US" sz="4000" dirty="0" smtClean="0">
                <a:cs typeface="Arial" charset="0"/>
              </a:rPr>
              <a:t>Funds</a:t>
            </a:r>
            <a:br>
              <a:rPr lang="en-US" sz="4000" dirty="0" smtClean="0">
                <a:cs typeface="Arial" charset="0"/>
              </a:rPr>
            </a:br>
            <a:endParaRPr lang="en-US" sz="4000" dirty="0" smtClean="0"/>
          </a:p>
        </p:txBody>
      </p:sp>
      <p:sp>
        <p:nvSpPr>
          <p:cNvPr id="4" name="Date Placeholder 3"/>
          <p:cNvSpPr>
            <a:spLocks noGrp="1"/>
          </p:cNvSpPr>
          <p:nvPr>
            <p:ph type="dt" sz="half" idx="2"/>
          </p:nvPr>
        </p:nvSpPr>
        <p:spPr>
          <a:prstGeom prst="rect">
            <a:avLst/>
          </a:prstGeom>
        </p:spPr>
        <p:txBody>
          <a:bodyPr/>
          <a:lstStyle/>
          <a:p>
            <a:pPr>
              <a:defRPr/>
            </a:pPr>
            <a:endParaRPr lang="en-US" dirty="0"/>
          </a:p>
        </p:txBody>
      </p:sp>
      <p:sp>
        <p:nvSpPr>
          <p:cNvPr id="5" name="Slide Number Placeholder 4"/>
          <p:cNvSpPr>
            <a:spLocks noGrp="1"/>
          </p:cNvSpPr>
          <p:nvPr>
            <p:ph type="sldNum" sz="quarter" idx="4"/>
          </p:nvPr>
        </p:nvSpPr>
        <p:spPr>
          <a:prstGeom prst="rect">
            <a:avLst/>
          </a:prstGeom>
        </p:spPr>
        <p:txBody>
          <a:bodyPr/>
          <a:lstStyle/>
          <a:p>
            <a:pPr>
              <a:defRPr/>
            </a:pPr>
            <a:endParaRPr lang="en-US" dirty="0"/>
          </a:p>
        </p:txBody>
      </p:sp>
      <p:sp>
        <p:nvSpPr>
          <p:cNvPr id="36867" name="Content Placeholder 2"/>
          <p:cNvSpPr>
            <a:spLocks noGrp="1"/>
          </p:cNvSpPr>
          <p:nvPr>
            <p:ph idx="4294967295"/>
          </p:nvPr>
        </p:nvSpPr>
        <p:spPr>
          <a:xfrm>
            <a:off x="669471" y="1825625"/>
            <a:ext cx="7886700" cy="4351338"/>
          </a:xfrm>
          <a:prstGeom prst="rect">
            <a:avLst/>
          </a:prstGeom>
        </p:spPr>
        <p:txBody>
          <a:bodyPr/>
          <a:lstStyle/>
          <a:p>
            <a:r>
              <a:rPr lang="en-US" dirty="0" smtClean="0"/>
              <a:t>Math and science manipulatives</a:t>
            </a:r>
          </a:p>
          <a:p>
            <a:r>
              <a:rPr lang="en-US" dirty="0" smtClean="0"/>
              <a:t>Professional development for staff</a:t>
            </a:r>
          </a:p>
          <a:p>
            <a:r>
              <a:rPr lang="en-US" dirty="0" smtClean="0"/>
              <a:t>Tutors for students</a:t>
            </a:r>
          </a:p>
          <a:p>
            <a:r>
              <a:rPr lang="en-US" dirty="0" smtClean="0"/>
              <a:t>Title I Reward School banners and signs</a:t>
            </a:r>
          </a:p>
          <a:p>
            <a:endParaRPr lang="en-US" dirty="0" smtClean="0"/>
          </a:p>
        </p:txBody>
      </p:sp>
    </p:spTree>
    <p:extLst>
      <p:ext uri="{BB962C8B-B14F-4D97-AF65-F5344CB8AC3E}">
        <p14:creationId xmlns:p14="http://schemas.microsoft.com/office/powerpoint/2010/main" val="183815116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nchor="t">
            <a:normAutofit/>
          </a:bodyPr>
          <a:lstStyle/>
          <a:p>
            <a:r>
              <a:rPr lang="en-US" sz="4000" dirty="0" smtClean="0">
                <a:cs typeface="Arial" charset="0"/>
              </a:rPr>
              <a:t>Most Frequently Made</a:t>
            </a:r>
            <a:br>
              <a:rPr lang="en-US" sz="4000" dirty="0" smtClean="0">
                <a:cs typeface="Arial" charset="0"/>
              </a:rPr>
            </a:br>
            <a:r>
              <a:rPr lang="en-US" sz="4000" dirty="0" smtClean="0">
                <a:cs typeface="Arial" charset="0"/>
              </a:rPr>
              <a:t>Narrative Mistakes</a:t>
            </a:r>
          </a:p>
        </p:txBody>
      </p:sp>
      <p:sp>
        <p:nvSpPr>
          <p:cNvPr id="39939" name="Subtitle 2"/>
          <p:cNvSpPr>
            <a:spLocks noGrp="1"/>
          </p:cNvSpPr>
          <p:nvPr>
            <p:ph idx="4294967295"/>
          </p:nvPr>
        </p:nvSpPr>
        <p:spPr>
          <a:xfrm>
            <a:off x="783772" y="1825625"/>
            <a:ext cx="7886700" cy="4351338"/>
          </a:xfrm>
          <a:prstGeom prst="rect">
            <a:avLst/>
          </a:prstGeom>
        </p:spPr>
        <p:txBody>
          <a:bodyPr>
            <a:normAutofit lnSpcReduction="10000"/>
          </a:bodyPr>
          <a:lstStyle/>
          <a:p>
            <a:pPr marL="0" indent="0">
              <a:buNone/>
            </a:pPr>
            <a:r>
              <a:rPr lang="en-US" dirty="0" smtClean="0">
                <a:cs typeface="Arial" charset="0"/>
              </a:rPr>
              <a:t>Lack of Information</a:t>
            </a:r>
          </a:p>
          <a:p>
            <a:pPr lvl="1"/>
            <a:r>
              <a:rPr lang="en-US" dirty="0" smtClean="0">
                <a:cs typeface="Arial" charset="0"/>
              </a:rPr>
              <a:t>Several of the district’s schools used something other than the Department’s use of funds form, and these forms did not contain all of the information that is requested on the </a:t>
            </a:r>
            <a:r>
              <a:rPr lang="en-US" dirty="0">
                <a:cs typeface="Arial" charset="0"/>
              </a:rPr>
              <a:t>Department’s </a:t>
            </a:r>
            <a:r>
              <a:rPr lang="en-US" dirty="0" smtClean="0">
                <a:cs typeface="Arial" charset="0"/>
              </a:rPr>
              <a:t>Use of Funds form.  Schools/Districts may use their own forms; however, all information requested on the Department’s form must be addressed</a:t>
            </a:r>
          </a:p>
          <a:p>
            <a:pPr marL="0" indent="0">
              <a:buNone/>
            </a:pPr>
            <a:r>
              <a:rPr lang="en-US" dirty="0" smtClean="0">
                <a:cs typeface="Arial" charset="0"/>
              </a:rPr>
              <a:t>Lack of signatures</a:t>
            </a:r>
          </a:p>
          <a:p>
            <a:pPr lvl="1"/>
            <a:r>
              <a:rPr lang="en-US" dirty="0" smtClean="0">
                <a:cs typeface="Arial" charset="0"/>
              </a:rPr>
              <a:t>Some schools used and attached the </a:t>
            </a:r>
            <a:r>
              <a:rPr lang="en-US" dirty="0">
                <a:cs typeface="Arial" charset="0"/>
              </a:rPr>
              <a:t>Department’s </a:t>
            </a:r>
            <a:r>
              <a:rPr lang="en-US" dirty="0" smtClean="0">
                <a:cs typeface="Arial" charset="0"/>
              </a:rPr>
              <a:t>Use of Funds form; however, there were no signatures on the forms and many times the name of the school was not on the form</a:t>
            </a:r>
          </a:p>
          <a:p>
            <a:endParaRPr lang="en-US" sz="2400" dirty="0" smtClean="0">
              <a:latin typeface="Arial" charset="0"/>
              <a:cs typeface="Arial" charset="0"/>
            </a:endParaRPr>
          </a:p>
          <a:p>
            <a:endParaRPr lang="en-US" sz="2000" dirty="0" smtClean="0">
              <a:latin typeface="Arial" charset="0"/>
              <a:cs typeface="Arial" charset="0"/>
            </a:endParaRPr>
          </a:p>
        </p:txBody>
      </p:sp>
    </p:spTree>
    <p:extLst>
      <p:ext uri="{BB962C8B-B14F-4D97-AF65-F5344CB8AC3E}">
        <p14:creationId xmlns:p14="http://schemas.microsoft.com/office/powerpoint/2010/main" val="23417450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defRPr/>
            </a:pPr>
            <a:r>
              <a:rPr lang="en-US" sz="4000" dirty="0" smtClean="0">
                <a:cs typeface="Arial" charset="0"/>
              </a:rPr>
              <a:t>Selection Depends </a:t>
            </a:r>
            <a:br>
              <a:rPr lang="en-US" sz="4000" dirty="0" smtClean="0">
                <a:cs typeface="Arial" charset="0"/>
              </a:rPr>
            </a:br>
            <a:r>
              <a:rPr lang="en-US" sz="4000" dirty="0" smtClean="0">
                <a:cs typeface="Arial" charset="0"/>
              </a:rPr>
              <a:t>on Performance</a:t>
            </a:r>
            <a:endParaRPr lang="en-US" sz="4000" dirty="0"/>
          </a:p>
        </p:txBody>
      </p:sp>
      <p:sp>
        <p:nvSpPr>
          <p:cNvPr id="4" name="Date Placeholder 3"/>
          <p:cNvSpPr>
            <a:spLocks noGrp="1"/>
          </p:cNvSpPr>
          <p:nvPr>
            <p:ph type="dt" sz="half" idx="2"/>
          </p:nvPr>
        </p:nvSpPr>
        <p:spPr>
          <a:prstGeom prst="rect">
            <a:avLst/>
          </a:prstGeom>
        </p:spPr>
        <p:txBody>
          <a:bodyPr/>
          <a:lstStyle/>
          <a:p>
            <a:pPr>
              <a:defRPr/>
            </a:pPr>
            <a:fld id="{00A02540-0106-4D97-9F7E-C7556EC5B48C}" type="datetime1">
              <a:rPr lang="en-US" smtClean="0"/>
              <a:pPr>
                <a:defRPr/>
              </a:pPr>
              <a:t>5/25/2015</a:t>
            </a:fld>
            <a:endParaRPr lang="en-US" dirty="0"/>
          </a:p>
        </p:txBody>
      </p:sp>
      <p:sp>
        <p:nvSpPr>
          <p:cNvPr id="5" name="Slide Number Placeholder 4"/>
          <p:cNvSpPr>
            <a:spLocks noGrp="1"/>
          </p:cNvSpPr>
          <p:nvPr>
            <p:ph type="sldNum" sz="quarter" idx="4"/>
          </p:nvPr>
        </p:nvSpPr>
        <p:spPr>
          <a:prstGeom prst="rect">
            <a:avLst/>
          </a:prstGeom>
        </p:spPr>
        <p:txBody>
          <a:bodyPr/>
          <a:lstStyle/>
          <a:p>
            <a:pPr>
              <a:defRPr/>
            </a:pPr>
            <a:fld id="{B8DC1668-A81A-40EA-85E5-26F9D1F06A72}" type="slidenum">
              <a:rPr lang="en-US" smtClean="0"/>
              <a:pPr>
                <a:defRPr/>
              </a:pPr>
              <a:t>5</a:t>
            </a:fld>
            <a:endParaRPr lang="en-US" dirty="0"/>
          </a:p>
        </p:txBody>
      </p:sp>
      <p:sp>
        <p:nvSpPr>
          <p:cNvPr id="8195" name="Content Placeholder 6"/>
          <p:cNvSpPr>
            <a:spLocks noGrp="1"/>
          </p:cNvSpPr>
          <p:nvPr>
            <p:ph idx="4294967295"/>
          </p:nvPr>
        </p:nvSpPr>
        <p:spPr>
          <a:xfrm>
            <a:off x="832757" y="1825625"/>
            <a:ext cx="7298872" cy="4351338"/>
          </a:xfrm>
          <a:prstGeom prst="rect">
            <a:avLst/>
          </a:prstGeom>
        </p:spPr>
        <p:txBody>
          <a:bodyPr>
            <a:normAutofit/>
          </a:bodyPr>
          <a:lstStyle/>
          <a:p>
            <a:pPr marL="0" indent="0" eaLnBrk="1" hangingPunct="1">
              <a:buFont typeface="Arial" charset="0"/>
              <a:buNone/>
            </a:pPr>
            <a:r>
              <a:rPr lang="en-US" dirty="0" smtClean="0">
                <a:cs typeface="Arial" charset="0"/>
              </a:rPr>
              <a:t>Title l Reward Districts, Title I Reward Schools and National Title I Distinguished Schools are selected annually based on the district’s or school’s performance as defined in </a:t>
            </a:r>
            <a:r>
              <a:rPr lang="en-US" dirty="0" smtClean="0"/>
              <a:t>Georgia’s ESEA Flexibility Waiver</a:t>
            </a:r>
            <a:endParaRPr lang="en-US" dirty="0" smtClean="0">
              <a:cs typeface="Arial" charset="0"/>
            </a:endParaRPr>
          </a:p>
        </p:txBody>
      </p:sp>
    </p:spTree>
    <p:extLst>
      <p:ext uri="{BB962C8B-B14F-4D97-AF65-F5344CB8AC3E}">
        <p14:creationId xmlns:p14="http://schemas.microsoft.com/office/powerpoint/2010/main" val="28081496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nchor="t">
            <a:noAutofit/>
          </a:bodyPr>
          <a:lstStyle/>
          <a:p>
            <a:r>
              <a:rPr lang="en-US" sz="4000" dirty="0" smtClean="0">
                <a:cs typeface="Arial" charset="0"/>
              </a:rPr>
              <a:t>Most Frequently Made</a:t>
            </a:r>
            <a:br>
              <a:rPr lang="en-US" sz="4000" dirty="0" smtClean="0">
                <a:cs typeface="Arial" charset="0"/>
              </a:rPr>
            </a:br>
            <a:r>
              <a:rPr lang="en-US" sz="4000" dirty="0" smtClean="0">
                <a:cs typeface="Arial" charset="0"/>
              </a:rPr>
              <a:t>Narrative Mistakes</a:t>
            </a:r>
          </a:p>
        </p:txBody>
      </p:sp>
      <p:sp>
        <p:nvSpPr>
          <p:cNvPr id="39939" name="Subtitle 2"/>
          <p:cNvSpPr>
            <a:spLocks noGrp="1"/>
          </p:cNvSpPr>
          <p:nvPr>
            <p:ph idx="4294967295"/>
          </p:nvPr>
        </p:nvSpPr>
        <p:spPr>
          <a:xfrm>
            <a:off x="506186" y="1776639"/>
            <a:ext cx="7886700" cy="4351338"/>
          </a:xfrm>
          <a:prstGeom prst="rect">
            <a:avLst/>
          </a:prstGeom>
        </p:spPr>
        <p:txBody>
          <a:bodyPr>
            <a:normAutofit/>
          </a:bodyPr>
          <a:lstStyle/>
          <a:p>
            <a:pPr marL="0" indent="0">
              <a:buNone/>
            </a:pPr>
            <a:r>
              <a:rPr lang="en-US" dirty="0" smtClean="0">
                <a:cs typeface="Arial" charset="0"/>
              </a:rPr>
              <a:t>Not budgeted by school </a:t>
            </a:r>
          </a:p>
          <a:p>
            <a:pPr lvl="1"/>
            <a:r>
              <a:rPr lang="en-US" dirty="0" smtClean="0">
                <a:cs typeface="Arial" charset="0"/>
              </a:rPr>
              <a:t>Budgets cannot be approved unless you make it clear how much money is budgeted for each school</a:t>
            </a:r>
          </a:p>
          <a:p>
            <a:endParaRPr lang="en-US" sz="2400" dirty="0" smtClean="0">
              <a:latin typeface="Arial" charset="0"/>
              <a:cs typeface="Arial" charset="0"/>
            </a:endParaRPr>
          </a:p>
          <a:p>
            <a:pPr marL="0" indent="0">
              <a:buNone/>
            </a:pPr>
            <a:r>
              <a:rPr lang="en-US" dirty="0">
                <a:cs typeface="Arial" charset="0"/>
              </a:rPr>
              <a:t>Narrative and Budget Do Not Match</a:t>
            </a:r>
          </a:p>
          <a:p>
            <a:pPr lvl="1"/>
            <a:r>
              <a:rPr lang="en-US" dirty="0">
                <a:cs typeface="Arial" charset="0"/>
              </a:rPr>
              <a:t>The narrative on the Use of Funds form submitted for each Title I Reward School does not match the budget that is entered for the school in the </a:t>
            </a:r>
            <a:r>
              <a:rPr lang="en-US" dirty="0" smtClean="0">
                <a:cs typeface="Arial" charset="0"/>
              </a:rPr>
              <a:t>consolidated  </a:t>
            </a:r>
            <a:r>
              <a:rPr lang="en-US" dirty="0">
                <a:cs typeface="Arial" charset="0"/>
              </a:rPr>
              <a:t>a</a:t>
            </a:r>
            <a:r>
              <a:rPr lang="en-US" dirty="0" smtClean="0">
                <a:cs typeface="Arial" charset="0"/>
              </a:rPr>
              <a:t>pplication </a:t>
            </a:r>
            <a:endParaRPr lang="en-US" dirty="0">
              <a:cs typeface="Arial" charset="0"/>
            </a:endParaRPr>
          </a:p>
          <a:p>
            <a:endParaRPr lang="en-US" sz="2000" dirty="0" smtClean="0">
              <a:latin typeface="Arial" charset="0"/>
              <a:cs typeface="Arial" charset="0"/>
            </a:endParaRPr>
          </a:p>
        </p:txBody>
      </p:sp>
    </p:spTree>
    <p:extLst>
      <p:ext uri="{BB962C8B-B14F-4D97-AF65-F5344CB8AC3E}">
        <p14:creationId xmlns:p14="http://schemas.microsoft.com/office/powerpoint/2010/main" val="3790237766"/>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nchor="t">
            <a:normAutofit/>
          </a:bodyPr>
          <a:lstStyle/>
          <a:p>
            <a:r>
              <a:rPr lang="en-US" sz="4000" dirty="0" smtClean="0">
                <a:cs typeface="Arial" charset="0"/>
              </a:rPr>
              <a:t>Most Frequently </a:t>
            </a:r>
            <a:r>
              <a:rPr lang="en-US" sz="4000" dirty="0">
                <a:cs typeface="Arial" charset="0"/>
              </a:rPr>
              <a:t>Made </a:t>
            </a:r>
            <a:r>
              <a:rPr lang="en-US" sz="4000" dirty="0" smtClean="0">
                <a:cs typeface="Arial" charset="0"/>
              </a:rPr>
              <a:t/>
            </a:r>
            <a:br>
              <a:rPr lang="en-US" sz="4000" dirty="0" smtClean="0">
                <a:cs typeface="Arial" charset="0"/>
              </a:rPr>
            </a:br>
            <a:r>
              <a:rPr lang="en-US" sz="4000" dirty="0" smtClean="0">
                <a:cs typeface="Arial" charset="0"/>
              </a:rPr>
              <a:t>Narrative Mistakes</a:t>
            </a:r>
          </a:p>
        </p:txBody>
      </p:sp>
      <p:sp>
        <p:nvSpPr>
          <p:cNvPr id="40963" name="Subtitle 2"/>
          <p:cNvSpPr>
            <a:spLocks noGrp="1"/>
          </p:cNvSpPr>
          <p:nvPr>
            <p:ph idx="4294967295"/>
          </p:nvPr>
        </p:nvSpPr>
        <p:spPr>
          <a:xfrm>
            <a:off x="620486" y="1809296"/>
            <a:ext cx="7886700" cy="4351338"/>
          </a:xfrm>
          <a:prstGeom prst="rect">
            <a:avLst/>
          </a:prstGeom>
        </p:spPr>
        <p:txBody>
          <a:bodyPr>
            <a:normAutofit/>
          </a:bodyPr>
          <a:lstStyle/>
          <a:p>
            <a:pPr marL="0" indent="0">
              <a:buNone/>
            </a:pPr>
            <a:r>
              <a:rPr lang="en-US" dirty="0" smtClean="0">
                <a:cs typeface="Arial" charset="0"/>
              </a:rPr>
              <a:t>No Use of Funds Form Attached</a:t>
            </a:r>
          </a:p>
          <a:p>
            <a:pPr lvl="1"/>
            <a:r>
              <a:rPr lang="en-US" dirty="0" smtClean="0">
                <a:cs typeface="Arial" charset="0"/>
              </a:rPr>
              <a:t>The required Use of Funds form is not submitted/attached for each of the district’s Title I Reward Schools  (Remember to submit a separate Use of Funds form for each school)</a:t>
            </a:r>
          </a:p>
          <a:p>
            <a:pPr marL="0" indent="0">
              <a:buNone/>
            </a:pPr>
            <a:r>
              <a:rPr lang="en-US" dirty="0" smtClean="0">
                <a:cs typeface="Arial" charset="0"/>
              </a:rPr>
              <a:t>Use of Funds Form Not Uploaded to Program Information Tab in Reward School/District Budget</a:t>
            </a:r>
          </a:p>
          <a:p>
            <a:pPr lvl="1"/>
            <a:r>
              <a:rPr lang="en-US" dirty="0" smtClean="0">
                <a:cs typeface="Arial" charset="0"/>
              </a:rPr>
              <a:t>Many districts submitted the Use of Funds form to the Attachment tab</a:t>
            </a:r>
          </a:p>
        </p:txBody>
      </p:sp>
    </p:spTree>
    <p:extLst>
      <p:ext uri="{BB962C8B-B14F-4D97-AF65-F5344CB8AC3E}">
        <p14:creationId xmlns:p14="http://schemas.microsoft.com/office/powerpoint/2010/main" val="2171469101"/>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nchor="t">
            <a:noAutofit/>
          </a:bodyPr>
          <a:lstStyle/>
          <a:p>
            <a:r>
              <a:rPr lang="en-US" sz="4000" dirty="0" smtClean="0">
                <a:cs typeface="Arial" charset="0"/>
              </a:rPr>
              <a:t>Most Frequently Made Budget Mistakes</a:t>
            </a:r>
          </a:p>
        </p:txBody>
      </p:sp>
      <p:sp>
        <p:nvSpPr>
          <p:cNvPr id="38915" name="Subtitle 2"/>
          <p:cNvSpPr>
            <a:spLocks noGrp="1"/>
          </p:cNvSpPr>
          <p:nvPr>
            <p:ph idx="4294967295"/>
          </p:nvPr>
        </p:nvSpPr>
        <p:spPr>
          <a:xfrm>
            <a:off x="522514" y="1828799"/>
            <a:ext cx="7886700" cy="4348163"/>
          </a:xfrm>
          <a:prstGeom prst="rect">
            <a:avLst/>
          </a:prstGeom>
        </p:spPr>
        <p:txBody>
          <a:bodyPr>
            <a:normAutofit/>
          </a:bodyPr>
          <a:lstStyle/>
          <a:p>
            <a:pPr marL="0" indent="0">
              <a:buNone/>
            </a:pPr>
            <a:r>
              <a:rPr lang="en-US" dirty="0" smtClean="0">
                <a:cs typeface="Arial" charset="0"/>
              </a:rPr>
              <a:t>Refrain from using these words:  such as, will include, including but not being limited to, and etc. This implies that there are other supplies that are not mentioned</a:t>
            </a:r>
          </a:p>
          <a:p>
            <a:pPr marL="0" indent="0">
              <a:buNone/>
            </a:pPr>
            <a:endParaRPr lang="en-US" dirty="0" smtClean="0">
              <a:cs typeface="Arial" charset="0"/>
            </a:endParaRPr>
          </a:p>
          <a:p>
            <a:pPr marL="0" indent="0">
              <a:buNone/>
            </a:pPr>
            <a:r>
              <a:rPr lang="en-US" dirty="0" smtClean="0">
                <a:cs typeface="Arial" charset="0"/>
              </a:rPr>
              <a:t>Refrain from using acronyms and/or abbreviations that may be unfamiliar and may lead to misunderstanding the intent of the budgeted item</a:t>
            </a:r>
          </a:p>
          <a:p>
            <a:pPr marL="0" indent="0">
              <a:buNone/>
            </a:pPr>
            <a:endParaRPr lang="en-US" dirty="0" smtClean="0">
              <a:cs typeface="Arial" charset="0"/>
            </a:endParaRPr>
          </a:p>
          <a:p>
            <a:pPr>
              <a:buFont typeface="Wingdings 2" pitchFamily="18" charset="2"/>
              <a:buNone/>
            </a:pPr>
            <a:endParaRPr lang="en-US" dirty="0" smtClean="0"/>
          </a:p>
        </p:txBody>
      </p:sp>
    </p:spTree>
    <p:extLst>
      <p:ext uri="{BB962C8B-B14F-4D97-AF65-F5344CB8AC3E}">
        <p14:creationId xmlns:p14="http://schemas.microsoft.com/office/powerpoint/2010/main" val="829738385"/>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nchor="t">
            <a:noAutofit/>
          </a:bodyPr>
          <a:lstStyle/>
          <a:p>
            <a:r>
              <a:rPr lang="en-US" sz="4000" dirty="0" smtClean="0">
                <a:cs typeface="Arial" charset="0"/>
              </a:rPr>
              <a:t>Most Frequently Made Budget Mistakes</a:t>
            </a:r>
          </a:p>
        </p:txBody>
      </p:sp>
      <p:sp>
        <p:nvSpPr>
          <p:cNvPr id="38915" name="Subtitle 2"/>
          <p:cNvSpPr>
            <a:spLocks noGrp="1"/>
          </p:cNvSpPr>
          <p:nvPr>
            <p:ph idx="4294967295"/>
          </p:nvPr>
        </p:nvSpPr>
        <p:spPr>
          <a:xfrm>
            <a:off x="767443" y="1743982"/>
            <a:ext cx="7886700" cy="4351338"/>
          </a:xfrm>
          <a:prstGeom prst="rect">
            <a:avLst/>
          </a:prstGeom>
        </p:spPr>
        <p:txBody>
          <a:bodyPr>
            <a:normAutofit/>
          </a:bodyPr>
          <a:lstStyle/>
          <a:p>
            <a:pPr marL="0" lvl="1" indent="0">
              <a:spcBef>
                <a:spcPts val="1000"/>
              </a:spcBef>
              <a:buNone/>
            </a:pPr>
            <a:r>
              <a:rPr lang="en-US" sz="2800" dirty="0">
                <a:cs typeface="Arial" pitchFamily="34" charset="0"/>
              </a:rPr>
              <a:t>Expending Reward School/District  funds without prior approval from </a:t>
            </a:r>
            <a:r>
              <a:rPr lang="en-US" sz="2800" dirty="0" smtClean="0">
                <a:cs typeface="Arial" pitchFamily="34" charset="0"/>
              </a:rPr>
              <a:t>the Department– </a:t>
            </a:r>
            <a:r>
              <a:rPr lang="en-US" sz="2800" dirty="0">
                <a:cs typeface="Arial" pitchFamily="34" charset="0"/>
              </a:rPr>
              <a:t>remember that your Title I Reward Schools/District budget must be submitted and approved by </a:t>
            </a:r>
            <a:r>
              <a:rPr lang="en-US" sz="2800" dirty="0" smtClean="0">
                <a:cs typeface="Arial" pitchFamily="34" charset="0"/>
              </a:rPr>
              <a:t>the </a:t>
            </a:r>
            <a:r>
              <a:rPr lang="en-US" sz="2800" dirty="0" smtClean="0">
                <a:cs typeface="Arial" charset="0"/>
              </a:rPr>
              <a:t>Department</a:t>
            </a:r>
            <a:r>
              <a:rPr lang="en-US" sz="2800" dirty="0" smtClean="0">
                <a:cs typeface="Arial" pitchFamily="34" charset="0"/>
              </a:rPr>
              <a:t> </a:t>
            </a:r>
            <a:r>
              <a:rPr lang="en-US" sz="2800" dirty="0">
                <a:cs typeface="Arial" pitchFamily="34" charset="0"/>
              </a:rPr>
              <a:t>before spending the </a:t>
            </a:r>
            <a:r>
              <a:rPr lang="en-US" sz="2800" dirty="0" smtClean="0">
                <a:cs typeface="Arial" pitchFamily="34" charset="0"/>
              </a:rPr>
              <a:t>money</a:t>
            </a:r>
          </a:p>
          <a:p>
            <a:pPr marL="0" lvl="1" indent="0">
              <a:spcBef>
                <a:spcPts val="1000"/>
              </a:spcBef>
              <a:buNone/>
            </a:pPr>
            <a:endParaRPr lang="en-US" sz="2800" dirty="0">
              <a:cs typeface="Arial" pitchFamily="34" charset="0"/>
            </a:endParaRPr>
          </a:p>
          <a:p>
            <a:pPr marL="0" indent="-457200">
              <a:buNone/>
            </a:pPr>
            <a:r>
              <a:rPr lang="en-US" dirty="0">
                <a:cs typeface="Arial" pitchFamily="34" charset="0"/>
              </a:rPr>
              <a:t>Inadequate description/explanation to support </a:t>
            </a:r>
            <a:r>
              <a:rPr lang="en-US" dirty="0" smtClean="0">
                <a:cs typeface="Arial" pitchFamily="34" charset="0"/>
              </a:rPr>
              <a:t>items budgeted</a:t>
            </a:r>
            <a:r>
              <a:rPr lang="en-US" dirty="0">
                <a:cs typeface="Arial" pitchFamily="34" charset="0"/>
              </a:rPr>
              <a:t>.  All explanations must be clear and specific.  There must be enough description to explain how the funds are being </a:t>
            </a:r>
            <a:r>
              <a:rPr lang="en-US" dirty="0" smtClean="0">
                <a:cs typeface="Arial" pitchFamily="34" charset="0"/>
              </a:rPr>
              <a:t>spent</a:t>
            </a:r>
            <a:r>
              <a:rPr lang="en-US" sz="3200" dirty="0" smtClean="0">
                <a:cs typeface="Arial" pitchFamily="34" charset="0"/>
              </a:rPr>
              <a:t> </a:t>
            </a:r>
            <a:endParaRPr lang="en-US" sz="3200" dirty="0">
              <a:cs typeface="Arial" pitchFamily="34" charset="0"/>
            </a:endParaRPr>
          </a:p>
          <a:p>
            <a:pPr>
              <a:buFont typeface="Wingdings 2" pitchFamily="18" charset="2"/>
              <a:buNone/>
            </a:pPr>
            <a:endParaRPr lang="en-US" dirty="0" smtClean="0"/>
          </a:p>
        </p:txBody>
      </p:sp>
    </p:spTree>
    <p:extLst>
      <p:ext uri="{BB962C8B-B14F-4D97-AF65-F5344CB8AC3E}">
        <p14:creationId xmlns:p14="http://schemas.microsoft.com/office/powerpoint/2010/main" val="971944156"/>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z="4000" dirty="0" smtClean="0">
                <a:cs typeface="Arial" charset="0"/>
              </a:rPr>
              <a:t>Most Frequently </a:t>
            </a:r>
            <a:br>
              <a:rPr lang="en-US" sz="4000" dirty="0" smtClean="0">
                <a:cs typeface="Arial" charset="0"/>
              </a:rPr>
            </a:br>
            <a:r>
              <a:rPr lang="en-US" sz="4000" dirty="0" smtClean="0">
                <a:cs typeface="Arial" charset="0"/>
              </a:rPr>
              <a:t>Made Budget Mistakes</a:t>
            </a:r>
            <a:endParaRPr lang="en-US" sz="4000" dirty="0" smtClean="0"/>
          </a:p>
        </p:txBody>
      </p:sp>
      <p:sp>
        <p:nvSpPr>
          <p:cNvPr id="3" name="Content Placeholder 2"/>
          <p:cNvSpPr>
            <a:spLocks noGrp="1"/>
          </p:cNvSpPr>
          <p:nvPr>
            <p:ph idx="4294967295"/>
          </p:nvPr>
        </p:nvSpPr>
        <p:spPr>
          <a:xfrm>
            <a:off x="832757" y="1858282"/>
            <a:ext cx="7886700" cy="4351338"/>
          </a:xfrm>
          <a:prstGeom prst="rect">
            <a:avLst/>
          </a:prstGeom>
        </p:spPr>
        <p:txBody>
          <a:bodyPr>
            <a:normAutofit/>
          </a:bodyPr>
          <a:lstStyle/>
          <a:p>
            <a:pPr marL="0" indent="0">
              <a:buNone/>
            </a:pPr>
            <a:r>
              <a:rPr lang="en-US" dirty="0" smtClean="0">
                <a:cs typeface="Arial" charset="0"/>
              </a:rPr>
              <a:t>For </a:t>
            </a:r>
            <a:r>
              <a:rPr lang="en-US" dirty="0">
                <a:cs typeface="Arial" charset="0"/>
              </a:rPr>
              <a:t>s</a:t>
            </a:r>
            <a:r>
              <a:rPr lang="en-US" dirty="0" smtClean="0">
                <a:cs typeface="Arial" charset="0"/>
              </a:rPr>
              <a:t>chools </a:t>
            </a:r>
            <a:r>
              <a:rPr lang="en-US" dirty="0">
                <a:cs typeface="Arial" charset="0"/>
              </a:rPr>
              <a:t>giving monetary awards to teachers - make sure that the amounts for awards are clearly spelled out for each category of </a:t>
            </a:r>
            <a:r>
              <a:rPr lang="en-US" dirty="0" smtClean="0">
                <a:cs typeface="Arial" charset="0"/>
              </a:rPr>
              <a:t>employee </a:t>
            </a:r>
            <a:endParaRPr lang="en-US" dirty="0">
              <a:cs typeface="Arial" charset="0"/>
            </a:endParaRPr>
          </a:p>
          <a:p>
            <a:pPr lvl="1"/>
            <a:r>
              <a:rPr lang="en-US" dirty="0">
                <a:cs typeface="Arial" charset="0"/>
              </a:rPr>
              <a:t>1000-199     $5,000	</a:t>
            </a:r>
          </a:p>
          <a:p>
            <a:pPr marL="457200" lvl="1" indent="0">
              <a:buNone/>
            </a:pPr>
            <a:r>
              <a:rPr lang="en-US" dirty="0">
                <a:cs typeface="Arial" charset="0"/>
              </a:rPr>
              <a:t>    Monetary awards to 10 teachers at ABC Elementary </a:t>
            </a:r>
          </a:p>
          <a:p>
            <a:pPr marL="457200" lvl="1" indent="0">
              <a:buNone/>
            </a:pPr>
            <a:r>
              <a:rPr lang="en-US" dirty="0">
                <a:cs typeface="Arial" charset="0"/>
              </a:rPr>
              <a:t>    School.  (10 teachers x $500 per teacher = $5,000)</a:t>
            </a:r>
          </a:p>
          <a:p>
            <a:pPr>
              <a:defRPr/>
            </a:pPr>
            <a:endParaRPr lang="en-US" dirty="0"/>
          </a:p>
        </p:txBody>
      </p:sp>
    </p:spTree>
    <p:extLst>
      <p:ext uri="{BB962C8B-B14F-4D97-AF65-F5344CB8AC3E}">
        <p14:creationId xmlns:p14="http://schemas.microsoft.com/office/powerpoint/2010/main" val="263799853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z="4000" dirty="0" smtClean="0">
                <a:cs typeface="Arial" charset="0"/>
              </a:rPr>
              <a:t>Most Frequently </a:t>
            </a:r>
            <a:br>
              <a:rPr lang="en-US" sz="4000" dirty="0" smtClean="0">
                <a:cs typeface="Arial" charset="0"/>
              </a:rPr>
            </a:br>
            <a:r>
              <a:rPr lang="en-US" sz="4000" dirty="0" smtClean="0">
                <a:cs typeface="Arial" charset="0"/>
              </a:rPr>
              <a:t>Made Budget Mistakes</a:t>
            </a:r>
            <a:endParaRPr lang="en-US" sz="4000" dirty="0" smtClean="0"/>
          </a:p>
        </p:txBody>
      </p:sp>
      <p:sp>
        <p:nvSpPr>
          <p:cNvPr id="3" name="Content Placeholder 2"/>
          <p:cNvSpPr>
            <a:spLocks noGrp="1"/>
          </p:cNvSpPr>
          <p:nvPr>
            <p:ph idx="4294967295"/>
          </p:nvPr>
        </p:nvSpPr>
        <p:spPr>
          <a:xfrm>
            <a:off x="783771" y="1841954"/>
            <a:ext cx="7886700" cy="4351338"/>
          </a:xfrm>
          <a:prstGeom prst="rect">
            <a:avLst/>
          </a:prstGeom>
        </p:spPr>
        <p:txBody>
          <a:bodyPr>
            <a:normAutofit lnSpcReduction="10000"/>
          </a:bodyPr>
          <a:lstStyle/>
          <a:p>
            <a:pPr marL="0" indent="0">
              <a:buNone/>
              <a:defRPr/>
            </a:pPr>
            <a:r>
              <a:rPr lang="en-US" dirty="0" smtClean="0">
                <a:cs typeface="Arial" pitchFamily="34" charset="0"/>
              </a:rPr>
              <a:t>Showing budget expenditures for all Title I Reward Schools as one line item per function and object code.  Districts must show budget expenditures by individual schools.  It should be evident in the budget detail how the funds are to be used for each distinguished school </a:t>
            </a:r>
          </a:p>
          <a:p>
            <a:pPr lvl="1">
              <a:defRPr/>
            </a:pPr>
            <a:r>
              <a:rPr lang="en-US" dirty="0" smtClean="0">
                <a:cs typeface="Arial" pitchFamily="34" charset="0"/>
              </a:rPr>
              <a:t>Non-Example:  1000-610    $1350  Pencils, paper, crayons, markers, poster  board</a:t>
            </a:r>
          </a:p>
          <a:p>
            <a:pPr lvl="1">
              <a:defRPr/>
            </a:pPr>
            <a:r>
              <a:rPr lang="en-US" dirty="0" smtClean="0">
                <a:cs typeface="Arial" pitchFamily="34" charset="0"/>
              </a:rPr>
              <a:t>Example:   1000-610    $1350  Pencils, paper, crayons, markers, poster  board.  </a:t>
            </a:r>
            <a:br>
              <a:rPr lang="en-US" dirty="0" smtClean="0">
                <a:cs typeface="Arial" pitchFamily="34" charset="0"/>
              </a:rPr>
            </a:br>
            <a:r>
              <a:rPr lang="en-US" dirty="0" smtClean="0">
                <a:cs typeface="Arial" pitchFamily="34" charset="0"/>
              </a:rPr>
              <a:t>$500--ABC Middle School; $350—XYZ Elementary School; $500—EFG High School</a:t>
            </a:r>
          </a:p>
          <a:p>
            <a:pPr>
              <a:defRPr/>
            </a:pPr>
            <a:endParaRPr lang="en-US" dirty="0"/>
          </a:p>
        </p:txBody>
      </p:sp>
    </p:spTree>
    <p:extLst>
      <p:ext uri="{BB962C8B-B14F-4D97-AF65-F5344CB8AC3E}">
        <p14:creationId xmlns:p14="http://schemas.microsoft.com/office/powerpoint/2010/main" val="168477826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ChangeArrowheads="1"/>
          </p:cNvSpPr>
          <p:nvPr/>
        </p:nvSpPr>
        <p:spPr bwMode="auto">
          <a:xfrm>
            <a:off x="709447" y="1323811"/>
            <a:ext cx="6763408" cy="523220"/>
          </a:xfrm>
          <a:prstGeom prst="rect">
            <a:avLst/>
          </a:prstGeom>
          <a:noFill/>
          <a:ln w="9525">
            <a:noFill/>
            <a:miter lim="800000"/>
            <a:headEnd/>
            <a:tailEnd/>
          </a:ln>
        </p:spPr>
        <p:txBody>
          <a:bodyPr wrap="square">
            <a:spAutoFit/>
          </a:bodyPr>
          <a:lstStyle/>
          <a:p>
            <a:pPr indent="52388" algn="ctr">
              <a:defRPr/>
            </a:pPr>
            <a:r>
              <a:rPr lang="en-US" sz="2800" b="1" dirty="0">
                <a:latin typeface="+mn-lt"/>
                <a:cs typeface="Arial" charset="0"/>
              </a:rPr>
              <a:t>All explanations must be clear and </a:t>
            </a:r>
            <a:r>
              <a:rPr lang="en-US" sz="2800" b="1" dirty="0" smtClean="0">
                <a:latin typeface="+mn-lt"/>
                <a:cs typeface="Arial" charset="0"/>
              </a:rPr>
              <a:t>specific</a:t>
            </a:r>
            <a:endParaRPr lang="en-US" sz="2800" dirty="0">
              <a:latin typeface="+mn-lt"/>
            </a:endParaRPr>
          </a:p>
        </p:txBody>
      </p:sp>
      <p:graphicFrame>
        <p:nvGraphicFramePr>
          <p:cNvPr id="5" name="Table 4"/>
          <p:cNvGraphicFramePr>
            <a:graphicFrameLocks noGrp="1"/>
          </p:cNvGraphicFramePr>
          <p:nvPr>
            <p:extLst>
              <p:ext uri="{D42A27DB-BD31-4B8C-83A1-F6EECF244321}">
                <p14:modId xmlns:p14="http://schemas.microsoft.com/office/powerpoint/2010/main" val="4247858819"/>
              </p:ext>
            </p:extLst>
          </p:nvPr>
        </p:nvGraphicFramePr>
        <p:xfrm>
          <a:off x="613638" y="1985475"/>
          <a:ext cx="7961586" cy="4213962"/>
        </p:xfrm>
        <a:graphic>
          <a:graphicData uri="http://schemas.openxmlformats.org/drawingml/2006/table">
            <a:tbl>
              <a:tblPr/>
              <a:tblGrid>
                <a:gridCol w="4114800"/>
                <a:gridCol w="3846786"/>
              </a:tblGrid>
              <a:tr h="348972">
                <a:tc>
                  <a:txBody>
                    <a:bodyPr/>
                    <a:lstStyle/>
                    <a:p>
                      <a:pPr marL="219710" marR="0" algn="ctr">
                        <a:lnSpc>
                          <a:spcPct val="115000"/>
                        </a:lnSpc>
                        <a:spcBef>
                          <a:spcPts val="0"/>
                        </a:spcBef>
                        <a:spcAft>
                          <a:spcPts val="0"/>
                        </a:spcAft>
                      </a:pPr>
                      <a:r>
                        <a:rPr lang="en-US" sz="2400" b="1" kern="1200" dirty="0">
                          <a:solidFill>
                            <a:srgbClr val="000000"/>
                          </a:solidFill>
                          <a:latin typeface="+mn-lt"/>
                          <a:ea typeface="Calibri"/>
                          <a:cs typeface="Times New Roman"/>
                        </a:rPr>
                        <a:t>Adequate Examples</a:t>
                      </a:r>
                      <a:r>
                        <a:rPr lang="en-US" sz="2400" kern="1200" dirty="0">
                          <a:solidFill>
                            <a:srgbClr val="000000"/>
                          </a:solidFill>
                          <a:latin typeface="+mn-lt"/>
                          <a:ea typeface="Calibri"/>
                          <a:cs typeface="Times New Roman"/>
                        </a:rPr>
                        <a:t> </a:t>
                      </a:r>
                      <a:endParaRPr lang="en-US" sz="2400" dirty="0">
                        <a:latin typeface="+mn-lt"/>
                        <a:ea typeface="Calibri"/>
                        <a:cs typeface="Times New Roman"/>
                      </a:endParaRPr>
                    </a:p>
                  </a:txBody>
                  <a:tcPr marL="64546" marR="64546" marT="7171"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D6E3BC"/>
                    </a:solidFill>
                  </a:tcPr>
                </a:tc>
                <a:tc>
                  <a:txBody>
                    <a:bodyPr/>
                    <a:lstStyle/>
                    <a:p>
                      <a:pPr marL="0" marR="0" algn="ctr">
                        <a:lnSpc>
                          <a:spcPct val="115000"/>
                        </a:lnSpc>
                        <a:spcBef>
                          <a:spcPts val="0"/>
                        </a:spcBef>
                        <a:spcAft>
                          <a:spcPts val="0"/>
                        </a:spcAft>
                      </a:pPr>
                      <a:r>
                        <a:rPr lang="en-US" sz="2400" b="1" kern="1200" dirty="0">
                          <a:solidFill>
                            <a:srgbClr val="000000"/>
                          </a:solidFill>
                          <a:latin typeface="+mn-lt"/>
                          <a:ea typeface="Calibri"/>
                          <a:cs typeface="Times New Roman"/>
                        </a:rPr>
                        <a:t>Inadequate Examples</a:t>
                      </a:r>
                      <a:r>
                        <a:rPr lang="en-US" sz="2400" kern="1200" dirty="0">
                          <a:solidFill>
                            <a:srgbClr val="000000"/>
                          </a:solidFill>
                          <a:latin typeface="+mn-lt"/>
                          <a:ea typeface="Calibri"/>
                          <a:cs typeface="Times New Roman"/>
                        </a:rPr>
                        <a:t> </a:t>
                      </a:r>
                      <a:endParaRPr lang="en-US" sz="2400" dirty="0">
                        <a:latin typeface="+mn-lt"/>
                        <a:ea typeface="Calibri"/>
                        <a:cs typeface="Times New Roman"/>
                      </a:endParaRPr>
                    </a:p>
                  </a:txBody>
                  <a:tcPr marL="64546" marR="64546" marT="7171"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D6E3BC"/>
                    </a:solidFill>
                  </a:tcPr>
                </a:tc>
              </a:tr>
              <a:tr h="1229828">
                <a:tc>
                  <a:txBody>
                    <a:bodyPr/>
                    <a:lstStyle/>
                    <a:p>
                      <a:pPr marL="219710" marR="0" algn="l">
                        <a:lnSpc>
                          <a:spcPct val="115000"/>
                        </a:lnSpc>
                        <a:spcBef>
                          <a:spcPts val="0"/>
                        </a:spcBef>
                        <a:spcAft>
                          <a:spcPts val="0"/>
                        </a:spcAft>
                      </a:pPr>
                      <a:r>
                        <a:rPr lang="en-US" sz="1600" kern="1200" dirty="0">
                          <a:solidFill>
                            <a:srgbClr val="000000"/>
                          </a:solidFill>
                          <a:latin typeface="+mn-lt"/>
                          <a:ea typeface="Calibri"/>
                          <a:cs typeface="Times New Roman"/>
                        </a:rPr>
                        <a:t>Supplies:  writing materials, notebooks, poster board, staples, markers, and tape</a:t>
                      </a:r>
                      <a:endParaRPr lang="en-US" sz="1600" dirty="0">
                        <a:latin typeface="+mn-lt"/>
                        <a:ea typeface="Calibri"/>
                        <a:cs typeface="Times New Roman"/>
                      </a:endParaRPr>
                    </a:p>
                  </a:txBody>
                  <a:tcPr marL="64546" marR="64546" marT="7171"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indent="118745">
                        <a:lnSpc>
                          <a:spcPct val="115000"/>
                        </a:lnSpc>
                        <a:spcBef>
                          <a:spcPts val="0"/>
                        </a:spcBef>
                        <a:spcAft>
                          <a:spcPts val="0"/>
                        </a:spcAft>
                      </a:pPr>
                      <a:r>
                        <a:rPr lang="en-US" sz="1600" kern="1200" dirty="0">
                          <a:solidFill>
                            <a:srgbClr val="000000"/>
                          </a:solidFill>
                          <a:latin typeface="+mn-lt"/>
                          <a:ea typeface="Calibri"/>
                          <a:cs typeface="Times New Roman"/>
                        </a:rPr>
                        <a:t>Supplies: writing materials, staples, etc</a:t>
                      </a:r>
                      <a:r>
                        <a:rPr lang="en-US" sz="1600" kern="1200" dirty="0" smtClean="0">
                          <a:solidFill>
                            <a:srgbClr val="000000"/>
                          </a:solidFill>
                          <a:latin typeface="+mn-lt"/>
                          <a:ea typeface="Calibri"/>
                          <a:cs typeface="Times New Roman"/>
                        </a:rPr>
                        <a:t>.     or</a:t>
                      </a:r>
                      <a:endParaRPr lang="en-US" sz="1600" dirty="0">
                        <a:latin typeface="+mn-lt"/>
                        <a:ea typeface="Calibri"/>
                        <a:cs typeface="Times New Roman"/>
                      </a:endParaRPr>
                    </a:p>
                    <a:p>
                      <a:pPr marL="0" marR="0" indent="118745">
                        <a:lnSpc>
                          <a:spcPct val="115000"/>
                        </a:lnSpc>
                        <a:spcBef>
                          <a:spcPts val="0"/>
                        </a:spcBef>
                        <a:spcAft>
                          <a:spcPts val="0"/>
                        </a:spcAft>
                        <a:tabLst>
                          <a:tab pos="114300" algn="l"/>
                        </a:tabLst>
                      </a:pPr>
                      <a:r>
                        <a:rPr lang="en-US" sz="1600" kern="1200" dirty="0">
                          <a:solidFill>
                            <a:srgbClr val="000000"/>
                          </a:solidFill>
                          <a:latin typeface="+mn-lt"/>
                          <a:ea typeface="Calibri"/>
                          <a:cs typeface="Times New Roman"/>
                        </a:rPr>
                        <a:t>Supplies such as writing materials </a:t>
                      </a:r>
                      <a:r>
                        <a:rPr lang="en-US" sz="1600" kern="1200" dirty="0" smtClean="0">
                          <a:solidFill>
                            <a:srgbClr val="000000"/>
                          </a:solidFill>
                          <a:latin typeface="+mn-lt"/>
                          <a:ea typeface="Calibri"/>
                          <a:cs typeface="Times New Roman"/>
                        </a:rPr>
                        <a:t>and</a:t>
                      </a:r>
                      <a:br>
                        <a:rPr lang="en-US" sz="1600" kern="1200" dirty="0" smtClean="0">
                          <a:solidFill>
                            <a:srgbClr val="000000"/>
                          </a:solidFill>
                          <a:latin typeface="+mn-lt"/>
                          <a:ea typeface="Calibri"/>
                          <a:cs typeface="Times New Roman"/>
                        </a:rPr>
                      </a:br>
                      <a:r>
                        <a:rPr lang="en-US" sz="1600" kern="1200" dirty="0" smtClean="0">
                          <a:solidFill>
                            <a:srgbClr val="000000"/>
                          </a:solidFill>
                          <a:latin typeface="+mn-lt"/>
                          <a:ea typeface="Calibri"/>
                          <a:cs typeface="Times New Roman"/>
                        </a:rPr>
                        <a:t>   staples</a:t>
                      </a:r>
                      <a:r>
                        <a:rPr lang="en-US" sz="1600" kern="1200" dirty="0">
                          <a:solidFill>
                            <a:srgbClr val="000000"/>
                          </a:solidFill>
                          <a:latin typeface="+mn-lt"/>
                          <a:ea typeface="Calibri"/>
                          <a:cs typeface="Times New Roman"/>
                        </a:rPr>
                        <a:t>.</a:t>
                      </a:r>
                      <a:endParaRPr lang="en-US" sz="1600" dirty="0">
                        <a:latin typeface="+mn-lt"/>
                        <a:ea typeface="Calibri"/>
                        <a:cs typeface="Times New Roman"/>
                      </a:endParaRPr>
                    </a:p>
                  </a:txBody>
                  <a:tcPr marL="64546" marR="64546" marT="7171"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852113">
                <a:tc>
                  <a:txBody>
                    <a:bodyPr/>
                    <a:lstStyle/>
                    <a:p>
                      <a:pPr marL="219710" marR="0">
                        <a:lnSpc>
                          <a:spcPct val="115000"/>
                        </a:lnSpc>
                        <a:spcBef>
                          <a:spcPts val="0"/>
                        </a:spcBef>
                        <a:spcAft>
                          <a:spcPts val="0"/>
                        </a:spcAft>
                        <a:tabLst>
                          <a:tab pos="457200" algn="l"/>
                        </a:tabLst>
                      </a:pPr>
                      <a:r>
                        <a:rPr lang="en-US" sz="1600" kern="1200" dirty="0">
                          <a:solidFill>
                            <a:srgbClr val="000000"/>
                          </a:solidFill>
                          <a:latin typeface="+mn-lt"/>
                          <a:ea typeface="Calibri"/>
                          <a:cs typeface="Times New Roman"/>
                        </a:rPr>
                        <a:t>Rich Middle School - Monetary Awards for 10 teachers @  $165 each,  </a:t>
                      </a:r>
                      <a:endParaRPr lang="en-US" sz="1600" dirty="0">
                        <a:latin typeface="+mn-lt"/>
                        <a:ea typeface="Calibri"/>
                        <a:cs typeface="Times New Roman"/>
                      </a:endParaRPr>
                    </a:p>
                    <a:p>
                      <a:pPr marL="219710" marR="0">
                        <a:lnSpc>
                          <a:spcPct val="115000"/>
                        </a:lnSpc>
                        <a:spcBef>
                          <a:spcPts val="0"/>
                        </a:spcBef>
                        <a:spcAft>
                          <a:spcPts val="0"/>
                        </a:spcAft>
                        <a:tabLst>
                          <a:tab pos="457200" algn="l"/>
                        </a:tabLst>
                      </a:pPr>
                      <a:r>
                        <a:rPr lang="en-US" sz="1600" kern="1200" dirty="0">
                          <a:solidFill>
                            <a:srgbClr val="000000"/>
                          </a:solidFill>
                          <a:latin typeface="+mn-lt"/>
                          <a:ea typeface="Calibri"/>
                          <a:cs typeface="Times New Roman"/>
                        </a:rPr>
                        <a:t>2 paraprofessionals @ $100 each </a:t>
                      </a:r>
                      <a:endParaRPr lang="en-US" sz="1600" dirty="0">
                        <a:latin typeface="+mn-lt"/>
                        <a:ea typeface="Calibri"/>
                        <a:cs typeface="Times New Roman"/>
                      </a:endParaRPr>
                    </a:p>
                  </a:txBody>
                  <a:tcPr marL="64546" marR="64546" marT="7171"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indent="118745">
                        <a:lnSpc>
                          <a:spcPct val="115000"/>
                        </a:lnSpc>
                        <a:spcBef>
                          <a:spcPts val="0"/>
                        </a:spcBef>
                        <a:spcAft>
                          <a:spcPts val="0"/>
                        </a:spcAft>
                      </a:pPr>
                      <a:r>
                        <a:rPr lang="en-US" sz="1600" kern="1200" dirty="0">
                          <a:solidFill>
                            <a:srgbClr val="000000"/>
                          </a:solidFill>
                          <a:latin typeface="+mn-lt"/>
                          <a:ea typeface="Calibri"/>
                          <a:cs typeface="Times New Roman"/>
                        </a:rPr>
                        <a:t>Stipends for 10 teachers @  Rich Middle </a:t>
                      </a:r>
                      <a:r>
                        <a:rPr lang="en-US" sz="1600" kern="1200" dirty="0" smtClean="0">
                          <a:solidFill>
                            <a:srgbClr val="000000"/>
                          </a:solidFill>
                          <a:latin typeface="+mn-lt"/>
                          <a:ea typeface="Calibri"/>
                          <a:cs typeface="Times New Roman"/>
                        </a:rPr>
                        <a:t/>
                      </a:r>
                      <a:br>
                        <a:rPr lang="en-US" sz="1600" kern="1200" dirty="0" smtClean="0">
                          <a:solidFill>
                            <a:srgbClr val="000000"/>
                          </a:solidFill>
                          <a:latin typeface="+mn-lt"/>
                          <a:ea typeface="Calibri"/>
                          <a:cs typeface="Times New Roman"/>
                        </a:rPr>
                      </a:br>
                      <a:r>
                        <a:rPr lang="en-US" sz="1600" kern="1200" dirty="0" smtClean="0">
                          <a:solidFill>
                            <a:srgbClr val="000000"/>
                          </a:solidFill>
                          <a:latin typeface="+mn-lt"/>
                          <a:ea typeface="Calibri"/>
                          <a:cs typeface="Times New Roman"/>
                        </a:rPr>
                        <a:t>   School    or </a:t>
                      </a:r>
                      <a:endParaRPr lang="en-US" sz="1600" dirty="0">
                        <a:latin typeface="+mn-lt"/>
                        <a:ea typeface="Calibri"/>
                        <a:cs typeface="Times New Roman"/>
                      </a:endParaRPr>
                    </a:p>
                    <a:p>
                      <a:pPr marL="0" marR="0" indent="118745">
                        <a:lnSpc>
                          <a:spcPct val="115000"/>
                        </a:lnSpc>
                        <a:spcBef>
                          <a:spcPts val="0"/>
                        </a:spcBef>
                        <a:spcAft>
                          <a:spcPts val="0"/>
                        </a:spcAft>
                      </a:pPr>
                      <a:r>
                        <a:rPr lang="en-US" sz="1600" kern="1200" dirty="0">
                          <a:solidFill>
                            <a:srgbClr val="000000"/>
                          </a:solidFill>
                          <a:latin typeface="+mn-lt"/>
                          <a:ea typeface="Calibri"/>
                          <a:cs typeface="Times New Roman"/>
                        </a:rPr>
                        <a:t>$13,000 for stipends for 10 teachers</a:t>
                      </a:r>
                      <a:endParaRPr lang="en-US" sz="1600" dirty="0">
                        <a:latin typeface="+mn-lt"/>
                        <a:ea typeface="Calibri"/>
                        <a:cs typeface="Times New Roman"/>
                      </a:endParaRPr>
                    </a:p>
                  </a:txBody>
                  <a:tcPr marL="64546" marR="64546" marT="7171"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852113">
                <a:tc>
                  <a:txBody>
                    <a:bodyPr/>
                    <a:lstStyle/>
                    <a:p>
                      <a:pPr marL="219710" marR="0">
                        <a:lnSpc>
                          <a:spcPct val="115000"/>
                        </a:lnSpc>
                        <a:spcBef>
                          <a:spcPts val="0"/>
                        </a:spcBef>
                        <a:spcAft>
                          <a:spcPts val="0"/>
                        </a:spcAft>
                      </a:pPr>
                      <a:r>
                        <a:rPr lang="en-US" sz="1600" kern="1200" dirty="0">
                          <a:solidFill>
                            <a:srgbClr val="000000"/>
                          </a:solidFill>
                          <a:latin typeface="+mn-lt"/>
                          <a:ea typeface="Calibri"/>
                          <a:cs typeface="Times New Roman"/>
                        </a:rPr>
                        <a:t>Staff Recognition Monetary Award – </a:t>
                      </a:r>
                      <a:endParaRPr lang="en-US" sz="1600" dirty="0">
                        <a:latin typeface="+mn-lt"/>
                        <a:ea typeface="Calibri"/>
                        <a:cs typeface="Times New Roman"/>
                      </a:endParaRPr>
                    </a:p>
                    <a:p>
                      <a:pPr marL="219710" marR="0">
                        <a:lnSpc>
                          <a:spcPct val="115000"/>
                        </a:lnSpc>
                        <a:spcBef>
                          <a:spcPts val="0"/>
                        </a:spcBef>
                        <a:spcAft>
                          <a:spcPts val="0"/>
                        </a:spcAft>
                      </a:pPr>
                      <a:r>
                        <a:rPr lang="en-US" sz="1600" kern="1200" dirty="0">
                          <a:solidFill>
                            <a:srgbClr val="000000"/>
                          </a:solidFill>
                          <a:latin typeface="+mn-lt"/>
                          <a:ea typeface="Calibri"/>
                          <a:cs typeface="Times New Roman"/>
                        </a:rPr>
                        <a:t>3 custodial staff @ $60 each; </a:t>
                      </a:r>
                      <a:endParaRPr lang="en-US" sz="1600" dirty="0">
                        <a:latin typeface="+mn-lt"/>
                        <a:ea typeface="Calibri"/>
                        <a:cs typeface="Times New Roman"/>
                      </a:endParaRPr>
                    </a:p>
                    <a:p>
                      <a:pPr marL="219710" marR="0">
                        <a:lnSpc>
                          <a:spcPct val="115000"/>
                        </a:lnSpc>
                        <a:spcBef>
                          <a:spcPts val="0"/>
                        </a:spcBef>
                        <a:spcAft>
                          <a:spcPts val="0"/>
                        </a:spcAft>
                      </a:pPr>
                      <a:r>
                        <a:rPr lang="en-US" sz="1600" kern="1200" dirty="0">
                          <a:solidFill>
                            <a:srgbClr val="000000"/>
                          </a:solidFill>
                          <a:latin typeface="+mn-lt"/>
                          <a:ea typeface="Calibri"/>
                          <a:cs typeface="Times New Roman"/>
                        </a:rPr>
                        <a:t>6 cafeteria staff @ $41.25 each </a:t>
                      </a:r>
                      <a:endParaRPr lang="en-US" sz="1600" dirty="0">
                        <a:latin typeface="+mn-lt"/>
                        <a:ea typeface="Calibri"/>
                        <a:cs typeface="Times New Roman"/>
                      </a:endParaRPr>
                    </a:p>
                  </a:txBody>
                  <a:tcPr marL="64546" marR="64546" marT="7171"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indent="118745">
                        <a:lnSpc>
                          <a:spcPct val="115000"/>
                        </a:lnSpc>
                        <a:spcBef>
                          <a:spcPts val="0"/>
                        </a:spcBef>
                        <a:spcAft>
                          <a:spcPts val="0"/>
                        </a:spcAft>
                      </a:pPr>
                      <a:r>
                        <a:rPr lang="en-US" sz="1600" kern="1200" dirty="0">
                          <a:solidFill>
                            <a:srgbClr val="000000"/>
                          </a:solidFill>
                          <a:latin typeface="+mn-lt"/>
                          <a:ea typeface="Calibri"/>
                          <a:cs typeface="Times New Roman"/>
                        </a:rPr>
                        <a:t>Staff Recognition – classified staff $500. </a:t>
                      </a:r>
                      <a:endParaRPr lang="en-US" sz="1600" dirty="0">
                        <a:latin typeface="+mn-lt"/>
                        <a:ea typeface="Calibri"/>
                        <a:cs typeface="Times New Roman"/>
                      </a:endParaRPr>
                    </a:p>
                  </a:txBody>
                  <a:tcPr marL="64546" marR="64546" marT="7171"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852113">
                <a:tc>
                  <a:txBody>
                    <a:bodyPr/>
                    <a:lstStyle/>
                    <a:p>
                      <a:pPr marL="219710" marR="0">
                        <a:lnSpc>
                          <a:spcPct val="115000"/>
                        </a:lnSpc>
                        <a:spcBef>
                          <a:spcPts val="0"/>
                        </a:spcBef>
                        <a:spcAft>
                          <a:spcPts val="0"/>
                        </a:spcAft>
                      </a:pPr>
                      <a:r>
                        <a:rPr lang="en-US" sz="1600" kern="1200" dirty="0">
                          <a:solidFill>
                            <a:srgbClr val="000000"/>
                          </a:solidFill>
                          <a:latin typeface="+mn-lt"/>
                          <a:ea typeface="Calibri"/>
                          <a:cs typeface="Times New Roman"/>
                        </a:rPr>
                        <a:t>$20,000 for computers: 5 at HES for mathematics lab, 5 at MES for core classrooms, and 10 at CES for literacy lab</a:t>
                      </a:r>
                      <a:endParaRPr lang="en-US" sz="1600" dirty="0">
                        <a:latin typeface="+mn-lt"/>
                        <a:ea typeface="Calibri"/>
                        <a:cs typeface="Times New Roman"/>
                      </a:endParaRPr>
                    </a:p>
                  </a:txBody>
                  <a:tcPr marL="64546" marR="64546" marT="7171"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indent="118745">
                        <a:lnSpc>
                          <a:spcPct val="115000"/>
                        </a:lnSpc>
                        <a:spcBef>
                          <a:spcPts val="0"/>
                        </a:spcBef>
                        <a:spcAft>
                          <a:spcPts val="0"/>
                        </a:spcAft>
                      </a:pPr>
                      <a:r>
                        <a:rPr lang="en-US" sz="1600" kern="1200" dirty="0">
                          <a:solidFill>
                            <a:srgbClr val="000000"/>
                          </a:solidFill>
                          <a:latin typeface="+mn-lt"/>
                          <a:ea typeface="Calibri"/>
                          <a:cs typeface="Times New Roman"/>
                        </a:rPr>
                        <a:t>$20,000 for computers</a:t>
                      </a:r>
                      <a:endParaRPr lang="en-US" sz="1600" dirty="0">
                        <a:latin typeface="+mn-lt"/>
                        <a:ea typeface="Calibri"/>
                        <a:cs typeface="Times New Roman"/>
                      </a:endParaRPr>
                    </a:p>
                  </a:txBody>
                  <a:tcPr marL="64546" marR="64546" marT="7171"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
        <p:nvSpPr>
          <p:cNvPr id="16" name="Title 15"/>
          <p:cNvSpPr>
            <a:spLocks noGrp="1"/>
          </p:cNvSpPr>
          <p:nvPr>
            <p:ph type="title"/>
          </p:nvPr>
        </p:nvSpPr>
        <p:spPr/>
        <p:txBody>
          <a:bodyPr/>
          <a:lstStyle/>
          <a:p>
            <a:pPr>
              <a:defRPr/>
            </a:pPr>
            <a:r>
              <a:rPr lang="en-US" sz="4000" dirty="0" smtClean="0">
                <a:effectLst>
                  <a:outerShdw blurRad="38100" dist="38100" dir="2700000" algn="tl">
                    <a:srgbClr val="000000">
                      <a:alpha val="43137"/>
                    </a:srgbClr>
                  </a:outerShdw>
                </a:effectLst>
                <a:cs typeface="Arial" pitchFamily="34" charset="0"/>
              </a:rPr>
              <a:t>Budget Details</a:t>
            </a:r>
            <a:endParaRPr lang="en-US" dirty="0">
              <a:cs typeface="Arial" pitchFamily="34" charset="0"/>
            </a:endParaRPr>
          </a:p>
        </p:txBody>
      </p:sp>
    </p:spTree>
    <p:extLst>
      <p:ext uri="{BB962C8B-B14F-4D97-AF65-F5344CB8AC3E}">
        <p14:creationId xmlns:p14="http://schemas.microsoft.com/office/powerpoint/2010/main" val="34468060"/>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nchor="t">
            <a:normAutofit fontScale="90000"/>
          </a:bodyPr>
          <a:lstStyle/>
          <a:p>
            <a:r>
              <a:rPr lang="en-US" dirty="0" smtClean="0">
                <a:cs typeface="Arial" charset="0"/>
              </a:rPr>
              <a:t>Budget Codes</a:t>
            </a:r>
            <a:br>
              <a:rPr lang="en-US" dirty="0" smtClean="0">
                <a:cs typeface="Arial" charset="0"/>
              </a:rPr>
            </a:br>
            <a:r>
              <a:rPr lang="en-US" dirty="0" smtClean="0">
                <a:cs typeface="Arial" charset="0"/>
              </a:rPr>
              <a:t>Monetary Awards </a:t>
            </a:r>
            <a:r>
              <a:rPr lang="en-US" sz="4000" dirty="0" smtClean="0">
                <a:latin typeface="Arial" charset="0"/>
                <a:cs typeface="Arial" charset="0"/>
              </a:rPr>
              <a:t/>
            </a:r>
            <a:br>
              <a:rPr lang="en-US" sz="4000" dirty="0" smtClean="0">
                <a:latin typeface="Arial" charset="0"/>
                <a:cs typeface="Arial" charset="0"/>
              </a:rPr>
            </a:br>
            <a:endParaRPr lang="en-US" sz="4000" dirty="0" smtClean="0">
              <a:latin typeface="Arial" charset="0"/>
              <a:cs typeface="Arial" charset="0"/>
            </a:endParaRPr>
          </a:p>
        </p:txBody>
      </p:sp>
      <p:sp>
        <p:nvSpPr>
          <p:cNvPr id="43011" name="Subtitle 2"/>
          <p:cNvSpPr>
            <a:spLocks noGrp="1"/>
          </p:cNvSpPr>
          <p:nvPr>
            <p:ph idx="4294967295"/>
          </p:nvPr>
        </p:nvSpPr>
        <p:spPr>
          <a:xfrm>
            <a:off x="816429" y="1792968"/>
            <a:ext cx="7886700" cy="4351338"/>
          </a:xfrm>
          <a:prstGeom prst="rect">
            <a:avLst/>
          </a:prstGeom>
        </p:spPr>
        <p:txBody>
          <a:bodyPr>
            <a:normAutofit fontScale="92500" lnSpcReduction="20000"/>
          </a:bodyPr>
          <a:lstStyle/>
          <a:p>
            <a:pPr marL="0" indent="0">
              <a:buNone/>
            </a:pPr>
            <a:r>
              <a:rPr lang="en-US" sz="2600" b="1" dirty="0" smtClean="0"/>
              <a:t>Teachers:    1000-199</a:t>
            </a:r>
            <a:endParaRPr lang="en-US" sz="2600" b="1" dirty="0" smtClean="0">
              <a:solidFill>
                <a:srgbClr val="FF0000"/>
              </a:solidFill>
            </a:endParaRPr>
          </a:p>
          <a:p>
            <a:pPr marL="0" indent="0">
              <a:buNone/>
            </a:pPr>
            <a:r>
              <a:rPr lang="en-US" sz="2600" b="1" dirty="0" smtClean="0"/>
              <a:t>Paraprofessionals: 1000-199</a:t>
            </a:r>
          </a:p>
          <a:p>
            <a:pPr marL="0" indent="0">
              <a:buNone/>
            </a:pPr>
            <a:r>
              <a:rPr lang="en-US" sz="2600" b="1" dirty="0" smtClean="0"/>
              <a:t>School Nurse: 2100-199</a:t>
            </a:r>
          </a:p>
          <a:p>
            <a:pPr marL="0" indent="0">
              <a:buNone/>
            </a:pPr>
            <a:r>
              <a:rPr lang="en-US" sz="2600" b="1" dirty="0" smtClean="0"/>
              <a:t>School Counselor: 2100-199</a:t>
            </a:r>
          </a:p>
          <a:p>
            <a:pPr marL="0" indent="0">
              <a:buNone/>
            </a:pPr>
            <a:r>
              <a:rPr lang="en-US" sz="2600" b="1" dirty="0" smtClean="0"/>
              <a:t>Principal: 2400-199</a:t>
            </a:r>
          </a:p>
          <a:p>
            <a:pPr marL="0" indent="0">
              <a:buNone/>
            </a:pPr>
            <a:r>
              <a:rPr lang="en-US" sz="2600" b="1" dirty="0" smtClean="0"/>
              <a:t>Assistant Principal: 2400-199</a:t>
            </a:r>
          </a:p>
          <a:p>
            <a:pPr marL="0" indent="0">
              <a:buNone/>
            </a:pPr>
            <a:r>
              <a:rPr lang="en-US" sz="2600" b="1" dirty="0" smtClean="0"/>
              <a:t>Secretaries/Book-Keeper: 2400-199</a:t>
            </a:r>
          </a:p>
          <a:p>
            <a:pPr marL="0" indent="0">
              <a:buNone/>
            </a:pPr>
            <a:r>
              <a:rPr lang="en-US" sz="2600" b="1" dirty="0" smtClean="0"/>
              <a:t>Custodians: 2600-199</a:t>
            </a:r>
          </a:p>
          <a:p>
            <a:pPr marL="0" indent="0">
              <a:buNone/>
            </a:pPr>
            <a:r>
              <a:rPr lang="en-US" sz="2600" b="1" dirty="0" smtClean="0"/>
              <a:t>Instructional Technology Specialist: 1000-199</a:t>
            </a:r>
          </a:p>
          <a:p>
            <a:pPr marL="0" indent="0">
              <a:buNone/>
            </a:pPr>
            <a:r>
              <a:rPr lang="en-US" sz="2600" b="1" dirty="0" smtClean="0"/>
              <a:t>Media Specialist: 2220-199</a:t>
            </a:r>
          </a:p>
          <a:p>
            <a:pPr marL="0" indent="0">
              <a:buNone/>
            </a:pPr>
            <a:r>
              <a:rPr lang="en-US" sz="2600" b="1" dirty="0" smtClean="0"/>
              <a:t>Coaches (Literacy/Math):  2210-199</a:t>
            </a:r>
          </a:p>
          <a:p>
            <a:endParaRPr lang="en-US" dirty="0" smtClean="0"/>
          </a:p>
          <a:p>
            <a:pPr>
              <a:buFont typeface="Arial" charset="0"/>
              <a:buNone/>
            </a:pPr>
            <a:endParaRPr lang="en-US" dirty="0" smtClean="0"/>
          </a:p>
          <a:p>
            <a:endParaRPr lang="en-US" dirty="0" smtClean="0"/>
          </a:p>
        </p:txBody>
      </p:sp>
    </p:spTree>
    <p:extLst>
      <p:ext uri="{BB962C8B-B14F-4D97-AF65-F5344CB8AC3E}">
        <p14:creationId xmlns:p14="http://schemas.microsoft.com/office/powerpoint/2010/main" val="4114039955"/>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nchor="t">
            <a:normAutofit fontScale="90000"/>
          </a:bodyPr>
          <a:lstStyle/>
          <a:p>
            <a:r>
              <a:rPr lang="en-US" dirty="0" smtClean="0">
                <a:cs typeface="Arial" charset="0"/>
              </a:rPr>
              <a:t>Budget Codes</a:t>
            </a:r>
            <a:r>
              <a:rPr lang="en-US" dirty="0">
                <a:cs typeface="Arial" charset="0"/>
              </a:rPr>
              <a:t> </a:t>
            </a:r>
            <a:r>
              <a:rPr lang="en-US" dirty="0" smtClean="0"/>
              <a:t>Reward</a:t>
            </a:r>
            <a:r>
              <a:rPr lang="en-US" dirty="0"/>
              <a:t/>
            </a:r>
            <a:br>
              <a:rPr lang="en-US" dirty="0"/>
            </a:br>
            <a:r>
              <a:rPr lang="en-US" dirty="0"/>
              <a:t>Schools and Districts</a:t>
            </a:r>
            <a:r>
              <a:rPr lang="en-US" dirty="0" smtClean="0">
                <a:cs typeface="Arial" charset="0"/>
              </a:rPr>
              <a:t>  </a:t>
            </a:r>
            <a:r>
              <a:rPr lang="en-US" sz="4000" dirty="0" smtClean="0">
                <a:latin typeface="Arial" charset="0"/>
                <a:cs typeface="Arial" charset="0"/>
              </a:rPr>
              <a:t/>
            </a:r>
            <a:br>
              <a:rPr lang="en-US" sz="4000" dirty="0" smtClean="0">
                <a:latin typeface="Arial" charset="0"/>
                <a:cs typeface="Arial" charset="0"/>
              </a:rPr>
            </a:br>
            <a:endParaRPr lang="en-US" sz="4000" dirty="0" smtClean="0">
              <a:latin typeface="Arial" charset="0"/>
              <a:cs typeface="Arial" charset="0"/>
            </a:endParaRPr>
          </a:p>
        </p:txBody>
      </p:sp>
      <p:sp>
        <p:nvSpPr>
          <p:cNvPr id="43011" name="Subtitle 2"/>
          <p:cNvSpPr>
            <a:spLocks noGrp="1"/>
          </p:cNvSpPr>
          <p:nvPr>
            <p:ph idx="4294967295"/>
          </p:nvPr>
        </p:nvSpPr>
        <p:spPr>
          <a:xfrm>
            <a:off x="881743" y="1841954"/>
            <a:ext cx="7886700" cy="4351338"/>
          </a:xfrm>
          <a:prstGeom prst="rect">
            <a:avLst/>
          </a:prstGeom>
        </p:spPr>
        <p:txBody>
          <a:bodyPr>
            <a:normAutofit/>
          </a:bodyPr>
          <a:lstStyle/>
          <a:p>
            <a:pPr marL="0" indent="0">
              <a:buNone/>
            </a:pPr>
            <a:r>
              <a:rPr lang="en-US" sz="2400" b="1" dirty="0">
                <a:latin typeface="Arial" charset="0"/>
                <a:cs typeface="Arial" charset="0"/>
              </a:rPr>
              <a:t>Instructional Supplies:   1000-610</a:t>
            </a:r>
          </a:p>
          <a:p>
            <a:pPr marL="0" indent="0">
              <a:buNone/>
            </a:pPr>
            <a:r>
              <a:rPr lang="en-US" sz="2400" b="1" dirty="0">
                <a:latin typeface="Arial" charset="0"/>
                <a:cs typeface="Arial" charset="0"/>
              </a:rPr>
              <a:t>Professional Development Supplies:  2210-610</a:t>
            </a:r>
          </a:p>
          <a:p>
            <a:pPr marL="0" indent="0">
              <a:buNone/>
            </a:pPr>
            <a:r>
              <a:rPr lang="en-US" sz="2400" b="1" dirty="0">
                <a:latin typeface="Arial" charset="0"/>
                <a:cs typeface="Arial" charset="0"/>
              </a:rPr>
              <a:t>Professional Development Stipends: 2210-116</a:t>
            </a:r>
          </a:p>
          <a:p>
            <a:pPr marL="0" indent="0">
              <a:buNone/>
            </a:pPr>
            <a:r>
              <a:rPr lang="en-US" sz="2400" b="1" dirty="0">
                <a:latin typeface="Arial" charset="0"/>
                <a:cs typeface="Arial" charset="0"/>
              </a:rPr>
              <a:t>Books (non-textbooks) &amp; Periodicals: 1000-642</a:t>
            </a:r>
          </a:p>
          <a:p>
            <a:pPr marL="0" indent="0">
              <a:buNone/>
            </a:pPr>
            <a:r>
              <a:rPr lang="en-US" sz="2400" b="1" dirty="0">
                <a:latin typeface="Arial" charset="0"/>
                <a:cs typeface="Arial" charset="0"/>
              </a:rPr>
              <a:t>Bus transportation (energy):  2700-620</a:t>
            </a:r>
          </a:p>
          <a:p>
            <a:pPr marL="0" indent="0">
              <a:buNone/>
            </a:pPr>
            <a:r>
              <a:rPr lang="en-US" sz="2400" b="1" dirty="0">
                <a:latin typeface="Arial" charset="0"/>
                <a:cs typeface="Arial" charset="0"/>
              </a:rPr>
              <a:t>Bus transportation (driver):  2700-180</a:t>
            </a:r>
          </a:p>
          <a:p>
            <a:pPr marL="0" indent="0">
              <a:buNone/>
            </a:pPr>
            <a:r>
              <a:rPr lang="en-US" sz="2400" b="1" dirty="0" smtClean="0">
                <a:latin typeface="Arial" charset="0"/>
                <a:cs typeface="Arial" charset="0"/>
              </a:rPr>
              <a:t>Reward </a:t>
            </a:r>
            <a:r>
              <a:rPr lang="en-US" sz="2400" b="1" dirty="0">
                <a:latin typeface="Arial" charset="0"/>
                <a:cs typeface="Arial" charset="0"/>
              </a:rPr>
              <a:t>District signs and banners: 2230-610</a:t>
            </a:r>
          </a:p>
          <a:p>
            <a:pPr marL="0" indent="0">
              <a:buNone/>
            </a:pPr>
            <a:r>
              <a:rPr lang="en-US" sz="2400" b="1" dirty="0">
                <a:latin typeface="Arial" charset="0"/>
                <a:cs typeface="Arial" charset="0"/>
              </a:rPr>
              <a:t>Reward School signs and banners: 2400-610</a:t>
            </a:r>
          </a:p>
          <a:p>
            <a:pPr marL="0" indent="0">
              <a:buNone/>
            </a:pPr>
            <a:endParaRPr lang="en-US" dirty="0" smtClean="0"/>
          </a:p>
          <a:p>
            <a:pPr>
              <a:buFont typeface="Arial" charset="0"/>
              <a:buNone/>
            </a:pPr>
            <a:endParaRPr lang="en-US" dirty="0" smtClean="0"/>
          </a:p>
          <a:p>
            <a:endParaRPr lang="en-US" dirty="0" smtClean="0"/>
          </a:p>
        </p:txBody>
      </p:sp>
    </p:spTree>
    <p:extLst>
      <p:ext uri="{BB962C8B-B14F-4D97-AF65-F5344CB8AC3E}">
        <p14:creationId xmlns:p14="http://schemas.microsoft.com/office/powerpoint/2010/main" val="2600498767"/>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normAutofit fontScale="90000"/>
          </a:bodyPr>
          <a:lstStyle/>
          <a:p>
            <a:r>
              <a:rPr lang="en-US" sz="3600" dirty="0" smtClean="0"/>
              <a:t>Title I, Part A Program Specialists’ Contact Information</a:t>
            </a:r>
          </a:p>
        </p:txBody>
      </p:sp>
      <p:graphicFrame>
        <p:nvGraphicFramePr>
          <p:cNvPr id="26" name="Table 25"/>
          <p:cNvGraphicFramePr>
            <a:graphicFrameLocks noGrp="1"/>
          </p:cNvGraphicFramePr>
          <p:nvPr/>
        </p:nvGraphicFramePr>
        <p:xfrm>
          <a:off x="461963" y="1847850"/>
          <a:ext cx="8283575" cy="3717923"/>
        </p:xfrm>
        <a:graphic>
          <a:graphicData uri="http://schemas.openxmlformats.org/drawingml/2006/table">
            <a:tbl>
              <a:tblPr firstRow="1" bandRow="1"/>
              <a:tblGrid>
                <a:gridCol w="714215"/>
                <a:gridCol w="2430243"/>
                <a:gridCol w="1749822"/>
                <a:gridCol w="3389295"/>
              </a:tblGrid>
              <a:tr h="838428">
                <a:tc>
                  <a:txBody>
                    <a:bodyPr/>
                    <a:lstStyle/>
                    <a:p>
                      <a:pPr marL="0" marR="0" algn="ctr">
                        <a:lnSpc>
                          <a:spcPct val="115000"/>
                        </a:lnSpc>
                        <a:spcBef>
                          <a:spcPts val="0"/>
                        </a:spcBef>
                        <a:spcAft>
                          <a:spcPts val="0"/>
                        </a:spcAft>
                      </a:pPr>
                      <a:r>
                        <a:rPr lang="en-US" sz="2000" b="1" kern="1200" dirty="0">
                          <a:solidFill>
                            <a:schemeClr val="tx1"/>
                          </a:solidFill>
                          <a:effectLst/>
                          <a:latin typeface="Calibri"/>
                          <a:ea typeface="Calibri"/>
                          <a:cs typeface="Times New Roman"/>
                        </a:rPr>
                        <a:t>Area</a:t>
                      </a:r>
                      <a:endParaRPr lang="en-US" sz="2000" dirty="0">
                        <a:solidFill>
                          <a:schemeClr val="tx1"/>
                        </a:solidFill>
                        <a:effectLst/>
                        <a:latin typeface="Calibri"/>
                        <a:ea typeface="Calibri"/>
                        <a:cs typeface="Times New Roman"/>
                      </a:endParaRPr>
                    </a:p>
                  </a:txBody>
                  <a:tcPr marL="61410" marR="61410" marT="0" marB="0">
                    <a:lnL w="12700" cap="flat" cmpd="sng" algn="ctr">
                      <a:solidFill>
                        <a:srgbClr val="404040"/>
                      </a:solidFill>
                      <a:prstDash val="solid"/>
                      <a:round/>
                      <a:headEnd type="none" w="med" len="med"/>
                      <a:tailEnd type="none" w="med" len="med"/>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60000"/>
                        <a:lumOff val="40000"/>
                      </a:schemeClr>
                    </a:solidFill>
                  </a:tcPr>
                </a:tc>
                <a:tc>
                  <a:txBody>
                    <a:bodyPr/>
                    <a:lstStyle/>
                    <a:p>
                      <a:pPr marL="0" marR="0" algn="ctr">
                        <a:lnSpc>
                          <a:spcPct val="115000"/>
                        </a:lnSpc>
                        <a:spcBef>
                          <a:spcPts val="0"/>
                        </a:spcBef>
                        <a:spcAft>
                          <a:spcPts val="0"/>
                        </a:spcAft>
                      </a:pPr>
                      <a:r>
                        <a:rPr lang="en-US" sz="2000" b="1" kern="1200" dirty="0">
                          <a:solidFill>
                            <a:schemeClr val="tx1"/>
                          </a:solidFill>
                          <a:effectLst/>
                          <a:latin typeface="Calibri"/>
                          <a:ea typeface="Calibri"/>
                          <a:cs typeface="Times New Roman"/>
                        </a:rPr>
                        <a:t>Name</a:t>
                      </a:r>
                      <a:endParaRPr lang="en-US" sz="2000" dirty="0">
                        <a:solidFill>
                          <a:schemeClr val="tx1"/>
                        </a:solidFill>
                        <a:effectLst/>
                        <a:latin typeface="Calibri"/>
                        <a:ea typeface="Calibri"/>
                        <a:cs typeface="Times New Roman"/>
                      </a:endParaRPr>
                    </a:p>
                  </a:txBody>
                  <a:tcPr marL="61410" marR="6141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60000"/>
                        <a:lumOff val="40000"/>
                      </a:schemeClr>
                    </a:solidFill>
                  </a:tcPr>
                </a:tc>
                <a:tc>
                  <a:txBody>
                    <a:bodyPr/>
                    <a:lstStyle/>
                    <a:p>
                      <a:pPr marL="0" marR="0" algn="ctr">
                        <a:lnSpc>
                          <a:spcPct val="115000"/>
                        </a:lnSpc>
                        <a:spcBef>
                          <a:spcPts val="0"/>
                        </a:spcBef>
                        <a:spcAft>
                          <a:spcPts val="0"/>
                        </a:spcAft>
                      </a:pPr>
                      <a:r>
                        <a:rPr lang="en-US" sz="2000" b="1" kern="1200" dirty="0">
                          <a:solidFill>
                            <a:schemeClr val="tx1"/>
                          </a:solidFill>
                          <a:effectLst/>
                          <a:latin typeface="Calibri"/>
                          <a:ea typeface="Calibri"/>
                          <a:cs typeface="Times New Roman"/>
                        </a:rPr>
                        <a:t>Office Telephone</a:t>
                      </a:r>
                      <a:endParaRPr lang="en-US" sz="2000" dirty="0">
                        <a:solidFill>
                          <a:schemeClr val="tx1"/>
                        </a:solidFill>
                        <a:effectLst/>
                        <a:latin typeface="Calibri"/>
                        <a:ea typeface="Calibri"/>
                        <a:cs typeface="Times New Roman"/>
                      </a:endParaRPr>
                    </a:p>
                  </a:txBody>
                  <a:tcPr marL="61410" marR="6141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60000"/>
                        <a:lumOff val="40000"/>
                      </a:schemeClr>
                    </a:solidFill>
                  </a:tcPr>
                </a:tc>
                <a:tc>
                  <a:txBody>
                    <a:bodyPr/>
                    <a:lstStyle/>
                    <a:p>
                      <a:pPr marL="0" marR="0" algn="ctr">
                        <a:lnSpc>
                          <a:spcPct val="115000"/>
                        </a:lnSpc>
                        <a:spcBef>
                          <a:spcPts val="0"/>
                        </a:spcBef>
                        <a:spcAft>
                          <a:spcPts val="0"/>
                        </a:spcAft>
                      </a:pPr>
                      <a:r>
                        <a:rPr lang="en-US" sz="2000" b="1" kern="1200" dirty="0">
                          <a:solidFill>
                            <a:schemeClr val="tx1"/>
                          </a:solidFill>
                          <a:effectLst/>
                          <a:latin typeface="Calibri"/>
                          <a:ea typeface="Calibri"/>
                          <a:cs typeface="Times New Roman"/>
                        </a:rPr>
                        <a:t>Email</a:t>
                      </a:r>
                      <a:endParaRPr lang="en-US" sz="2000" dirty="0">
                        <a:solidFill>
                          <a:schemeClr val="tx1"/>
                        </a:solidFill>
                        <a:effectLst/>
                        <a:latin typeface="Calibri"/>
                        <a:ea typeface="Calibri"/>
                        <a:cs typeface="Times New Roman"/>
                      </a:endParaRPr>
                    </a:p>
                  </a:txBody>
                  <a:tcPr marL="61410" marR="61410" marT="0" marB="0">
                    <a:lnL>
                      <a:noFill/>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60000"/>
                        <a:lumOff val="40000"/>
                      </a:schemeClr>
                    </a:solidFill>
                  </a:tcPr>
                </a:tc>
              </a:tr>
              <a:tr h="409216">
                <a:tc>
                  <a:txBody>
                    <a:bodyPr/>
                    <a:lstStyle/>
                    <a:p>
                      <a:pPr marL="0" marR="0" algn="ctr">
                        <a:lnSpc>
                          <a:spcPct val="115000"/>
                        </a:lnSpc>
                        <a:spcBef>
                          <a:spcPts val="0"/>
                        </a:spcBef>
                        <a:spcAft>
                          <a:spcPts val="0"/>
                        </a:spcAft>
                      </a:pPr>
                      <a:r>
                        <a:rPr lang="en-US" sz="2000" kern="1200" dirty="0">
                          <a:solidFill>
                            <a:srgbClr val="000000"/>
                          </a:solidFill>
                          <a:effectLst/>
                          <a:latin typeface="Calibri"/>
                          <a:ea typeface="Times New Roman"/>
                          <a:cs typeface="Arial"/>
                        </a:rPr>
                        <a:t>1</a:t>
                      </a:r>
                      <a:endParaRPr lang="en-US" sz="2000" dirty="0">
                        <a:effectLst/>
                        <a:latin typeface="Calibri"/>
                        <a:ea typeface="Calibri"/>
                        <a:cs typeface="Times New Roman"/>
                      </a:endParaRPr>
                    </a:p>
                  </a:txBody>
                  <a:tcPr marL="61410" marR="61410" marT="0" marB="0">
                    <a:lnL w="12700" cap="flat" cmpd="sng" algn="ctr">
                      <a:solidFill>
                        <a:srgbClr val="404040"/>
                      </a:solidFill>
                      <a:prstDash val="solid"/>
                      <a:round/>
                      <a:headEnd type="none" w="med" len="med"/>
                      <a:tailEnd type="none" w="med" len="med"/>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Robyn Planchard</a:t>
                      </a:r>
                      <a:endParaRPr lang="en-US" sz="2000" dirty="0">
                        <a:effectLst/>
                        <a:latin typeface="Calibri"/>
                        <a:ea typeface="Calibri"/>
                        <a:cs typeface="Times New Roman"/>
                      </a:endParaRPr>
                    </a:p>
                  </a:txBody>
                  <a:tcPr marL="61410" marR="6141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(404) 985-3808</a:t>
                      </a:r>
                      <a:endParaRPr lang="en-US" sz="2000" dirty="0">
                        <a:effectLst/>
                        <a:latin typeface="Calibri"/>
                        <a:ea typeface="Calibri"/>
                        <a:cs typeface="Times New Roman"/>
                      </a:endParaRPr>
                    </a:p>
                  </a:txBody>
                  <a:tcPr marL="61410" marR="6141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rplanchard@doe.k12.ga.us</a:t>
                      </a:r>
                      <a:endParaRPr lang="en-US" sz="2000" dirty="0">
                        <a:effectLst/>
                        <a:latin typeface="Calibri"/>
                        <a:ea typeface="Calibri"/>
                        <a:cs typeface="Times New Roman"/>
                      </a:endParaRPr>
                    </a:p>
                  </a:txBody>
                  <a:tcPr marL="61410" marR="61410" marT="0" marB="0">
                    <a:lnL>
                      <a:noFill/>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40000"/>
                        <a:lumOff val="60000"/>
                      </a:schemeClr>
                    </a:solidFill>
                  </a:tcPr>
                </a:tc>
              </a:tr>
              <a:tr h="409216">
                <a:tc>
                  <a:txBody>
                    <a:bodyPr/>
                    <a:lstStyle/>
                    <a:p>
                      <a:pPr marL="0" marR="0" algn="ctr">
                        <a:lnSpc>
                          <a:spcPct val="115000"/>
                        </a:lnSpc>
                        <a:spcBef>
                          <a:spcPts val="0"/>
                        </a:spcBef>
                        <a:spcAft>
                          <a:spcPts val="0"/>
                        </a:spcAft>
                      </a:pPr>
                      <a:r>
                        <a:rPr lang="en-US" sz="2000" kern="1200" dirty="0">
                          <a:solidFill>
                            <a:srgbClr val="000000"/>
                          </a:solidFill>
                          <a:effectLst/>
                          <a:latin typeface="Calibri"/>
                          <a:ea typeface="Times New Roman"/>
                          <a:cs typeface="Arial"/>
                        </a:rPr>
                        <a:t>2</a:t>
                      </a:r>
                      <a:endParaRPr lang="en-US" sz="2000" dirty="0">
                        <a:effectLst/>
                        <a:latin typeface="Calibri"/>
                        <a:ea typeface="Calibri"/>
                        <a:cs typeface="Times New Roman"/>
                      </a:endParaRPr>
                    </a:p>
                  </a:txBody>
                  <a:tcPr marL="61410" marR="61410" marT="0" marB="0">
                    <a:lnL w="12700" cap="flat" cmpd="sng" algn="ctr">
                      <a:solidFill>
                        <a:srgbClr val="404040"/>
                      </a:solidFill>
                      <a:prstDash val="solid"/>
                      <a:round/>
                      <a:headEnd type="none" w="med" len="med"/>
                      <a:tailEnd type="none" w="med" len="med"/>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Randy Phillips</a:t>
                      </a:r>
                      <a:endParaRPr lang="en-US" sz="2000" dirty="0">
                        <a:effectLst/>
                        <a:latin typeface="Calibri"/>
                        <a:ea typeface="Calibri"/>
                        <a:cs typeface="Times New Roman"/>
                      </a:endParaRPr>
                    </a:p>
                  </a:txBody>
                  <a:tcPr marL="61410" marR="6141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(770) 221-5232</a:t>
                      </a:r>
                      <a:endParaRPr lang="en-US" sz="2000" dirty="0">
                        <a:effectLst/>
                        <a:latin typeface="Calibri"/>
                        <a:ea typeface="Calibri"/>
                        <a:cs typeface="Times New Roman"/>
                      </a:endParaRPr>
                    </a:p>
                  </a:txBody>
                  <a:tcPr marL="61410" marR="6141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rphillips@doe.k12.ga.us</a:t>
                      </a:r>
                      <a:endParaRPr lang="en-US" sz="2000" dirty="0">
                        <a:effectLst/>
                        <a:latin typeface="Calibri"/>
                        <a:ea typeface="Calibri"/>
                        <a:cs typeface="Times New Roman"/>
                      </a:endParaRPr>
                    </a:p>
                  </a:txBody>
                  <a:tcPr marL="61410" marR="61410" marT="0" marB="0">
                    <a:lnL>
                      <a:noFill/>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r>
              <a:tr h="424199">
                <a:tc>
                  <a:txBody>
                    <a:bodyPr/>
                    <a:lstStyle/>
                    <a:p>
                      <a:pPr marL="0" marR="0" algn="ctr">
                        <a:lnSpc>
                          <a:spcPct val="115000"/>
                        </a:lnSpc>
                        <a:spcBef>
                          <a:spcPts val="0"/>
                        </a:spcBef>
                        <a:spcAft>
                          <a:spcPts val="0"/>
                        </a:spcAft>
                      </a:pPr>
                      <a:r>
                        <a:rPr lang="en-US" sz="2000" kern="1200" dirty="0">
                          <a:solidFill>
                            <a:srgbClr val="000000"/>
                          </a:solidFill>
                          <a:effectLst/>
                          <a:latin typeface="Calibri"/>
                          <a:ea typeface="Times New Roman"/>
                          <a:cs typeface="Arial"/>
                        </a:rPr>
                        <a:t>3</a:t>
                      </a:r>
                      <a:endParaRPr lang="en-US" sz="2000" dirty="0">
                        <a:effectLst/>
                        <a:latin typeface="Calibri"/>
                        <a:ea typeface="Calibri"/>
                        <a:cs typeface="Times New Roman"/>
                      </a:endParaRPr>
                    </a:p>
                  </a:txBody>
                  <a:tcPr marL="61410" marR="61410" marT="0" marB="0">
                    <a:lnL w="12700" cap="flat" cmpd="sng" algn="ctr">
                      <a:solidFill>
                        <a:srgbClr val="404040"/>
                      </a:solidFill>
                      <a:prstDash val="solid"/>
                      <a:round/>
                      <a:headEnd type="none" w="med" len="med"/>
                      <a:tailEnd type="none" w="med" len="med"/>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Anthony Threat</a:t>
                      </a:r>
                      <a:endParaRPr lang="en-US" sz="2000" dirty="0">
                        <a:effectLst/>
                        <a:latin typeface="Calibri"/>
                        <a:ea typeface="Calibri"/>
                        <a:cs typeface="Times New Roman"/>
                      </a:endParaRPr>
                    </a:p>
                  </a:txBody>
                  <a:tcPr marL="61410" marR="6141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(706) 615-0367</a:t>
                      </a:r>
                      <a:endParaRPr lang="en-US" sz="2000" dirty="0">
                        <a:effectLst/>
                        <a:latin typeface="Calibri"/>
                        <a:ea typeface="Calibri"/>
                        <a:cs typeface="Times New Roman"/>
                      </a:endParaRPr>
                    </a:p>
                  </a:txBody>
                  <a:tcPr marL="61410" marR="6141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anthony.threat@doe.k12.ga.us</a:t>
                      </a:r>
                      <a:endParaRPr lang="en-US" sz="2000" dirty="0">
                        <a:effectLst/>
                        <a:latin typeface="Calibri"/>
                        <a:ea typeface="Calibri"/>
                        <a:cs typeface="Times New Roman"/>
                      </a:endParaRPr>
                    </a:p>
                  </a:txBody>
                  <a:tcPr marL="61410" marR="61410" marT="0" marB="0">
                    <a:lnL>
                      <a:noFill/>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40000"/>
                        <a:lumOff val="60000"/>
                      </a:schemeClr>
                    </a:solidFill>
                  </a:tcPr>
                </a:tc>
              </a:tr>
              <a:tr h="409216">
                <a:tc>
                  <a:txBody>
                    <a:bodyPr/>
                    <a:lstStyle/>
                    <a:p>
                      <a:pPr marL="0" marR="0" algn="ctr">
                        <a:lnSpc>
                          <a:spcPct val="115000"/>
                        </a:lnSpc>
                        <a:spcBef>
                          <a:spcPts val="0"/>
                        </a:spcBef>
                        <a:spcAft>
                          <a:spcPts val="0"/>
                        </a:spcAft>
                      </a:pPr>
                      <a:r>
                        <a:rPr lang="en-US" sz="2000" kern="1200">
                          <a:solidFill>
                            <a:srgbClr val="000000"/>
                          </a:solidFill>
                          <a:effectLst/>
                          <a:latin typeface="Calibri"/>
                          <a:ea typeface="Times New Roman"/>
                          <a:cs typeface="Arial"/>
                        </a:rPr>
                        <a:t>4</a:t>
                      </a:r>
                      <a:endParaRPr lang="en-US" sz="2000">
                        <a:effectLst/>
                        <a:latin typeface="Calibri"/>
                        <a:ea typeface="Calibri"/>
                        <a:cs typeface="Times New Roman"/>
                      </a:endParaRPr>
                    </a:p>
                  </a:txBody>
                  <a:tcPr marL="61410" marR="61410" marT="0" marB="0">
                    <a:lnL w="12700" cap="flat" cmpd="sng" algn="ctr">
                      <a:solidFill>
                        <a:srgbClr val="404040"/>
                      </a:solidFill>
                      <a:prstDash val="solid"/>
                      <a:round/>
                      <a:headEnd type="none" w="med" len="med"/>
                      <a:tailEnd type="none" w="med" len="med"/>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Evelyn Maddox</a:t>
                      </a:r>
                      <a:endParaRPr lang="en-US" sz="2000" dirty="0">
                        <a:effectLst/>
                        <a:latin typeface="Calibri"/>
                        <a:ea typeface="Calibri"/>
                        <a:cs typeface="Times New Roman"/>
                      </a:endParaRPr>
                    </a:p>
                  </a:txBody>
                  <a:tcPr marL="61410" marR="6141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(404) 975-3145</a:t>
                      </a:r>
                      <a:endParaRPr lang="en-US" sz="2000" dirty="0">
                        <a:effectLst/>
                        <a:latin typeface="Calibri"/>
                        <a:ea typeface="Calibri"/>
                        <a:cs typeface="Times New Roman"/>
                      </a:endParaRPr>
                    </a:p>
                  </a:txBody>
                  <a:tcPr marL="61410" marR="6141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emaddox@doe.k12.ga.us</a:t>
                      </a:r>
                      <a:endParaRPr lang="en-US" sz="2000" dirty="0">
                        <a:effectLst/>
                        <a:latin typeface="Calibri"/>
                        <a:ea typeface="Calibri"/>
                        <a:cs typeface="Times New Roman"/>
                      </a:endParaRPr>
                    </a:p>
                  </a:txBody>
                  <a:tcPr marL="61410" marR="61410" marT="0" marB="0">
                    <a:lnL>
                      <a:noFill/>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r>
              <a:tr h="409216">
                <a:tc>
                  <a:txBody>
                    <a:bodyPr/>
                    <a:lstStyle/>
                    <a:p>
                      <a:pPr marL="0" marR="0" algn="ctr">
                        <a:lnSpc>
                          <a:spcPct val="115000"/>
                        </a:lnSpc>
                        <a:spcBef>
                          <a:spcPts val="0"/>
                        </a:spcBef>
                        <a:spcAft>
                          <a:spcPts val="0"/>
                        </a:spcAft>
                      </a:pPr>
                      <a:r>
                        <a:rPr lang="en-US" sz="2000" kern="1200" dirty="0">
                          <a:solidFill>
                            <a:srgbClr val="000000"/>
                          </a:solidFill>
                          <a:effectLst/>
                          <a:latin typeface="Calibri"/>
                          <a:ea typeface="Times New Roman"/>
                          <a:cs typeface="Arial"/>
                        </a:rPr>
                        <a:t>5</a:t>
                      </a:r>
                      <a:endParaRPr lang="en-US" sz="2000" dirty="0">
                        <a:effectLst/>
                        <a:latin typeface="Calibri"/>
                        <a:ea typeface="Calibri"/>
                        <a:cs typeface="Times New Roman"/>
                      </a:endParaRPr>
                    </a:p>
                  </a:txBody>
                  <a:tcPr marL="61410" marR="61410" marT="0" marB="0">
                    <a:lnL w="12700" cap="flat" cmpd="sng" algn="ctr">
                      <a:solidFill>
                        <a:srgbClr val="404040"/>
                      </a:solidFill>
                      <a:prstDash val="solid"/>
                      <a:round/>
                      <a:headEnd type="none" w="med" len="med"/>
                      <a:tailEnd type="none" w="med" len="med"/>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Judy Alger</a:t>
                      </a:r>
                      <a:endParaRPr lang="en-US" sz="2000" dirty="0">
                        <a:effectLst/>
                        <a:latin typeface="Calibri"/>
                        <a:ea typeface="Calibri"/>
                        <a:cs typeface="Times New Roman"/>
                      </a:endParaRPr>
                    </a:p>
                  </a:txBody>
                  <a:tcPr marL="61410" marR="6141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(229) 321-9305</a:t>
                      </a:r>
                      <a:endParaRPr lang="en-US" sz="2000" dirty="0">
                        <a:effectLst/>
                        <a:latin typeface="Calibri"/>
                        <a:ea typeface="Calibri"/>
                        <a:cs typeface="Times New Roman"/>
                      </a:endParaRPr>
                    </a:p>
                  </a:txBody>
                  <a:tcPr marL="61410" marR="6141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jualger@doe.k12.ga.us</a:t>
                      </a:r>
                      <a:endParaRPr lang="en-US" sz="2000" dirty="0">
                        <a:effectLst/>
                        <a:latin typeface="Calibri"/>
                        <a:ea typeface="Calibri"/>
                        <a:cs typeface="Times New Roman"/>
                      </a:endParaRPr>
                    </a:p>
                  </a:txBody>
                  <a:tcPr marL="61410" marR="61410" marT="0" marB="0">
                    <a:lnL>
                      <a:noFill/>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40000"/>
                        <a:lumOff val="60000"/>
                      </a:schemeClr>
                    </a:solidFill>
                  </a:tcPr>
                </a:tc>
              </a:tr>
              <a:tr h="409216">
                <a:tc>
                  <a:txBody>
                    <a:bodyPr/>
                    <a:lstStyle/>
                    <a:p>
                      <a:pPr marL="0" marR="0" algn="ctr">
                        <a:lnSpc>
                          <a:spcPct val="115000"/>
                        </a:lnSpc>
                        <a:spcBef>
                          <a:spcPts val="0"/>
                        </a:spcBef>
                        <a:spcAft>
                          <a:spcPts val="0"/>
                        </a:spcAft>
                      </a:pPr>
                      <a:r>
                        <a:rPr lang="en-US" sz="2000" kern="1200">
                          <a:solidFill>
                            <a:srgbClr val="000000"/>
                          </a:solidFill>
                          <a:effectLst/>
                          <a:latin typeface="Calibri"/>
                          <a:ea typeface="Times New Roman"/>
                          <a:cs typeface="Arial"/>
                        </a:rPr>
                        <a:t>6</a:t>
                      </a:r>
                      <a:endParaRPr lang="en-US" sz="2000">
                        <a:effectLst/>
                        <a:latin typeface="Calibri"/>
                        <a:ea typeface="Calibri"/>
                        <a:cs typeface="Times New Roman"/>
                      </a:endParaRPr>
                    </a:p>
                  </a:txBody>
                  <a:tcPr marL="61410" marR="61410" marT="0" marB="0">
                    <a:lnL w="12700" cap="flat" cmpd="sng" algn="ctr">
                      <a:solidFill>
                        <a:srgbClr val="404040"/>
                      </a:solidFill>
                      <a:prstDash val="solid"/>
                      <a:round/>
                      <a:headEnd type="none" w="med" len="med"/>
                      <a:tailEnd type="none" w="med" len="med"/>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kern="1200">
                          <a:solidFill>
                            <a:srgbClr val="000000"/>
                          </a:solidFill>
                          <a:effectLst/>
                          <a:latin typeface="Calibri"/>
                          <a:ea typeface="Times New Roman"/>
                          <a:cs typeface="Arial"/>
                        </a:rPr>
                        <a:t>Grace McElveen</a:t>
                      </a:r>
                      <a:endParaRPr lang="en-US" sz="2000">
                        <a:effectLst/>
                        <a:latin typeface="Calibri"/>
                        <a:ea typeface="Calibri"/>
                        <a:cs typeface="Times New Roman"/>
                      </a:endParaRPr>
                    </a:p>
                  </a:txBody>
                  <a:tcPr marL="61410" marR="6141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(912) 334-0802</a:t>
                      </a:r>
                      <a:endParaRPr lang="en-US" sz="2000" dirty="0">
                        <a:effectLst/>
                        <a:latin typeface="Calibri"/>
                        <a:ea typeface="Calibri"/>
                        <a:cs typeface="Times New Roman"/>
                      </a:endParaRPr>
                    </a:p>
                  </a:txBody>
                  <a:tcPr marL="61410" marR="6141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gmcelveen@doe.k12.ga.us</a:t>
                      </a:r>
                      <a:endParaRPr lang="en-US" sz="2000" dirty="0">
                        <a:effectLst/>
                        <a:latin typeface="Calibri"/>
                        <a:ea typeface="Calibri"/>
                        <a:cs typeface="Times New Roman"/>
                      </a:endParaRPr>
                    </a:p>
                  </a:txBody>
                  <a:tcPr marL="61410" marR="61410" marT="0" marB="0">
                    <a:lnL>
                      <a:noFill/>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r>
              <a:tr h="409216">
                <a:tc>
                  <a:txBody>
                    <a:bodyPr/>
                    <a:lstStyle/>
                    <a:p>
                      <a:pPr marL="0" marR="0" algn="ctr">
                        <a:lnSpc>
                          <a:spcPct val="115000"/>
                        </a:lnSpc>
                        <a:spcBef>
                          <a:spcPts val="0"/>
                        </a:spcBef>
                        <a:spcAft>
                          <a:spcPts val="0"/>
                        </a:spcAft>
                      </a:pPr>
                      <a:r>
                        <a:rPr lang="en-US" sz="2000" kern="1200" dirty="0">
                          <a:solidFill>
                            <a:srgbClr val="000000"/>
                          </a:solidFill>
                          <a:effectLst/>
                          <a:latin typeface="Calibri"/>
                          <a:ea typeface="Times New Roman"/>
                          <a:cs typeface="Arial"/>
                        </a:rPr>
                        <a:t>7</a:t>
                      </a:r>
                      <a:endParaRPr lang="en-US" sz="2000" dirty="0">
                        <a:effectLst/>
                        <a:latin typeface="Calibri"/>
                        <a:ea typeface="Calibri"/>
                        <a:cs typeface="Times New Roman"/>
                      </a:endParaRPr>
                    </a:p>
                  </a:txBody>
                  <a:tcPr marL="61410" marR="61410" marT="0" marB="0">
                    <a:lnL w="12700" cap="flat" cmpd="sng" algn="ctr">
                      <a:solidFill>
                        <a:srgbClr val="404040"/>
                      </a:solidFill>
                      <a:prstDash val="solid"/>
                      <a:round/>
                      <a:headEnd type="none" w="med" len="med"/>
                      <a:tailEnd type="none" w="med" len="med"/>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Jimmy Everson </a:t>
                      </a:r>
                      <a:endParaRPr lang="en-US" sz="2000" dirty="0">
                        <a:effectLst/>
                        <a:latin typeface="Calibri"/>
                        <a:ea typeface="Calibri"/>
                        <a:cs typeface="Times New Roman"/>
                      </a:endParaRPr>
                    </a:p>
                  </a:txBody>
                  <a:tcPr marL="61410" marR="6141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(229) 723-2664</a:t>
                      </a:r>
                      <a:endParaRPr lang="en-US" sz="2000" dirty="0">
                        <a:effectLst/>
                        <a:latin typeface="Calibri"/>
                        <a:ea typeface="Calibri"/>
                        <a:cs typeface="Times New Roman"/>
                      </a:endParaRPr>
                    </a:p>
                  </a:txBody>
                  <a:tcPr marL="61410" marR="6141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jeverson@doe.k12.ga.us</a:t>
                      </a:r>
                      <a:endParaRPr lang="en-US" sz="2000" dirty="0">
                        <a:effectLst/>
                        <a:latin typeface="Calibri"/>
                        <a:ea typeface="Calibri"/>
                        <a:cs typeface="Times New Roman"/>
                      </a:endParaRPr>
                    </a:p>
                  </a:txBody>
                  <a:tcPr marL="61410" marR="61410" marT="0" marB="0">
                    <a:lnL>
                      <a:noFill/>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40000"/>
                        <a:lumOff val="60000"/>
                      </a:schemeClr>
                    </a:solidFill>
                  </a:tcPr>
                </a:tc>
              </a:tr>
            </a:tbl>
          </a:graphicData>
        </a:graphic>
      </p:graphicFrame>
    </p:spTree>
    <p:extLst>
      <p:ext uri="{BB962C8B-B14F-4D97-AF65-F5344CB8AC3E}">
        <p14:creationId xmlns:p14="http://schemas.microsoft.com/office/powerpoint/2010/main" val="26130507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sz="4000" dirty="0" smtClean="0"/>
              <a:t>Defining </a:t>
            </a:r>
            <a:br>
              <a:rPr lang="en-US" sz="4000" dirty="0" smtClean="0"/>
            </a:br>
            <a:r>
              <a:rPr lang="en-US" sz="4000" dirty="0" smtClean="0"/>
              <a:t>Reward Schools </a:t>
            </a:r>
          </a:p>
        </p:txBody>
      </p:sp>
      <p:sp>
        <p:nvSpPr>
          <p:cNvPr id="4" name="Date Placeholder 3"/>
          <p:cNvSpPr>
            <a:spLocks noGrp="1"/>
          </p:cNvSpPr>
          <p:nvPr>
            <p:ph type="dt" sz="half" idx="2"/>
          </p:nvPr>
        </p:nvSpPr>
        <p:spPr>
          <a:prstGeom prst="rect">
            <a:avLst/>
          </a:prstGeom>
        </p:spPr>
        <p:txBody>
          <a:bodyPr/>
          <a:lstStyle/>
          <a:p>
            <a:pPr>
              <a:defRPr/>
            </a:pPr>
            <a:fld id="{00A02540-0106-4D97-9F7E-C7556EC5B48C}" type="datetime1">
              <a:rPr lang="en-US" smtClean="0"/>
              <a:pPr>
                <a:defRPr/>
              </a:pPr>
              <a:t>5/25/2015</a:t>
            </a:fld>
            <a:endParaRPr lang="en-US" dirty="0"/>
          </a:p>
        </p:txBody>
      </p:sp>
      <p:sp>
        <p:nvSpPr>
          <p:cNvPr id="5" name="Slide Number Placeholder 4"/>
          <p:cNvSpPr>
            <a:spLocks noGrp="1"/>
          </p:cNvSpPr>
          <p:nvPr>
            <p:ph type="sldNum" sz="quarter" idx="4"/>
          </p:nvPr>
        </p:nvSpPr>
        <p:spPr>
          <a:prstGeom prst="rect">
            <a:avLst/>
          </a:prstGeom>
        </p:spPr>
        <p:txBody>
          <a:bodyPr/>
          <a:lstStyle/>
          <a:p>
            <a:pPr>
              <a:defRPr/>
            </a:pPr>
            <a:fld id="{9196D2DB-8F18-487B-9D26-8B0C267DF658}" type="slidenum">
              <a:rPr lang="en-US" smtClean="0"/>
              <a:pPr>
                <a:defRPr/>
              </a:pPr>
              <a:t>6</a:t>
            </a:fld>
            <a:endParaRPr lang="en-US" dirty="0"/>
          </a:p>
        </p:txBody>
      </p:sp>
      <p:sp>
        <p:nvSpPr>
          <p:cNvPr id="5123" name="Content Placeholder 2"/>
          <p:cNvSpPr>
            <a:spLocks noGrp="1"/>
          </p:cNvSpPr>
          <p:nvPr>
            <p:ph idx="4294967295"/>
          </p:nvPr>
        </p:nvSpPr>
        <p:spPr>
          <a:xfrm>
            <a:off x="996043" y="1841954"/>
            <a:ext cx="6711043" cy="4351338"/>
          </a:xfrm>
          <a:prstGeom prst="rect">
            <a:avLst/>
          </a:prstGeom>
        </p:spPr>
        <p:txBody>
          <a:bodyPr/>
          <a:lstStyle/>
          <a:p>
            <a:r>
              <a:rPr lang="en-US" dirty="0" smtClean="0"/>
              <a:t>Georgia’s Rewards Schools are based on exceptional performance on similar criteria specified for identifying Priority and Focus Schools </a:t>
            </a:r>
          </a:p>
          <a:p>
            <a:r>
              <a:rPr lang="en-US" dirty="0" smtClean="0"/>
              <a:t>Two categories of Reward Schools will be recognized:</a:t>
            </a:r>
          </a:p>
          <a:p>
            <a:pPr marL="800100" lvl="2" indent="-342900">
              <a:spcBef>
                <a:spcPts val="1000"/>
              </a:spcBef>
              <a:buFont typeface="Courier New" pitchFamily="49" charset="0"/>
              <a:buChar char="o"/>
            </a:pPr>
            <a:r>
              <a:rPr lang="en-US" sz="2400" b="1" dirty="0"/>
              <a:t>Highest-Performing Reward School</a:t>
            </a:r>
          </a:p>
          <a:p>
            <a:pPr marL="800100" lvl="2" indent="-342900">
              <a:spcBef>
                <a:spcPts val="1000"/>
              </a:spcBef>
              <a:buFont typeface="Courier New" pitchFamily="49" charset="0"/>
              <a:buChar char="o"/>
            </a:pPr>
            <a:r>
              <a:rPr lang="en-US" sz="2400" b="1" dirty="0"/>
              <a:t>High-Progress Reward School</a:t>
            </a:r>
          </a:p>
          <a:p>
            <a:endParaRPr lang="en-US" dirty="0" smtClean="0"/>
          </a:p>
        </p:txBody>
      </p:sp>
    </p:spTree>
    <p:extLst>
      <p:ext uri="{BB962C8B-B14F-4D97-AF65-F5344CB8AC3E}">
        <p14:creationId xmlns:p14="http://schemas.microsoft.com/office/powerpoint/2010/main" val="57039492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normAutofit fontScale="90000"/>
          </a:bodyPr>
          <a:lstStyle/>
          <a:p>
            <a:r>
              <a:rPr lang="en-US" sz="3600" smtClean="0"/>
              <a:t>Title I, Part A Program Specialists’ Contact Information</a:t>
            </a:r>
          </a:p>
        </p:txBody>
      </p:sp>
      <p:graphicFrame>
        <p:nvGraphicFramePr>
          <p:cNvPr id="7" name="Content Placeholder 7"/>
          <p:cNvGraphicFramePr>
            <a:graphicFrameLocks/>
          </p:cNvGraphicFramePr>
          <p:nvPr>
            <p:extLst>
              <p:ext uri="{D42A27DB-BD31-4B8C-83A1-F6EECF244321}">
                <p14:modId xmlns:p14="http://schemas.microsoft.com/office/powerpoint/2010/main" val="4111995696"/>
              </p:ext>
            </p:extLst>
          </p:nvPr>
        </p:nvGraphicFramePr>
        <p:xfrm>
          <a:off x="457200" y="1847850"/>
          <a:ext cx="8301038" cy="3735387"/>
        </p:xfrm>
        <a:graphic>
          <a:graphicData uri="http://schemas.openxmlformats.org/drawingml/2006/table">
            <a:tbl>
              <a:tblPr firstRow="1" bandRow="1"/>
              <a:tblGrid>
                <a:gridCol w="712126"/>
                <a:gridCol w="2444187"/>
                <a:gridCol w="1789123"/>
                <a:gridCol w="3355602"/>
              </a:tblGrid>
              <a:tr h="848159">
                <a:tc>
                  <a:txBody>
                    <a:bodyPr/>
                    <a:lstStyle/>
                    <a:p>
                      <a:pPr marL="0" marR="0" algn="ctr" defTabSz="914400" rtl="0" eaLnBrk="1" latinLnBrk="0" hangingPunct="1">
                        <a:lnSpc>
                          <a:spcPct val="115000"/>
                        </a:lnSpc>
                        <a:spcBef>
                          <a:spcPts val="0"/>
                        </a:spcBef>
                        <a:spcAft>
                          <a:spcPts val="0"/>
                        </a:spcAft>
                      </a:pPr>
                      <a:r>
                        <a:rPr lang="en-US" sz="2000" b="1" kern="1200" dirty="0">
                          <a:solidFill>
                            <a:schemeClr val="tx1"/>
                          </a:solidFill>
                          <a:effectLst/>
                          <a:latin typeface="Calibri"/>
                          <a:ea typeface="Calibri"/>
                          <a:cs typeface="Times New Roman"/>
                        </a:rPr>
                        <a:t>Area</a:t>
                      </a:r>
                    </a:p>
                  </a:txBody>
                  <a:tcPr marL="61431" marR="61431" marT="0" marB="0">
                    <a:lnL w="12700" cap="flat" cmpd="sng" algn="ctr">
                      <a:solidFill>
                        <a:srgbClr val="404040"/>
                      </a:solidFill>
                      <a:prstDash val="solid"/>
                      <a:round/>
                      <a:headEnd type="none" w="med" len="med"/>
                      <a:tailEnd type="none" w="med" len="med"/>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60000"/>
                        <a:lumOff val="40000"/>
                      </a:schemeClr>
                    </a:solidFill>
                  </a:tcPr>
                </a:tc>
                <a:tc>
                  <a:txBody>
                    <a:bodyPr/>
                    <a:lstStyle/>
                    <a:p>
                      <a:pPr marL="0" marR="0" algn="ctr" defTabSz="914400" rtl="0" eaLnBrk="1" latinLnBrk="0" hangingPunct="1">
                        <a:lnSpc>
                          <a:spcPct val="115000"/>
                        </a:lnSpc>
                        <a:spcBef>
                          <a:spcPts val="0"/>
                        </a:spcBef>
                        <a:spcAft>
                          <a:spcPts val="0"/>
                        </a:spcAft>
                      </a:pPr>
                      <a:r>
                        <a:rPr lang="en-US" sz="2000" b="1" kern="1200" dirty="0">
                          <a:solidFill>
                            <a:schemeClr val="tx1"/>
                          </a:solidFill>
                          <a:effectLst/>
                          <a:latin typeface="Calibri"/>
                          <a:ea typeface="Calibri"/>
                          <a:cs typeface="Times New Roman"/>
                        </a:rPr>
                        <a:t>Name</a:t>
                      </a:r>
                    </a:p>
                  </a:txBody>
                  <a:tcPr marL="61431" marR="61431"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60000"/>
                        <a:lumOff val="40000"/>
                      </a:schemeClr>
                    </a:solidFill>
                  </a:tcPr>
                </a:tc>
                <a:tc>
                  <a:txBody>
                    <a:bodyPr/>
                    <a:lstStyle/>
                    <a:p>
                      <a:pPr marL="0" marR="0" algn="ctr" defTabSz="914400" rtl="0" eaLnBrk="1" latinLnBrk="0" hangingPunct="1">
                        <a:lnSpc>
                          <a:spcPct val="115000"/>
                        </a:lnSpc>
                        <a:spcBef>
                          <a:spcPts val="0"/>
                        </a:spcBef>
                        <a:spcAft>
                          <a:spcPts val="0"/>
                        </a:spcAft>
                      </a:pPr>
                      <a:r>
                        <a:rPr lang="en-US" sz="2000" b="1" kern="1200" dirty="0">
                          <a:solidFill>
                            <a:schemeClr val="tx1"/>
                          </a:solidFill>
                          <a:effectLst/>
                          <a:latin typeface="Calibri"/>
                          <a:ea typeface="Calibri"/>
                          <a:cs typeface="Times New Roman"/>
                        </a:rPr>
                        <a:t>Office Telephone</a:t>
                      </a:r>
                    </a:p>
                  </a:txBody>
                  <a:tcPr marL="61431" marR="61431"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60000"/>
                        <a:lumOff val="40000"/>
                      </a:schemeClr>
                    </a:solidFill>
                  </a:tcPr>
                </a:tc>
                <a:tc>
                  <a:txBody>
                    <a:bodyPr/>
                    <a:lstStyle/>
                    <a:p>
                      <a:pPr marL="0" marR="0" algn="ctr" defTabSz="914400" rtl="0" eaLnBrk="1" latinLnBrk="0" hangingPunct="1">
                        <a:lnSpc>
                          <a:spcPct val="115000"/>
                        </a:lnSpc>
                        <a:spcBef>
                          <a:spcPts val="0"/>
                        </a:spcBef>
                        <a:spcAft>
                          <a:spcPts val="0"/>
                        </a:spcAft>
                      </a:pPr>
                      <a:r>
                        <a:rPr lang="en-US" sz="2000" b="1" kern="1200" dirty="0">
                          <a:solidFill>
                            <a:schemeClr val="tx1"/>
                          </a:solidFill>
                          <a:effectLst/>
                          <a:latin typeface="Calibri"/>
                          <a:ea typeface="Calibri"/>
                          <a:cs typeface="Times New Roman"/>
                        </a:rPr>
                        <a:t>Email</a:t>
                      </a:r>
                    </a:p>
                  </a:txBody>
                  <a:tcPr marL="61431" marR="61431" marT="0" marB="0">
                    <a:lnL>
                      <a:noFill/>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60000"/>
                        <a:lumOff val="40000"/>
                      </a:schemeClr>
                    </a:solidFill>
                  </a:tcPr>
                </a:tc>
              </a:tr>
              <a:tr h="403072">
                <a:tc>
                  <a:txBody>
                    <a:bodyPr/>
                    <a:lstStyle/>
                    <a:p>
                      <a:pPr marL="0" marR="0" algn="ctr">
                        <a:lnSpc>
                          <a:spcPct val="115000"/>
                        </a:lnSpc>
                        <a:spcBef>
                          <a:spcPts val="0"/>
                        </a:spcBef>
                        <a:spcAft>
                          <a:spcPts val="0"/>
                        </a:spcAft>
                      </a:pPr>
                      <a:r>
                        <a:rPr lang="en-US" sz="2000" kern="1200" dirty="0">
                          <a:solidFill>
                            <a:srgbClr val="000000"/>
                          </a:solidFill>
                          <a:effectLst/>
                          <a:latin typeface="Calibri"/>
                          <a:ea typeface="Times New Roman"/>
                          <a:cs typeface="Arial"/>
                        </a:rPr>
                        <a:t>8</a:t>
                      </a:r>
                      <a:endParaRPr lang="en-US" sz="2000" dirty="0">
                        <a:effectLst/>
                        <a:latin typeface="Calibri"/>
                        <a:ea typeface="Calibri"/>
                        <a:cs typeface="Times New Roman"/>
                      </a:endParaRPr>
                    </a:p>
                  </a:txBody>
                  <a:tcPr marL="61431" marR="61431" marT="0" marB="0">
                    <a:lnL w="12700" cap="flat" cmpd="sng" algn="ctr">
                      <a:solidFill>
                        <a:srgbClr val="404040"/>
                      </a:solidFill>
                      <a:prstDash val="solid"/>
                      <a:round/>
                      <a:headEnd type="none" w="med" len="med"/>
                      <a:tailEnd type="none" w="med" len="med"/>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Marijo Pitts-Sheffield</a:t>
                      </a:r>
                      <a:endParaRPr lang="en-US" sz="2000" dirty="0">
                        <a:effectLst/>
                        <a:latin typeface="Calibri"/>
                        <a:ea typeface="Calibri"/>
                        <a:cs typeface="Times New Roman"/>
                      </a:endParaRPr>
                    </a:p>
                  </a:txBody>
                  <a:tcPr marL="61431" marR="61431"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(912) 269-1216</a:t>
                      </a:r>
                      <a:endParaRPr lang="en-US" sz="2000" dirty="0">
                        <a:effectLst/>
                        <a:latin typeface="Calibri"/>
                        <a:ea typeface="Calibri"/>
                        <a:cs typeface="Times New Roman"/>
                      </a:endParaRPr>
                    </a:p>
                  </a:txBody>
                  <a:tcPr marL="61431" marR="61431"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mpitts@doe.k12.ga.us</a:t>
                      </a:r>
                      <a:endParaRPr lang="en-US" sz="2000" dirty="0">
                        <a:effectLst/>
                        <a:latin typeface="Calibri"/>
                        <a:ea typeface="Calibri"/>
                        <a:cs typeface="Times New Roman"/>
                      </a:endParaRPr>
                    </a:p>
                  </a:txBody>
                  <a:tcPr marL="61431" marR="61431" marT="0" marB="0">
                    <a:lnL>
                      <a:noFill/>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40000"/>
                        <a:lumOff val="60000"/>
                      </a:schemeClr>
                    </a:solidFill>
                  </a:tcPr>
                </a:tc>
              </a:tr>
              <a:tr h="414026">
                <a:tc>
                  <a:txBody>
                    <a:bodyPr/>
                    <a:lstStyle/>
                    <a:p>
                      <a:pPr marL="0" marR="0" algn="ctr">
                        <a:lnSpc>
                          <a:spcPct val="115000"/>
                        </a:lnSpc>
                        <a:spcBef>
                          <a:spcPts val="0"/>
                        </a:spcBef>
                        <a:spcAft>
                          <a:spcPts val="0"/>
                        </a:spcAft>
                      </a:pPr>
                      <a:r>
                        <a:rPr lang="en-US" sz="2000" kern="1200">
                          <a:solidFill>
                            <a:srgbClr val="000000"/>
                          </a:solidFill>
                          <a:effectLst/>
                          <a:latin typeface="Calibri"/>
                          <a:ea typeface="Times New Roman"/>
                          <a:cs typeface="Arial"/>
                        </a:rPr>
                        <a:t>9</a:t>
                      </a:r>
                      <a:endParaRPr lang="en-US" sz="2000">
                        <a:effectLst/>
                        <a:latin typeface="Calibri"/>
                        <a:ea typeface="Calibri"/>
                        <a:cs typeface="Times New Roman"/>
                      </a:endParaRPr>
                    </a:p>
                  </a:txBody>
                  <a:tcPr marL="61431" marR="61431" marT="0" marB="0">
                    <a:lnL w="12700" cap="flat" cmpd="sng" algn="ctr">
                      <a:solidFill>
                        <a:srgbClr val="404040"/>
                      </a:solidFill>
                      <a:prstDash val="solid"/>
                      <a:round/>
                      <a:headEnd type="none" w="med" len="med"/>
                      <a:tailEnd type="none" w="med" len="med"/>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Kathy Pruett</a:t>
                      </a:r>
                      <a:endParaRPr lang="en-US" sz="2000" dirty="0">
                        <a:effectLst/>
                        <a:latin typeface="Calibri"/>
                        <a:ea typeface="Calibri"/>
                        <a:cs typeface="Times New Roman"/>
                      </a:endParaRPr>
                    </a:p>
                  </a:txBody>
                  <a:tcPr marL="61431" marR="61431"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(706) 540-8959</a:t>
                      </a:r>
                      <a:endParaRPr lang="en-US" sz="2000" dirty="0">
                        <a:effectLst/>
                        <a:latin typeface="Calibri"/>
                        <a:ea typeface="Calibri"/>
                        <a:cs typeface="Times New Roman"/>
                      </a:endParaRPr>
                    </a:p>
                  </a:txBody>
                  <a:tcPr marL="61431" marR="61431"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kern="1200">
                          <a:solidFill>
                            <a:srgbClr val="000000"/>
                          </a:solidFill>
                          <a:effectLst/>
                          <a:latin typeface="Calibri"/>
                          <a:ea typeface="Times New Roman"/>
                          <a:cs typeface="Arial"/>
                        </a:rPr>
                        <a:t>kpruett@doe.k12.ga.us</a:t>
                      </a:r>
                      <a:endParaRPr lang="en-US" sz="2000">
                        <a:effectLst/>
                        <a:latin typeface="Calibri"/>
                        <a:ea typeface="Calibri"/>
                        <a:cs typeface="Times New Roman"/>
                      </a:endParaRPr>
                    </a:p>
                  </a:txBody>
                  <a:tcPr marL="61431" marR="61431" marT="0" marB="0">
                    <a:lnL>
                      <a:noFill/>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r>
              <a:tr h="414026">
                <a:tc>
                  <a:txBody>
                    <a:bodyPr/>
                    <a:lstStyle/>
                    <a:p>
                      <a:pPr marL="0" marR="0" algn="ctr">
                        <a:lnSpc>
                          <a:spcPct val="115000"/>
                        </a:lnSpc>
                        <a:spcBef>
                          <a:spcPts val="0"/>
                        </a:spcBef>
                        <a:spcAft>
                          <a:spcPts val="0"/>
                        </a:spcAft>
                      </a:pPr>
                      <a:r>
                        <a:rPr lang="en-US" sz="2000" kern="1200" dirty="0">
                          <a:solidFill>
                            <a:srgbClr val="000000"/>
                          </a:solidFill>
                          <a:effectLst/>
                          <a:latin typeface="Calibri"/>
                          <a:ea typeface="Times New Roman"/>
                          <a:cs typeface="Arial"/>
                        </a:rPr>
                        <a:t>10</a:t>
                      </a:r>
                      <a:endParaRPr lang="en-US" sz="2000" dirty="0">
                        <a:effectLst/>
                        <a:latin typeface="Calibri"/>
                        <a:ea typeface="Calibri"/>
                        <a:cs typeface="Times New Roman"/>
                      </a:endParaRPr>
                    </a:p>
                  </a:txBody>
                  <a:tcPr marL="61431" marR="61431" marT="0" marB="0">
                    <a:lnL w="12700" cap="flat" cmpd="sng" algn="ctr">
                      <a:solidFill>
                        <a:srgbClr val="404040"/>
                      </a:solidFill>
                      <a:prstDash val="solid"/>
                      <a:round/>
                      <a:headEnd type="none" w="med" len="med"/>
                      <a:tailEnd type="none" w="med" len="med"/>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Elaine Dawsey</a:t>
                      </a:r>
                      <a:endParaRPr lang="en-US" sz="2000" dirty="0">
                        <a:effectLst/>
                        <a:latin typeface="Calibri"/>
                        <a:ea typeface="Calibri"/>
                        <a:cs typeface="Times New Roman"/>
                      </a:endParaRPr>
                    </a:p>
                  </a:txBody>
                  <a:tcPr marL="61431" marR="61431"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(478) 971-0114</a:t>
                      </a:r>
                      <a:endParaRPr lang="en-US" sz="2000" dirty="0">
                        <a:effectLst/>
                        <a:latin typeface="Calibri"/>
                        <a:ea typeface="Calibri"/>
                        <a:cs typeface="Times New Roman"/>
                      </a:endParaRPr>
                    </a:p>
                  </a:txBody>
                  <a:tcPr marL="61431" marR="61431"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edawsey@doe.k12.ga.us</a:t>
                      </a:r>
                      <a:endParaRPr lang="en-US" sz="2000" dirty="0">
                        <a:effectLst/>
                        <a:latin typeface="Calibri"/>
                        <a:ea typeface="Calibri"/>
                        <a:cs typeface="Times New Roman"/>
                      </a:endParaRPr>
                    </a:p>
                  </a:txBody>
                  <a:tcPr marL="61431" marR="61431" marT="0" marB="0">
                    <a:lnL>
                      <a:noFill/>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40000"/>
                        <a:lumOff val="60000"/>
                      </a:schemeClr>
                    </a:solidFill>
                  </a:tcPr>
                </a:tc>
              </a:tr>
              <a:tr h="414026">
                <a:tc>
                  <a:txBody>
                    <a:bodyPr/>
                    <a:lstStyle/>
                    <a:p>
                      <a:pPr marL="0" marR="0" algn="ctr">
                        <a:lnSpc>
                          <a:spcPct val="115000"/>
                        </a:lnSpc>
                        <a:spcBef>
                          <a:spcPts val="0"/>
                        </a:spcBef>
                        <a:spcAft>
                          <a:spcPts val="0"/>
                        </a:spcAft>
                      </a:pPr>
                      <a:r>
                        <a:rPr lang="en-US" sz="2000" kern="1200">
                          <a:solidFill>
                            <a:srgbClr val="000000"/>
                          </a:solidFill>
                          <a:effectLst/>
                          <a:latin typeface="Calibri"/>
                          <a:ea typeface="Times New Roman"/>
                          <a:cs typeface="Arial"/>
                        </a:rPr>
                        <a:t>11</a:t>
                      </a:r>
                      <a:endParaRPr lang="en-US" sz="2000">
                        <a:effectLst/>
                        <a:latin typeface="Calibri"/>
                        <a:ea typeface="Calibri"/>
                        <a:cs typeface="Times New Roman"/>
                      </a:endParaRPr>
                    </a:p>
                  </a:txBody>
                  <a:tcPr marL="61431" marR="61431" marT="0" marB="0">
                    <a:lnL w="12700" cap="flat" cmpd="sng" algn="ctr">
                      <a:solidFill>
                        <a:srgbClr val="404040"/>
                      </a:solidFill>
                      <a:prstDash val="solid"/>
                      <a:round/>
                      <a:headEnd type="none" w="med" len="med"/>
                      <a:tailEnd type="none" w="med" len="med"/>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Olufunke Osunkoya</a:t>
                      </a:r>
                      <a:endParaRPr lang="en-US" sz="2000" dirty="0">
                        <a:effectLst/>
                        <a:latin typeface="Calibri"/>
                        <a:ea typeface="Calibri"/>
                        <a:cs typeface="Times New Roman"/>
                      </a:endParaRPr>
                    </a:p>
                  </a:txBody>
                  <a:tcPr marL="61431" marR="61431"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(678) 704-3557</a:t>
                      </a:r>
                      <a:endParaRPr lang="en-US" sz="2000" dirty="0">
                        <a:effectLst/>
                        <a:latin typeface="Calibri"/>
                        <a:ea typeface="Calibri"/>
                        <a:cs typeface="Times New Roman"/>
                      </a:endParaRPr>
                    </a:p>
                  </a:txBody>
                  <a:tcPr marL="61431" marR="61431"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oosunkoya@doe.k12.ga.us</a:t>
                      </a:r>
                      <a:endParaRPr lang="en-US" sz="2000" dirty="0">
                        <a:effectLst/>
                        <a:latin typeface="Calibri"/>
                        <a:ea typeface="Calibri"/>
                        <a:cs typeface="Times New Roman"/>
                      </a:endParaRPr>
                    </a:p>
                  </a:txBody>
                  <a:tcPr marL="61431" marR="61431" marT="0" marB="0">
                    <a:lnL>
                      <a:noFill/>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r>
              <a:tr h="414026">
                <a:tc>
                  <a:txBody>
                    <a:bodyPr/>
                    <a:lstStyle/>
                    <a:p>
                      <a:pPr marL="0" marR="0" algn="ctr">
                        <a:lnSpc>
                          <a:spcPct val="115000"/>
                        </a:lnSpc>
                        <a:spcBef>
                          <a:spcPts val="0"/>
                        </a:spcBef>
                        <a:spcAft>
                          <a:spcPts val="0"/>
                        </a:spcAft>
                      </a:pPr>
                      <a:r>
                        <a:rPr lang="en-US" sz="2000" kern="1200" dirty="0">
                          <a:solidFill>
                            <a:srgbClr val="000000"/>
                          </a:solidFill>
                          <a:effectLst/>
                          <a:latin typeface="Calibri"/>
                          <a:ea typeface="Times New Roman"/>
                          <a:cs typeface="Arial"/>
                        </a:rPr>
                        <a:t>12</a:t>
                      </a:r>
                      <a:endParaRPr lang="en-US" sz="2000" dirty="0">
                        <a:effectLst/>
                        <a:latin typeface="Calibri"/>
                        <a:ea typeface="Calibri"/>
                        <a:cs typeface="Times New Roman"/>
                      </a:endParaRPr>
                    </a:p>
                  </a:txBody>
                  <a:tcPr marL="61431" marR="61431" marT="0" marB="0">
                    <a:lnL w="12700" cap="flat" cmpd="sng" algn="ctr">
                      <a:solidFill>
                        <a:srgbClr val="404040"/>
                      </a:solidFill>
                      <a:prstDash val="solid"/>
                      <a:round/>
                      <a:headEnd type="none" w="med" len="med"/>
                      <a:tailEnd type="none" w="med" len="med"/>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Bobby Trawick</a:t>
                      </a:r>
                      <a:endParaRPr lang="en-US" sz="2000" dirty="0">
                        <a:effectLst/>
                        <a:latin typeface="Calibri"/>
                        <a:ea typeface="Calibri"/>
                        <a:cs typeface="Times New Roman"/>
                      </a:endParaRPr>
                    </a:p>
                  </a:txBody>
                  <a:tcPr marL="61431" marR="61431"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(229) 246-1976</a:t>
                      </a:r>
                      <a:endParaRPr lang="en-US" sz="2000" dirty="0">
                        <a:effectLst/>
                        <a:latin typeface="Calibri"/>
                        <a:ea typeface="Calibri"/>
                        <a:cs typeface="Times New Roman"/>
                      </a:endParaRPr>
                    </a:p>
                  </a:txBody>
                  <a:tcPr marL="61431" marR="61431"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btrawick@doe.k12.ga.us</a:t>
                      </a:r>
                      <a:endParaRPr lang="en-US" sz="2000" dirty="0">
                        <a:effectLst/>
                        <a:latin typeface="Calibri"/>
                        <a:ea typeface="Calibri"/>
                        <a:cs typeface="Times New Roman"/>
                      </a:endParaRPr>
                    </a:p>
                  </a:txBody>
                  <a:tcPr marL="61431" marR="61431" marT="0" marB="0">
                    <a:lnL>
                      <a:noFill/>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40000"/>
                        <a:lumOff val="60000"/>
                      </a:schemeClr>
                    </a:solidFill>
                  </a:tcPr>
                </a:tc>
              </a:tr>
              <a:tr h="414026">
                <a:tc>
                  <a:txBody>
                    <a:bodyPr/>
                    <a:lstStyle/>
                    <a:p>
                      <a:pPr marL="0" marR="0" algn="ctr">
                        <a:lnSpc>
                          <a:spcPct val="115000"/>
                        </a:lnSpc>
                        <a:spcBef>
                          <a:spcPts val="0"/>
                        </a:spcBef>
                        <a:spcAft>
                          <a:spcPts val="0"/>
                        </a:spcAft>
                      </a:pPr>
                      <a:r>
                        <a:rPr lang="en-US" sz="2000" kern="1200">
                          <a:solidFill>
                            <a:srgbClr val="000000"/>
                          </a:solidFill>
                          <a:effectLst/>
                          <a:latin typeface="Calibri"/>
                          <a:ea typeface="Times New Roman"/>
                          <a:cs typeface="Arial"/>
                        </a:rPr>
                        <a:t>13</a:t>
                      </a:r>
                      <a:endParaRPr lang="en-US" sz="2000">
                        <a:effectLst/>
                        <a:latin typeface="Calibri"/>
                        <a:ea typeface="Calibri"/>
                        <a:cs typeface="Times New Roman"/>
                      </a:endParaRPr>
                    </a:p>
                  </a:txBody>
                  <a:tcPr marL="61431" marR="61431" marT="0" marB="0">
                    <a:lnL w="12700" cap="flat" cmpd="sng" algn="ctr">
                      <a:solidFill>
                        <a:srgbClr val="404040"/>
                      </a:solidFill>
                      <a:prstDash val="solid"/>
                      <a:round/>
                      <a:headEnd type="none" w="med" len="med"/>
                      <a:tailEnd type="none" w="med" len="med"/>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Ken Banter</a:t>
                      </a:r>
                      <a:endParaRPr lang="en-US" sz="2000" dirty="0">
                        <a:effectLst/>
                        <a:latin typeface="Calibri"/>
                        <a:ea typeface="Calibri"/>
                        <a:cs typeface="Times New Roman"/>
                      </a:endParaRPr>
                    </a:p>
                  </a:txBody>
                  <a:tcPr marL="61431" marR="61431"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smtClean="0"/>
                        <a:t>(478) 960-2255</a:t>
                      </a:r>
                      <a:endParaRPr lang="en-US" sz="2000" dirty="0">
                        <a:effectLst/>
                        <a:latin typeface="Calibri"/>
                        <a:ea typeface="Calibri"/>
                        <a:cs typeface="Times New Roman"/>
                      </a:endParaRPr>
                    </a:p>
                  </a:txBody>
                  <a:tcPr marL="61431" marR="61431"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kern="1200" dirty="0" smtClean="0">
                          <a:solidFill>
                            <a:srgbClr val="000000"/>
                          </a:solidFill>
                          <a:effectLst/>
                          <a:latin typeface="+mn-lt"/>
                          <a:ea typeface="Calibri"/>
                          <a:cs typeface="Arial"/>
                        </a:rPr>
                        <a:t>kbanter</a:t>
                      </a:r>
                      <a:r>
                        <a:rPr lang="en-US" sz="2000" kern="1200" dirty="0" smtClean="0">
                          <a:solidFill>
                            <a:srgbClr val="000000"/>
                          </a:solidFill>
                          <a:effectLst/>
                          <a:latin typeface="+mn-lt"/>
                          <a:ea typeface="Times New Roman"/>
                          <a:cs typeface="Arial"/>
                        </a:rPr>
                        <a:t>@doe.k12.ga.us</a:t>
                      </a:r>
                      <a:endParaRPr lang="en-US" sz="2000" dirty="0" smtClean="0">
                        <a:effectLst/>
                        <a:latin typeface="+mn-lt"/>
                        <a:ea typeface="Calibri"/>
                        <a:cs typeface="Times New Roman"/>
                      </a:endParaRPr>
                    </a:p>
                  </a:txBody>
                  <a:tcPr marL="61431" marR="61431" marT="0" marB="0">
                    <a:lnL>
                      <a:noFill/>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r>
              <a:tr h="414026">
                <a:tc>
                  <a:txBody>
                    <a:bodyPr/>
                    <a:lstStyle/>
                    <a:p>
                      <a:pPr marL="0" marR="0" algn="ctr">
                        <a:lnSpc>
                          <a:spcPct val="115000"/>
                        </a:lnSpc>
                        <a:spcBef>
                          <a:spcPts val="0"/>
                        </a:spcBef>
                        <a:spcAft>
                          <a:spcPts val="0"/>
                        </a:spcAft>
                      </a:pPr>
                      <a:r>
                        <a:rPr lang="en-US" sz="2000" kern="1200" dirty="0">
                          <a:solidFill>
                            <a:srgbClr val="000000"/>
                          </a:solidFill>
                          <a:effectLst/>
                          <a:latin typeface="Calibri"/>
                          <a:ea typeface="Times New Roman"/>
                          <a:cs typeface="Arial"/>
                        </a:rPr>
                        <a:t>14</a:t>
                      </a:r>
                      <a:endParaRPr lang="en-US" sz="2000" dirty="0">
                        <a:effectLst/>
                        <a:latin typeface="Calibri"/>
                        <a:ea typeface="Calibri"/>
                        <a:cs typeface="Times New Roman"/>
                      </a:endParaRPr>
                    </a:p>
                  </a:txBody>
                  <a:tcPr marL="61431" marR="61431" marT="0" marB="0">
                    <a:lnL w="12700" cap="flat" cmpd="sng" algn="ctr">
                      <a:solidFill>
                        <a:srgbClr val="404040"/>
                      </a:solidFill>
                      <a:prstDash val="solid"/>
                      <a:round/>
                      <a:headEnd type="none" w="med" len="med"/>
                      <a:tailEnd type="none" w="med" len="med"/>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Tammy Wilkes</a:t>
                      </a:r>
                      <a:endParaRPr lang="en-US" sz="2000" dirty="0">
                        <a:effectLst/>
                        <a:latin typeface="Calibri"/>
                        <a:ea typeface="Calibri"/>
                        <a:cs typeface="Times New Roman"/>
                      </a:endParaRPr>
                    </a:p>
                  </a:txBody>
                  <a:tcPr marL="61431" marR="61431"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2000" kern="1200" dirty="0">
                          <a:solidFill>
                            <a:srgbClr val="000000"/>
                          </a:solidFill>
                          <a:effectLst/>
                          <a:latin typeface="Calibri"/>
                          <a:ea typeface="Times New Roman"/>
                          <a:cs typeface="Arial"/>
                        </a:rPr>
                        <a:t>(478) 237-2873</a:t>
                      </a:r>
                      <a:endParaRPr lang="en-US" sz="2000" dirty="0">
                        <a:effectLst/>
                        <a:latin typeface="Calibri"/>
                        <a:ea typeface="Calibri"/>
                        <a:cs typeface="Times New Roman"/>
                      </a:endParaRPr>
                    </a:p>
                  </a:txBody>
                  <a:tcPr marL="61431" marR="61431"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40000"/>
                        <a:lumOff val="60000"/>
                      </a:schemeClr>
                    </a:solidFill>
                  </a:tcPr>
                </a:tc>
                <a:tc>
                  <a:txBody>
                    <a:bodyPr/>
                    <a:lstStyle/>
                    <a:p>
                      <a:pPr marL="0" marR="0" algn="l" defTabSz="914400" rtl="0" eaLnBrk="1" latinLnBrk="0" hangingPunct="1">
                        <a:lnSpc>
                          <a:spcPct val="115000"/>
                        </a:lnSpc>
                        <a:spcBef>
                          <a:spcPts val="0"/>
                        </a:spcBef>
                        <a:spcAft>
                          <a:spcPts val="0"/>
                        </a:spcAft>
                      </a:pPr>
                      <a:r>
                        <a:rPr lang="en-US" sz="2000" kern="1200" dirty="0">
                          <a:solidFill>
                            <a:srgbClr val="000000"/>
                          </a:solidFill>
                          <a:effectLst/>
                          <a:latin typeface="Calibri"/>
                          <a:ea typeface="Times New Roman"/>
                          <a:cs typeface="Arial"/>
                        </a:rPr>
                        <a:t>twilkes@doe.k12.ga.us</a:t>
                      </a:r>
                    </a:p>
                  </a:txBody>
                  <a:tcPr marL="61431" marR="61431" marT="0" marB="0">
                    <a:lnL>
                      <a:noFill/>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chemeClr val="accent2">
                        <a:lumMod val="40000"/>
                        <a:lumOff val="60000"/>
                      </a:schemeClr>
                    </a:solidFill>
                  </a:tcPr>
                </a:tc>
              </a:tr>
            </a:tbl>
          </a:graphicData>
        </a:graphic>
      </p:graphicFrame>
    </p:spTree>
    <p:extLst>
      <p:ext uri="{BB962C8B-B14F-4D97-AF65-F5344CB8AC3E}">
        <p14:creationId xmlns:p14="http://schemas.microsoft.com/office/powerpoint/2010/main" val="34361688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6"/>
          <p:cNvSpPr>
            <a:spLocks noGrp="1"/>
          </p:cNvSpPr>
          <p:nvPr>
            <p:ph type="ctrTitle" idx="4294967295"/>
          </p:nvPr>
        </p:nvSpPr>
        <p:spPr>
          <a:xfrm>
            <a:off x="554492" y="1313316"/>
            <a:ext cx="7920037" cy="2306637"/>
          </a:xfrm>
        </p:spPr>
        <p:txBody>
          <a:bodyPr>
            <a:normAutofit fontScale="90000"/>
          </a:bodyPr>
          <a:lstStyle/>
          <a:p>
            <a:r>
              <a:rPr lang="en-US" sz="4400" dirty="0" smtClean="0"/>
              <a:t>A Profile of Success:  </a:t>
            </a:r>
            <a:br>
              <a:rPr lang="en-US" sz="4400" dirty="0" smtClean="0"/>
            </a:br>
            <a:r>
              <a:rPr lang="en-US" sz="4400" dirty="0" smtClean="0"/>
              <a:t>Best Practices for Reward Schools and Reward Districts</a:t>
            </a:r>
          </a:p>
        </p:txBody>
      </p:sp>
      <p:sp>
        <p:nvSpPr>
          <p:cNvPr id="13315" name="Subtitle 7"/>
          <p:cNvSpPr>
            <a:spLocks noGrp="1"/>
          </p:cNvSpPr>
          <p:nvPr>
            <p:ph type="subTitle" idx="4294967295"/>
          </p:nvPr>
        </p:nvSpPr>
        <p:spPr>
          <a:xfrm>
            <a:off x="846666" y="3771900"/>
            <a:ext cx="6858000" cy="2057400"/>
          </a:xfrm>
          <a:prstGeom prst="rect">
            <a:avLst/>
          </a:prstGeom>
        </p:spPr>
        <p:txBody>
          <a:bodyPr>
            <a:normAutofit fontScale="92500" lnSpcReduction="20000"/>
          </a:bodyPr>
          <a:lstStyle/>
          <a:p>
            <a:pPr marL="0" indent="0" algn="ctr" eaLnBrk="1" hangingPunct="1">
              <a:buNone/>
            </a:pPr>
            <a:r>
              <a:rPr lang="en-US" sz="2600" b="1" dirty="0" smtClean="0"/>
              <a:t>Robyn S. Planchard</a:t>
            </a:r>
          </a:p>
          <a:p>
            <a:pPr marL="0" indent="0" algn="ctr" eaLnBrk="1" hangingPunct="1">
              <a:buNone/>
            </a:pPr>
            <a:r>
              <a:rPr lang="en-US" sz="2600" b="1" dirty="0" smtClean="0"/>
              <a:t>School Improvement – Federal Programs</a:t>
            </a:r>
          </a:p>
          <a:p>
            <a:pPr marL="0" indent="0" algn="ctr" eaLnBrk="1" hangingPunct="1">
              <a:buNone/>
            </a:pPr>
            <a:r>
              <a:rPr lang="en-US" sz="2600" b="1" dirty="0" smtClean="0"/>
              <a:t>Title I Education Program Specialist  </a:t>
            </a:r>
          </a:p>
          <a:p>
            <a:pPr marL="0" indent="0" algn="ctr" eaLnBrk="1" hangingPunct="1">
              <a:buNone/>
            </a:pPr>
            <a:r>
              <a:rPr lang="en-US" sz="2600" dirty="0" smtClean="0">
                <a:hlinkClick r:id="rId2"/>
              </a:rPr>
              <a:t>rplanchard@doe.k12.ga.us</a:t>
            </a:r>
            <a:endParaRPr lang="en-US" sz="2600" dirty="0" smtClean="0"/>
          </a:p>
          <a:p>
            <a:pPr marL="0" indent="0" algn="ctr" eaLnBrk="1" hangingPunct="1">
              <a:buNone/>
            </a:pPr>
            <a:r>
              <a:rPr lang="en-US" sz="2600" dirty="0" smtClean="0"/>
              <a:t>(404) 985-3808</a:t>
            </a:r>
          </a:p>
          <a:p>
            <a:endParaRPr lang="en-US" dirty="0" smtClean="0"/>
          </a:p>
        </p:txBody>
      </p:sp>
    </p:spTree>
    <p:extLst>
      <p:ext uri="{BB962C8B-B14F-4D97-AF65-F5344CB8AC3E}">
        <p14:creationId xmlns:p14="http://schemas.microsoft.com/office/powerpoint/2010/main" val="2093192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fontScale="90000"/>
          </a:bodyPr>
          <a:lstStyle/>
          <a:p>
            <a:r>
              <a:rPr lang="en-US" sz="3600" dirty="0" smtClean="0"/>
              <a:t/>
            </a:r>
            <a:br>
              <a:rPr lang="en-US" sz="3600" dirty="0" smtClean="0"/>
            </a:br>
            <a:r>
              <a:rPr lang="en-US" sz="3600" dirty="0" smtClean="0"/>
              <a:t/>
            </a:r>
            <a:br>
              <a:rPr lang="en-US" sz="3600" dirty="0" smtClean="0"/>
            </a:br>
            <a:r>
              <a:rPr lang="en-US" dirty="0" smtClean="0"/>
              <a:t>Recognizing the Title I Reward Schools</a:t>
            </a:r>
            <a:r>
              <a:rPr lang="en-US" sz="3200" dirty="0" smtClean="0"/>
              <a:t/>
            </a:r>
            <a:br>
              <a:rPr lang="en-US" sz="3200" dirty="0" smtClean="0"/>
            </a:br>
            <a:endParaRPr lang="en-US" sz="3200" dirty="0" smtClean="0"/>
          </a:p>
        </p:txBody>
      </p:sp>
      <p:sp>
        <p:nvSpPr>
          <p:cNvPr id="4" name="Date Placeholder 3"/>
          <p:cNvSpPr>
            <a:spLocks noGrp="1"/>
          </p:cNvSpPr>
          <p:nvPr>
            <p:ph type="dt" sz="half" idx="2"/>
          </p:nvPr>
        </p:nvSpPr>
        <p:spPr>
          <a:prstGeom prst="rect">
            <a:avLst/>
          </a:prstGeom>
        </p:spPr>
        <p:txBody>
          <a:bodyPr/>
          <a:lstStyle/>
          <a:p>
            <a:pPr>
              <a:defRPr/>
            </a:pPr>
            <a:fld id="{00A02540-0106-4D97-9F7E-C7556EC5B48C}" type="datetime1">
              <a:rPr lang="en-US" smtClean="0"/>
              <a:pPr>
                <a:defRPr/>
              </a:pPr>
              <a:t>5/25/2015</a:t>
            </a:fld>
            <a:endParaRPr lang="en-US" dirty="0"/>
          </a:p>
        </p:txBody>
      </p:sp>
      <p:sp>
        <p:nvSpPr>
          <p:cNvPr id="5" name="Slide Number Placeholder 4"/>
          <p:cNvSpPr>
            <a:spLocks noGrp="1"/>
          </p:cNvSpPr>
          <p:nvPr>
            <p:ph type="sldNum" sz="quarter" idx="4"/>
          </p:nvPr>
        </p:nvSpPr>
        <p:spPr>
          <a:prstGeom prst="rect">
            <a:avLst/>
          </a:prstGeom>
        </p:spPr>
        <p:txBody>
          <a:bodyPr/>
          <a:lstStyle/>
          <a:p>
            <a:pPr>
              <a:defRPr/>
            </a:pPr>
            <a:fld id="{97B2BFB7-FD40-49AD-98A4-02DF7EAB7723}" type="slidenum">
              <a:rPr lang="en-US" smtClean="0"/>
              <a:pPr>
                <a:defRPr/>
              </a:pPr>
              <a:t>7</a:t>
            </a:fld>
            <a:endParaRPr lang="en-US" dirty="0"/>
          </a:p>
        </p:txBody>
      </p:sp>
      <p:sp>
        <p:nvSpPr>
          <p:cNvPr id="15363" name="Content Placeholder 2"/>
          <p:cNvSpPr>
            <a:spLocks noGrp="1"/>
          </p:cNvSpPr>
          <p:nvPr>
            <p:ph idx="4294967295"/>
          </p:nvPr>
        </p:nvSpPr>
        <p:spPr>
          <a:xfrm>
            <a:off x="702129" y="1828799"/>
            <a:ext cx="8082642" cy="4348163"/>
          </a:xfrm>
          <a:prstGeom prst="rect">
            <a:avLst/>
          </a:prstGeom>
        </p:spPr>
        <p:txBody>
          <a:bodyPr>
            <a:normAutofit/>
          </a:bodyPr>
          <a:lstStyle/>
          <a:p>
            <a:pPr marL="228600" lvl="1">
              <a:lnSpc>
                <a:spcPct val="100000"/>
              </a:lnSpc>
              <a:spcBef>
                <a:spcPts val="0"/>
              </a:spcBef>
              <a:defRPr/>
            </a:pPr>
            <a:r>
              <a:rPr lang="en-US" sz="2800" dirty="0"/>
              <a:t>Georgia will recognize </a:t>
            </a:r>
            <a:r>
              <a:rPr lang="en-US" sz="2800" b="1" dirty="0"/>
              <a:t>Highest-Performing </a:t>
            </a:r>
            <a:r>
              <a:rPr lang="en-US" sz="2800" dirty="0"/>
              <a:t>and </a:t>
            </a:r>
            <a:r>
              <a:rPr lang="en-US" sz="2800" b="1" dirty="0"/>
              <a:t>High-Progress </a:t>
            </a:r>
            <a:r>
              <a:rPr lang="en-US" sz="2800" dirty="0"/>
              <a:t>Title I Reward Schools each year at the annual statewide Title Programs Conference </a:t>
            </a:r>
            <a:endParaRPr lang="en-US" sz="2800" dirty="0" smtClean="0"/>
          </a:p>
          <a:p>
            <a:pPr marL="228600" lvl="1">
              <a:lnSpc>
                <a:spcPct val="100000"/>
              </a:lnSpc>
              <a:spcBef>
                <a:spcPts val="0"/>
              </a:spcBef>
              <a:defRPr/>
            </a:pPr>
            <a:endParaRPr lang="en-US" sz="2800" dirty="0"/>
          </a:p>
          <a:p>
            <a:pPr marL="228600" lvl="1">
              <a:lnSpc>
                <a:spcPct val="100000"/>
              </a:lnSpc>
              <a:spcBef>
                <a:spcPts val="0"/>
              </a:spcBef>
              <a:defRPr/>
            </a:pPr>
            <a:r>
              <a:rPr lang="en-US" sz="2800" dirty="0"/>
              <a:t>Each Title I </a:t>
            </a:r>
            <a:r>
              <a:rPr lang="en-US" sz="2800" b="1" dirty="0"/>
              <a:t>Highest-Performing Reward School </a:t>
            </a:r>
            <a:r>
              <a:rPr lang="en-US" sz="2800" dirty="0"/>
              <a:t>and </a:t>
            </a:r>
            <a:r>
              <a:rPr lang="en-US" sz="2800" b="1" dirty="0"/>
              <a:t>High-Progress Reward School </a:t>
            </a:r>
            <a:r>
              <a:rPr lang="en-US" sz="2800" dirty="0"/>
              <a:t>will receive a reward certificate </a:t>
            </a:r>
          </a:p>
        </p:txBody>
      </p:sp>
    </p:spTree>
    <p:extLst>
      <p:ext uri="{BB962C8B-B14F-4D97-AF65-F5344CB8AC3E}">
        <p14:creationId xmlns:p14="http://schemas.microsoft.com/office/powerpoint/2010/main" val="9614733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a:bodyPr>
          <a:lstStyle/>
          <a:p>
            <a:r>
              <a:rPr lang="en-US" sz="4000" dirty="0" smtClean="0">
                <a:cs typeface="Arial" charset="0"/>
              </a:rPr>
              <a:t>Title I Reward Schools</a:t>
            </a:r>
            <a:br>
              <a:rPr lang="en-US" sz="4000" dirty="0" smtClean="0">
                <a:cs typeface="Arial" charset="0"/>
              </a:rPr>
            </a:br>
            <a:endParaRPr lang="en-US" sz="4000" dirty="0" smtClean="0"/>
          </a:p>
        </p:txBody>
      </p:sp>
      <p:sp>
        <p:nvSpPr>
          <p:cNvPr id="4" name="Date Placeholder 3"/>
          <p:cNvSpPr>
            <a:spLocks noGrp="1"/>
          </p:cNvSpPr>
          <p:nvPr>
            <p:ph type="dt" sz="half" idx="2"/>
          </p:nvPr>
        </p:nvSpPr>
        <p:spPr>
          <a:prstGeom prst="rect">
            <a:avLst/>
          </a:prstGeom>
        </p:spPr>
        <p:txBody>
          <a:bodyPr/>
          <a:lstStyle/>
          <a:p>
            <a:pPr>
              <a:defRPr/>
            </a:pPr>
            <a:fld id="{00A02540-0106-4D97-9F7E-C7556EC5B48C}" type="datetime1">
              <a:rPr lang="en-US" smtClean="0"/>
              <a:pPr>
                <a:defRPr/>
              </a:pPr>
              <a:t>5/25/2015</a:t>
            </a:fld>
            <a:endParaRPr lang="en-US" dirty="0"/>
          </a:p>
        </p:txBody>
      </p:sp>
      <p:sp>
        <p:nvSpPr>
          <p:cNvPr id="5" name="Slide Number Placeholder 4"/>
          <p:cNvSpPr>
            <a:spLocks noGrp="1"/>
          </p:cNvSpPr>
          <p:nvPr>
            <p:ph type="sldNum" sz="quarter" idx="4"/>
          </p:nvPr>
        </p:nvSpPr>
        <p:spPr>
          <a:prstGeom prst="rect">
            <a:avLst/>
          </a:prstGeom>
        </p:spPr>
        <p:txBody>
          <a:bodyPr/>
          <a:lstStyle/>
          <a:p>
            <a:pPr>
              <a:defRPr/>
            </a:pPr>
            <a:fld id="{27F97CCB-B3D4-4F40-94EA-DC7B1C7031DF}" type="slidenum">
              <a:rPr lang="en-US" smtClean="0"/>
              <a:pPr>
                <a:defRPr/>
              </a:pPr>
              <a:t>8</a:t>
            </a:fld>
            <a:endParaRPr lang="en-US" dirty="0"/>
          </a:p>
        </p:txBody>
      </p:sp>
      <p:sp>
        <p:nvSpPr>
          <p:cNvPr id="28675" name="Content Placeholder 2"/>
          <p:cNvSpPr>
            <a:spLocks noGrp="1"/>
          </p:cNvSpPr>
          <p:nvPr>
            <p:ph idx="4294967295"/>
          </p:nvPr>
        </p:nvSpPr>
        <p:spPr>
          <a:xfrm>
            <a:off x="636814" y="1727654"/>
            <a:ext cx="7886700" cy="3105603"/>
          </a:xfrm>
          <a:prstGeom prst="rect">
            <a:avLst/>
          </a:prstGeom>
        </p:spPr>
        <p:txBody>
          <a:bodyPr/>
          <a:lstStyle/>
          <a:p>
            <a:pPr marL="0" lvl="1" indent="0">
              <a:spcBef>
                <a:spcPts val="1000"/>
              </a:spcBef>
              <a:buNone/>
            </a:pPr>
            <a:r>
              <a:rPr lang="en-US" sz="2800" dirty="0"/>
              <a:t>Further, these schools will each receive a monetary reward equal to Georgia’s total reward allotment</a:t>
            </a:r>
          </a:p>
          <a:p>
            <a:pPr marL="0" indent="0">
              <a:buFont typeface="Arial" charset="0"/>
              <a:buNone/>
            </a:pPr>
            <a:endParaRPr lang="en-US" dirty="0" smtClean="0">
              <a:cs typeface="Arial" charset="0"/>
            </a:endParaRPr>
          </a:p>
          <a:p>
            <a:pPr marL="0" indent="0">
              <a:buFont typeface="Arial" charset="0"/>
              <a:buNone/>
            </a:pPr>
            <a:r>
              <a:rPr lang="en-US" dirty="0" smtClean="0">
                <a:cs typeface="Arial" charset="0"/>
              </a:rPr>
              <a:t>Title I Reward Schools may serve as models for and provide support to other schools, especially schools identified for Priority, Focus, and Alert Schools</a:t>
            </a:r>
            <a:endParaRPr lang="en-US" dirty="0" smtClean="0">
              <a:solidFill>
                <a:srgbClr val="FF0000"/>
              </a:solidFill>
              <a:cs typeface="Arial" charset="0"/>
            </a:endParaRPr>
          </a:p>
          <a:p>
            <a:pPr marL="0" indent="0">
              <a:buFont typeface="Arial" charset="0"/>
              <a:buNone/>
            </a:pPr>
            <a:r>
              <a:rPr lang="en-US" dirty="0" smtClean="0">
                <a:latin typeface="Arial" charset="0"/>
                <a:cs typeface="Arial" charset="0"/>
              </a:rPr>
              <a:t> </a:t>
            </a:r>
          </a:p>
        </p:txBody>
      </p:sp>
    </p:spTree>
    <p:extLst>
      <p:ext uri="{BB962C8B-B14F-4D97-AF65-F5344CB8AC3E}">
        <p14:creationId xmlns:p14="http://schemas.microsoft.com/office/powerpoint/2010/main" val="16755817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chor="t">
            <a:normAutofit/>
          </a:bodyPr>
          <a:lstStyle/>
          <a:p>
            <a:pPr>
              <a:defRPr/>
            </a:pPr>
            <a:r>
              <a:rPr lang="en-US" sz="4000" dirty="0" smtClean="0">
                <a:cs typeface="Arial" charset="0"/>
              </a:rPr>
              <a:t>Required Use of Funds Narrative</a:t>
            </a:r>
          </a:p>
        </p:txBody>
      </p:sp>
      <p:sp>
        <p:nvSpPr>
          <p:cNvPr id="3" name="Subtitle 2"/>
          <p:cNvSpPr>
            <a:spLocks noGrp="1"/>
          </p:cNvSpPr>
          <p:nvPr>
            <p:ph idx="4294967295"/>
          </p:nvPr>
        </p:nvSpPr>
        <p:spPr>
          <a:xfrm>
            <a:off x="734786" y="1792968"/>
            <a:ext cx="7886700" cy="4351338"/>
          </a:xfrm>
          <a:prstGeom prst="rect">
            <a:avLst/>
          </a:prstGeom>
        </p:spPr>
        <p:txBody>
          <a:bodyPr>
            <a:normAutofit lnSpcReduction="10000"/>
          </a:bodyPr>
          <a:lstStyle/>
          <a:p>
            <a:pPr>
              <a:buFont typeface="Arial"/>
              <a:buNone/>
              <a:defRPr/>
            </a:pPr>
            <a:r>
              <a:rPr lang="en-US" b="1" dirty="0" smtClean="0">
                <a:cs typeface="Arial" pitchFamily="34" charset="0"/>
              </a:rPr>
              <a:t>Three items that must be addressed:</a:t>
            </a:r>
          </a:p>
          <a:p>
            <a:pPr algn="ctr">
              <a:buFont typeface="Arial"/>
              <a:buNone/>
              <a:defRPr/>
            </a:pPr>
            <a:endParaRPr lang="en-US" sz="1200" dirty="0" smtClean="0"/>
          </a:p>
          <a:p>
            <a:pPr marL="457200" indent="-457200">
              <a:buClr>
                <a:schemeClr val="tx1"/>
              </a:buClr>
              <a:buFont typeface="+mj-lt"/>
              <a:buAutoNum type="arabicPeriod"/>
              <a:defRPr/>
            </a:pPr>
            <a:r>
              <a:rPr lang="en-US" sz="2400" dirty="0" smtClean="0"/>
              <a:t>The activities and materials to be funded using the </a:t>
            </a:r>
            <a:br>
              <a:rPr lang="en-US" sz="2400" dirty="0" smtClean="0"/>
            </a:br>
            <a:r>
              <a:rPr lang="en-US" sz="2400" b="1" dirty="0" smtClean="0"/>
              <a:t>Title I Reward Schools </a:t>
            </a:r>
            <a:r>
              <a:rPr lang="en-US" sz="2400" dirty="0" smtClean="0"/>
              <a:t>award for each school in the district receiving a Reward School award</a:t>
            </a:r>
          </a:p>
          <a:p>
            <a:pPr marL="857250" lvl="1" indent="-284163">
              <a:buClr>
                <a:schemeClr val="tx1"/>
              </a:buClr>
              <a:defRPr/>
            </a:pPr>
            <a:r>
              <a:rPr lang="en-US" dirty="0" smtClean="0"/>
              <a:t>This summary must delineate the decision making process utilized at each Reward School in the district for determining the expenditure of the </a:t>
            </a:r>
            <a:r>
              <a:rPr lang="en-US" b="1" dirty="0" smtClean="0"/>
              <a:t>Title I Reward Schools </a:t>
            </a:r>
            <a:r>
              <a:rPr lang="en-US" dirty="0" smtClean="0"/>
              <a:t>award  </a:t>
            </a:r>
          </a:p>
          <a:p>
            <a:pPr marL="857250" lvl="1" indent="-284163">
              <a:buClr>
                <a:schemeClr val="tx1"/>
              </a:buClr>
              <a:defRPr/>
            </a:pPr>
            <a:r>
              <a:rPr lang="en-US" dirty="0" smtClean="0"/>
              <a:t>A listing of the staff with job titles involved in the decision making process must be included in this narrative. (This requirement also applies to </a:t>
            </a:r>
            <a:r>
              <a:rPr lang="en-US" b="1" dirty="0" smtClean="0"/>
              <a:t>Reward Districts</a:t>
            </a:r>
            <a:r>
              <a:rPr lang="en-US" dirty="0" smtClean="0"/>
              <a:t>)</a:t>
            </a:r>
            <a:endParaRPr lang="en-US" dirty="0"/>
          </a:p>
        </p:txBody>
      </p:sp>
    </p:spTree>
    <p:extLst>
      <p:ext uri="{BB962C8B-B14F-4D97-AF65-F5344CB8AC3E}">
        <p14:creationId xmlns:p14="http://schemas.microsoft.com/office/powerpoint/2010/main" val="169836333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GaDOE-PowerPoint-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GaDOE-PowerPoint-Template.potx" id="{62B88FFC-193B-4D2F-8C77-FCD33F3FAD37}" vid="{5805FC4A-A09D-48E8-AA8A-E114396F06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A25B6E7437D643BEAAC06D495827D4" ma:contentTypeVersion="1" ma:contentTypeDescription="Create a new document." ma:contentTypeScope="" ma:versionID="66569ed78ef03d9940b56cdcaa4b98c3">
  <xsd:schema xmlns:xsd="http://www.w3.org/2001/XMLSchema" xmlns:xs="http://www.w3.org/2001/XMLSchema" xmlns:p="http://schemas.microsoft.com/office/2006/metadata/properties" xmlns:ns1="http://schemas.microsoft.com/sharepoint/v3" xmlns:ns2="1d496aed-39d0-4758-b3cf-4e4773287716" targetNamespace="http://schemas.microsoft.com/office/2006/metadata/properties" ma:root="true" ma:fieldsID="e0a227e79e5b6307bbf1572d7d772b37" ns1:_="" ns2:_="">
    <xsd:import namespace="http://schemas.microsoft.com/sharepoint/v3"/>
    <xsd:import namespace="1d496aed-39d0-4758-b3cf-4e4773287716"/>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 ma:internalName="PublishingStartDate">
      <xsd:simpleType>
        <xsd:restriction base="dms:Unknown"/>
      </xsd:simpleType>
    </xsd:element>
    <xsd:element name="PublishingExpirationDate" ma:index="11"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1d496aed-39d0-4758-b3cf-4e4773287716"/>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80B3EE-47E5-430B-96FB-1AA15B05A32B}"/>
</file>

<file path=customXml/itemProps2.xml><?xml version="1.0" encoding="utf-8"?>
<ds:datastoreItem xmlns:ds="http://schemas.openxmlformats.org/officeDocument/2006/customXml" ds:itemID="{758C9C62-5E8C-4ADB-9AFF-7D5B97D4887B}"/>
</file>

<file path=customXml/itemProps3.xml><?xml version="1.0" encoding="utf-8"?>
<ds:datastoreItem xmlns:ds="http://schemas.openxmlformats.org/officeDocument/2006/customXml" ds:itemID="{C737FCC7-4AFD-4AB5-B734-F060551A5597}"/>
</file>

<file path=docProps/app.xml><?xml version="1.0" encoding="utf-8"?>
<Properties xmlns="http://schemas.openxmlformats.org/officeDocument/2006/extended-properties" xmlns:vt="http://schemas.openxmlformats.org/officeDocument/2006/docPropsVTypes">
  <Template>GaDOE-PowerPoint-Template</Template>
  <TotalTime>1142</TotalTime>
  <Words>3544</Words>
  <Application>Microsoft Office PowerPoint</Application>
  <PresentationFormat>On-screen Show (4:3)</PresentationFormat>
  <Paragraphs>567</Paragraphs>
  <Slides>61</Slides>
  <Notes>3</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GaDOE-PowerPoint-Template</vt:lpstr>
      <vt:lpstr>Profile of Success:   Best Practices for  Reward Schools and Reward Districts </vt:lpstr>
      <vt:lpstr>SCHOOL IMPROVEMENT &amp; DISTRICT   EFFECTIVENESS</vt:lpstr>
      <vt:lpstr> Agenda </vt:lpstr>
      <vt:lpstr>Title I Reward Schools Program</vt:lpstr>
      <vt:lpstr>Selection Depends  on Performance</vt:lpstr>
      <vt:lpstr>Defining  Reward Schools </vt:lpstr>
      <vt:lpstr>  Recognizing the Title I Reward Schools </vt:lpstr>
      <vt:lpstr>Title I Reward Schools </vt:lpstr>
      <vt:lpstr>Required Use of Funds Narrative</vt:lpstr>
      <vt:lpstr>Required Use of Funds Narrative</vt:lpstr>
      <vt:lpstr>Required Use of Funds Narrative</vt:lpstr>
      <vt:lpstr>Required Use of Funds Narrative</vt:lpstr>
      <vt:lpstr>Allowable Use of Funds</vt:lpstr>
      <vt:lpstr>Allowable Use of Funds</vt:lpstr>
      <vt:lpstr>Allowable Use of Funds</vt:lpstr>
      <vt:lpstr>Allowable Use of Funds</vt:lpstr>
      <vt:lpstr>Allowable Use of Funds</vt:lpstr>
      <vt:lpstr>Allowable Use of Funds</vt:lpstr>
      <vt:lpstr>Title I Reward Districts </vt:lpstr>
      <vt:lpstr>Title I Reward Districts </vt:lpstr>
      <vt:lpstr>FY15 Title I  Reward Districts</vt:lpstr>
      <vt:lpstr>Best Practices:  Reward Schools and Districts</vt:lpstr>
      <vt:lpstr>Best Practices:  Reward School and Districts</vt:lpstr>
      <vt:lpstr>Best Practices:  Reward Schools and Districts</vt:lpstr>
      <vt:lpstr>Best Practices:  Reward Schools and Districts</vt:lpstr>
      <vt:lpstr>Best Practices:  Reward Schools and Districts</vt:lpstr>
      <vt:lpstr>Best Practices:  Reward Schools and Districts</vt:lpstr>
      <vt:lpstr>Best Practices:  Reward Schools and Districts</vt:lpstr>
      <vt:lpstr>Best Practices:  Reward Schools and Districts</vt:lpstr>
      <vt:lpstr>Best Practices:  Reward Schools and Districts</vt:lpstr>
      <vt:lpstr>Best Practices:  Reward Schools and Districts</vt:lpstr>
      <vt:lpstr>Best Practices:  Reward Schools and Districts</vt:lpstr>
      <vt:lpstr>Best Practices:  Reward Schools and Districts</vt:lpstr>
      <vt:lpstr>Best Practices:  Reward Schools and Districts</vt:lpstr>
      <vt:lpstr>Best Practices:  Reward Schools and Districts</vt:lpstr>
      <vt:lpstr>Best Practices:  Reward Schools and Districts</vt:lpstr>
      <vt:lpstr>Best Practices:  Reward Schools and Districts</vt:lpstr>
      <vt:lpstr>Best Practices:  Reward Schools and Districts</vt:lpstr>
      <vt:lpstr>Best Practices:  Reward Schools and Districts</vt:lpstr>
      <vt:lpstr>Best Practices:  Reward Schools and Districts</vt:lpstr>
      <vt:lpstr>Best Practices:  Reward Schools and Districts</vt:lpstr>
      <vt:lpstr>Best Practices:  Reward Schools and Districts</vt:lpstr>
      <vt:lpstr>Best Practices:  Reward Schools and Districts</vt:lpstr>
      <vt:lpstr>Best Practices:  Reward School and Districts</vt:lpstr>
      <vt:lpstr>Ideas for Use of Funds</vt:lpstr>
      <vt:lpstr>Ideas for Use of Funds</vt:lpstr>
      <vt:lpstr>Ideas for Use of Funds</vt:lpstr>
      <vt:lpstr>Ideas for Use of Funds </vt:lpstr>
      <vt:lpstr>Most Frequently Made Narrative Mistakes</vt:lpstr>
      <vt:lpstr>Most Frequently Made Narrative Mistakes</vt:lpstr>
      <vt:lpstr>Most Frequently Made  Narrative Mistakes</vt:lpstr>
      <vt:lpstr>Most Frequently Made Budget Mistakes</vt:lpstr>
      <vt:lpstr>Most Frequently Made Budget Mistakes</vt:lpstr>
      <vt:lpstr>Most Frequently  Made Budget Mistakes</vt:lpstr>
      <vt:lpstr>Most Frequently  Made Budget Mistakes</vt:lpstr>
      <vt:lpstr>Budget Details</vt:lpstr>
      <vt:lpstr>Budget Codes Monetary Awards  </vt:lpstr>
      <vt:lpstr>Budget Codes Reward Schools and Districts   </vt:lpstr>
      <vt:lpstr>Title I, Part A Program Specialists’ Contact Information</vt:lpstr>
      <vt:lpstr>Title I, Part A Program Specialists’ Contact Information</vt:lpstr>
      <vt:lpstr>A Profile of Success:   Best Practices for Reward Schools and Reward Districts</vt:lpstr>
    </vt:vector>
  </TitlesOfParts>
  <Company>GADOE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Barbara Lunsford</dc:creator>
  <cp:lastModifiedBy>LENOVO USER</cp:lastModifiedBy>
  <cp:revision>23</cp:revision>
  <dcterms:created xsi:type="dcterms:W3CDTF">2015-02-02T18:32:24Z</dcterms:created>
  <dcterms:modified xsi:type="dcterms:W3CDTF">2015-05-25T20:53:23Z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0x01010026A25B6E7437D643BEAAC06D495827D4</vt:lpwstr>
  </property>
  <property fmtid="{D5CDD505-2E9C-101B-9397-08002B2CF9AE}" pid="3" name="TemplateUrl">
    <vt:lpwstr/>
  </property>
  <property fmtid="{D5CDD505-2E9C-101B-9397-08002B2CF9AE}" pid="4" name="Order">
    <vt:r8>142000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Page">
    <vt:lpwstr/>
  </property>
  <property fmtid="{D5CDD505-2E9C-101B-9397-08002B2CF9AE}" pid="10" name="Page SubHeader">
    <vt:lpwstr/>
  </property>
</Properties>
</file>