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29.xml" ContentType="application/vnd.openxmlformats-officedocument.presentationml.slide+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3"/>
  </p:sldMasterIdLst>
  <p:notesMasterIdLst>
    <p:notesMasterId r:id="rId33"/>
  </p:notesMasterIdLst>
  <p:sldIdLst>
    <p:sldId id="268" r:id="rId4"/>
    <p:sldId id="370" r:id="rId5"/>
    <p:sldId id="371" r:id="rId6"/>
    <p:sldId id="383" r:id="rId7"/>
    <p:sldId id="396" r:id="rId8"/>
    <p:sldId id="373" r:id="rId9"/>
    <p:sldId id="372" r:id="rId10"/>
    <p:sldId id="397" r:id="rId11"/>
    <p:sldId id="404" r:id="rId12"/>
    <p:sldId id="391" r:id="rId13"/>
    <p:sldId id="398" r:id="rId14"/>
    <p:sldId id="405" r:id="rId15"/>
    <p:sldId id="392" r:id="rId16"/>
    <p:sldId id="393" r:id="rId17"/>
    <p:sldId id="400" r:id="rId18"/>
    <p:sldId id="394" r:id="rId19"/>
    <p:sldId id="406" r:id="rId20"/>
    <p:sldId id="395" r:id="rId21"/>
    <p:sldId id="402" r:id="rId22"/>
    <p:sldId id="407" r:id="rId23"/>
    <p:sldId id="403" r:id="rId24"/>
    <p:sldId id="401" r:id="rId25"/>
    <p:sldId id="408" r:id="rId26"/>
    <p:sldId id="378" r:id="rId27"/>
    <p:sldId id="380" r:id="rId28"/>
    <p:sldId id="381" r:id="rId29"/>
    <p:sldId id="382" r:id="rId30"/>
    <p:sldId id="385" r:id="rId31"/>
    <p:sldId id="324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7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customXml" Target="../customXml/item3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8370D0-7BC3-49A5-AC1E-2B71138C885B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DA2BF58-03CE-4455-B570-05B781622F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682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A2BF58-03CE-4455-B570-05B781622F6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123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A2BF58-03CE-4455-B570-05B781622F6B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4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0255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18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197802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3157538" y="214313"/>
            <a:ext cx="5878512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Richard Woods, 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gadoe.org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1042988"/>
            <a:ext cx="9144000" cy="44450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D894136-B207-4FCC-B873-EBF3596492AC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9963779-FDC0-4294-AF0A-D8058F2A8D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2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4"/>
          <a:stretch>
            <a:fillRect/>
          </a:stretch>
        </p:blipFill>
        <p:spPr bwMode="auto">
          <a:xfrm>
            <a:off x="6919913" y="50800"/>
            <a:ext cx="2212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7054850" y="1019175"/>
            <a:ext cx="2078038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 Woods,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18F5EE4-BA20-497A-B87E-E1A8946A9F64}" type="datetime1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6F8AE-A4D6-4065-9B65-D4ECEE01F7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16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264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1AE83BF-C0DD-4978-8F61-46F9EFA69FAB}" type="datetime1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4846E2C-73D3-4644-9DBB-2BA756CE182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926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4"/>
          <a:stretch>
            <a:fillRect/>
          </a:stretch>
        </p:blipFill>
        <p:spPr bwMode="auto">
          <a:xfrm>
            <a:off x="6919913" y="50800"/>
            <a:ext cx="2212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7205663" y="1019175"/>
            <a:ext cx="1927225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 Woods,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17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26400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0255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18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197802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3157538" y="214313"/>
            <a:ext cx="5878512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Richard Woods, 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gadoe.org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1042988"/>
            <a:ext cx="9144000" cy="44450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A3E4BC4-3A06-4CA9-954B-805F36F3B2BD}" type="datetime1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C33D7-CFBF-4AA9-9FC7-ABD827E96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09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26400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4"/>
          <a:stretch>
            <a:fillRect/>
          </a:stretch>
        </p:blipFill>
        <p:spPr bwMode="auto">
          <a:xfrm>
            <a:off x="6919913" y="50800"/>
            <a:ext cx="2212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7105650" y="1019175"/>
            <a:ext cx="2027238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 Woods,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95A89DB-D373-4BFC-A385-EC90CB1B0D79}" type="datetime1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C10E-3E1B-468D-B28C-85CCC865D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71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080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264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4"/>
          <a:stretch>
            <a:fillRect/>
          </a:stretch>
        </p:blipFill>
        <p:spPr bwMode="auto">
          <a:xfrm>
            <a:off x="6919913" y="50800"/>
            <a:ext cx="2212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7080250" y="1019175"/>
            <a:ext cx="2052638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 Woods,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A52D7E-7551-4CD9-86C1-8FD7C070DD33}" type="datetime1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6E145-1882-46F3-8857-C5175D744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16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264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4"/>
          <a:stretch>
            <a:fillRect/>
          </a:stretch>
        </p:blipFill>
        <p:spPr bwMode="auto">
          <a:xfrm>
            <a:off x="6919913" y="50800"/>
            <a:ext cx="2212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062788" y="1019175"/>
            <a:ext cx="2070100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 Woods,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7A5C89-3F06-4496-BE4D-1747A835B5F0}" type="datetime1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F6C53-260B-44FB-8CE0-EDD2CE540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70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26400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0255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197802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157538" y="214313"/>
            <a:ext cx="5878512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Richard Woods, 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gadoe.org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 flipV="1">
            <a:off x="0" y="1042988"/>
            <a:ext cx="9144000" cy="44450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02687C7-007B-4BFF-9433-B7D346509225}" type="datetime1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9914D-B1C3-43EF-A6D6-B1EFB6EAD3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13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264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4"/>
          <a:stretch>
            <a:fillRect/>
          </a:stretch>
        </p:blipFill>
        <p:spPr bwMode="auto">
          <a:xfrm>
            <a:off x="6919913" y="50800"/>
            <a:ext cx="2212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7062788" y="1019175"/>
            <a:ext cx="2070100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 Woods,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078AF2-B4C6-4E40-A8FB-355AF612C541}" type="datetime1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1A311-D6DF-49AD-8EE3-50CE9E3D7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0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264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4"/>
          <a:stretch>
            <a:fillRect/>
          </a:stretch>
        </p:blipFill>
        <p:spPr bwMode="auto">
          <a:xfrm>
            <a:off x="6919913" y="50800"/>
            <a:ext cx="2212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7080250" y="1019175"/>
            <a:ext cx="2052638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 Woods,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Segoe UI Semibold" panose="020B07020402040202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69F57F7-F450-4F78-A9C4-6C5884B4DDFF}" type="datetime1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254E4EAF-F257-48A5-ABC4-4900E56E531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53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264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15075"/>
            <a:ext cx="9144000" cy="474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03250" y="333375"/>
            <a:ext cx="631666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18366FED-957C-4B30-96F0-2AF38A3C3EEB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20919B1-E1E9-417C-A4F1-DBC16FDC8E7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-15875" y="6235700"/>
            <a:ext cx="9159875" cy="52388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5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4"/>
          <a:stretch>
            <a:fillRect/>
          </a:stretch>
        </p:blipFill>
        <p:spPr bwMode="auto">
          <a:xfrm>
            <a:off x="6919913" y="50800"/>
            <a:ext cx="2212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325" y="1019175"/>
            <a:ext cx="1960563" cy="6445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 Woods,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Segoe UI Semibold" panose="020B0702040204020203" pitchFamily="34" charset="0"/>
          <a:ea typeface="+mj-ea"/>
          <a:cs typeface="Times New Roman" panose="02020603050405020304" pitchFamily="18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Rounded MT Bold" panose="020F07040305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Rounded MT Bold" panose="020F07040305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Rounded MT Bold" panose="020F07040305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Rounded MT Bold" panose="020F07040305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Rounded MT Bold" panose="020F07040305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Rounded MT Bold" panose="020F07040305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Rounded MT Bold" panose="020F07040305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Rounded MT Bold" panose="020F07040305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k12.ga.us/" TargetMode="External"/><Relationship Id="rId2" Type="http://schemas.openxmlformats.org/officeDocument/2006/relationships/hyperlink" Target="mailto:kraju@doe.k12.ga.us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nhandville@doe.k12.ga.u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2128838"/>
            <a:ext cx="7772400" cy="2387600"/>
          </a:xfrm>
        </p:spPr>
        <p:txBody>
          <a:bodyPr/>
          <a:lstStyle/>
          <a:p>
            <a:r>
              <a:rPr lang="en-US" sz="3600" dirty="0"/>
              <a:t>Improving Instruction Through Effective Data Use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/>
              <a:t>The Partnership Between Federal Programs and Principals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4516438"/>
            <a:ext cx="6858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Annual Title </a:t>
            </a:r>
            <a:r>
              <a:rPr lang="en-US" dirty="0" smtClean="0"/>
              <a:t>Programs </a:t>
            </a:r>
            <a:r>
              <a:rPr lang="en-US" dirty="0" smtClean="0"/>
              <a:t>Conference</a:t>
            </a:r>
          </a:p>
          <a:p>
            <a:r>
              <a:rPr lang="en-US" dirty="0" smtClean="0"/>
              <a:t> </a:t>
            </a:r>
            <a:r>
              <a:rPr lang="en-US" dirty="0" smtClean="0"/>
              <a:t>June 17-18, 2015</a:t>
            </a:r>
            <a:endParaRPr lang="en-US" dirty="0"/>
          </a:p>
        </p:txBody>
      </p:sp>
      <p:sp>
        <p:nvSpPr>
          <p:cNvPr id="14340" name="Date Placeholder 5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C4EB85B9-7469-4FA6-BD05-9CD4132FBDF8}" type="datetime1">
              <a:rPr lang="en-US" altLang="en-US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5/21/2015</a:t>
            </a:fld>
            <a:endParaRPr lang="en-US" altLang="en-US" sz="1200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34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2559203-E156-4DEC-934F-1F506C664E21}" type="slidenum">
              <a:rPr lang="en-US" altLang="en-US" sz="120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 smtClean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84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ea typeface="Segoe UI" panose="020B0502040204020203" pitchFamily="34" charset="0"/>
                <a:cs typeface="Segoe UI" panose="020B0502040204020203" pitchFamily="34" charset="0"/>
              </a:rPr>
              <a:t>Assessments </a:t>
            </a:r>
            <a:r>
              <a:rPr lang="en-US" sz="3600" b="0" dirty="0">
                <a:ea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en-US" sz="3600" b="0" dirty="0" smtClean="0"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3600" b="0" dirty="0" smtClean="0"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b="0" dirty="0" smtClean="0">
                <a:ea typeface="Segoe UI" panose="020B0502040204020203" pitchFamily="34" charset="0"/>
                <a:cs typeface="Segoe UI" panose="020B0502040204020203" pitchFamily="34" charset="0"/>
              </a:rPr>
              <a:t>The Principal’s Role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sz="2000" dirty="0"/>
              <a:t>Review </a:t>
            </a:r>
            <a:r>
              <a:rPr lang="en-US" sz="2000" dirty="0" smtClean="0"/>
              <a:t>assessments </a:t>
            </a:r>
            <a:r>
              <a:rPr lang="en-US" sz="2000" dirty="0"/>
              <a:t>thoroughly with staff</a:t>
            </a:r>
          </a:p>
          <a:p>
            <a:pPr marL="285750" indent="-285750"/>
            <a:r>
              <a:rPr lang="en-US" sz="2000" dirty="0"/>
              <a:t>Ensure that there is consistency across departments/grade levels</a:t>
            </a:r>
          </a:p>
          <a:p>
            <a:pPr marL="285750" indent="-285750"/>
            <a:r>
              <a:rPr lang="en-US" sz="2000" dirty="0"/>
              <a:t>Ensure that the types of questions/format that are included in the milestones are included in these tests </a:t>
            </a:r>
            <a:r>
              <a:rPr lang="en-US" sz="2000" b="1" dirty="0"/>
              <a:t>and</a:t>
            </a:r>
            <a:r>
              <a:rPr lang="en-US" sz="2000" dirty="0"/>
              <a:t> begin using that vocabulary from day one</a:t>
            </a:r>
          </a:p>
          <a:p>
            <a:pPr marL="285750" indent="-285750"/>
            <a:r>
              <a:rPr lang="en-US" sz="2000" dirty="0"/>
              <a:t>Ensure that common assessments are created. Review the questions to make sure they incorporate the DOK levels. Adjust them if necessary </a:t>
            </a:r>
            <a:r>
              <a:rPr lang="en-US" sz="2000" b="1" dirty="0"/>
              <a:t>(use SLDS as a valuable resource)</a:t>
            </a:r>
          </a:p>
          <a:p>
            <a:pPr marL="285750" indent="-285750"/>
            <a:r>
              <a:rPr lang="en-US" sz="2000" dirty="0"/>
              <a:t>Work with teachers to drill down to the rigor of these </a:t>
            </a:r>
            <a:r>
              <a:rPr lang="en-US" sz="2000" dirty="0" smtClean="0"/>
              <a:t>assessments </a:t>
            </a:r>
            <a:r>
              <a:rPr lang="en-US" sz="2000" dirty="0"/>
              <a:t>(mastery level of fractions – student will be able to solve a simple problem on a number line as well as one that’s embedded in a multi-step word problem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ea typeface="Segoe UI" panose="020B0502040204020203" pitchFamily="34" charset="0"/>
                <a:cs typeface="Segoe UI" panose="020B0502040204020203" pitchFamily="34" charset="0"/>
              </a:rPr>
              <a:t>Assessments </a:t>
            </a:r>
            <a:r>
              <a:rPr lang="en-US" sz="3600" b="0" dirty="0">
                <a:ea typeface="Segoe UI" panose="020B0502040204020203" pitchFamily="34" charset="0"/>
                <a:cs typeface="Segoe UI" panose="020B0502040204020203" pitchFamily="34" charset="0"/>
              </a:rPr>
              <a:t>- </a:t>
            </a:r>
            <a:br>
              <a:rPr lang="en-US" sz="3600" b="0" dirty="0"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dirty="0"/>
              <a:t>The Federal Programs’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Ask guiding questions to ensure that schools have a balanced assessment system in place</a:t>
            </a:r>
          </a:p>
          <a:p>
            <a:r>
              <a:rPr lang="en-US" sz="2400" dirty="0" smtClean="0"/>
              <a:t>Train principals on the use of SLDS</a:t>
            </a:r>
          </a:p>
          <a:p>
            <a:r>
              <a:rPr lang="en-US" sz="2400" dirty="0" smtClean="0"/>
              <a:t>Ensure that funds for assessments are strategically used</a:t>
            </a:r>
          </a:p>
          <a:p>
            <a:r>
              <a:rPr lang="en-US" sz="2400" dirty="0" smtClean="0"/>
              <a:t>Coordinate cross school teams to develop question banks for common assessments and rubrics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759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Assessments – </a:t>
            </a:r>
            <a:br>
              <a:rPr lang="en-US" sz="3600" dirty="0" smtClean="0"/>
            </a:br>
            <a:r>
              <a:rPr lang="en-US" sz="3600" dirty="0" smtClean="0"/>
              <a:t>Sample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Do the common assessments include the same questioning formats and level of rigor as the state tests?</a:t>
            </a:r>
          </a:p>
          <a:p>
            <a:pPr lvl="0"/>
            <a:r>
              <a:rPr lang="en-US" sz="2400" dirty="0"/>
              <a:t>What process did you use to ensure that all staff used consistent grading rubrics?</a:t>
            </a:r>
          </a:p>
          <a:p>
            <a:pPr lvl="0"/>
            <a:r>
              <a:rPr lang="en-US" sz="2400" dirty="0"/>
              <a:t>Explain how your leadership team is working with those teachers who have a high failure rate? How are you monitoring this process?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94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Analysis </a:t>
            </a:r>
            <a:r>
              <a:rPr lang="en-US" sz="3600" b="0" dirty="0"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The </a:t>
            </a:r>
            <a:r>
              <a:rPr lang="en-US" sz="3600" dirty="0"/>
              <a:t>Principal’s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Data, data everywhere…. </a:t>
            </a:r>
            <a:r>
              <a:rPr lang="en-US" sz="2400" dirty="0" smtClean="0"/>
              <a:t>decide </a:t>
            </a:r>
            <a:r>
              <a:rPr lang="en-US" sz="2400" dirty="0"/>
              <a:t>what data to analyze</a:t>
            </a:r>
          </a:p>
          <a:p>
            <a:r>
              <a:rPr lang="en-US" sz="2400" dirty="0"/>
              <a:t>List and then rank all the different data to identify which ones </a:t>
            </a:r>
            <a:r>
              <a:rPr lang="en-US" sz="2400" b="1" dirty="0"/>
              <a:t>most</a:t>
            </a:r>
            <a:r>
              <a:rPr lang="en-US" sz="2400" dirty="0"/>
              <a:t> impacts instruction</a:t>
            </a:r>
          </a:p>
          <a:p>
            <a:r>
              <a:rPr lang="en-US" sz="2400" dirty="0"/>
              <a:t>Help staff learn to dig deeper by engaging in PLCs that focus on error analysis or item analysis</a:t>
            </a:r>
          </a:p>
          <a:p>
            <a:r>
              <a:rPr lang="en-US" sz="2400" dirty="0"/>
              <a:t>Ensure that analysis of data/PLCs is being done in consistent </a:t>
            </a:r>
            <a:r>
              <a:rPr lang="en-US" sz="2400" dirty="0" smtClean="0"/>
              <a:t>cycles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6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Analysis </a:t>
            </a:r>
            <a:r>
              <a:rPr lang="en-US" sz="3600" b="0" dirty="0"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The Principal’s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in teams to: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Ask</a:t>
            </a:r>
            <a:r>
              <a:rPr lang="en-US" dirty="0" smtClean="0"/>
              <a:t> </a:t>
            </a:r>
            <a:r>
              <a:rPr lang="en-US" dirty="0"/>
              <a:t>and record </a:t>
            </a:r>
            <a:r>
              <a:rPr lang="en-US" b="1" dirty="0">
                <a:solidFill>
                  <a:srgbClr val="FF0000"/>
                </a:solidFill>
              </a:rPr>
              <a:t>questions</a:t>
            </a:r>
            <a:r>
              <a:rPr lang="en-US" dirty="0"/>
              <a:t> about what they see </a:t>
            </a:r>
          </a:p>
          <a:p>
            <a:r>
              <a:rPr lang="en-US" b="1" dirty="0">
                <a:solidFill>
                  <a:srgbClr val="FF0000"/>
                </a:solidFill>
              </a:rPr>
              <a:t>Answer</a:t>
            </a:r>
            <a:r>
              <a:rPr lang="en-US" dirty="0"/>
              <a:t> and record those </a:t>
            </a:r>
            <a:r>
              <a:rPr lang="en-US" b="1" dirty="0">
                <a:solidFill>
                  <a:srgbClr val="FF0000"/>
                </a:solidFill>
              </a:rPr>
              <a:t>questions</a:t>
            </a:r>
          </a:p>
          <a:p>
            <a:r>
              <a:rPr lang="en-US" b="1" dirty="0">
                <a:solidFill>
                  <a:srgbClr val="FF0000"/>
                </a:solidFill>
              </a:rPr>
              <a:t>State the impact on instruction </a:t>
            </a:r>
            <a:r>
              <a:rPr lang="en-US" dirty="0"/>
              <a:t>(e.g. higher order thinking skills may be a grade level weakness while constructed response may be a weakness in just one class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14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ea typeface="Segoe UI" panose="020B0502040204020203" pitchFamily="34" charset="0"/>
                <a:cs typeface="Segoe UI" panose="020B0502040204020203" pitchFamily="34" charset="0"/>
              </a:rPr>
              <a:t>Analysis </a:t>
            </a:r>
            <a:r>
              <a:rPr lang="en-US" sz="3600" b="0" dirty="0">
                <a:ea typeface="Segoe UI" panose="020B0502040204020203" pitchFamily="34" charset="0"/>
                <a:cs typeface="Segoe UI" panose="020B0502040204020203" pitchFamily="34" charset="0"/>
              </a:rPr>
              <a:t>- </a:t>
            </a:r>
            <a:br>
              <a:rPr lang="en-US" sz="3600" b="0" dirty="0"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dirty="0"/>
              <a:t>The Federal Programs’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0124"/>
            <a:ext cx="7886700" cy="4351338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 smtClean="0"/>
              <a:t>Model PLCs with your principals by cluster, level or like demographics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Understand </a:t>
            </a:r>
            <a:r>
              <a:rPr lang="en-US" dirty="0"/>
              <a:t>different types of data (Tool # </a:t>
            </a:r>
            <a:r>
              <a:rPr lang="en-US" dirty="0" smtClean="0"/>
              <a:t>5)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Ask </a:t>
            </a:r>
            <a:r>
              <a:rPr lang="en-US" dirty="0"/>
              <a:t>guiding and clarifying questions (Tool # </a:t>
            </a:r>
            <a:r>
              <a:rPr lang="en-US" dirty="0" smtClean="0"/>
              <a:t>2)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Prioritize </a:t>
            </a:r>
            <a:r>
              <a:rPr lang="en-US" dirty="0"/>
              <a:t>data – start small! </a:t>
            </a:r>
            <a:r>
              <a:rPr lang="en-US" dirty="0" smtClean="0"/>
              <a:t>(Tool </a:t>
            </a:r>
            <a:r>
              <a:rPr lang="en-US" dirty="0"/>
              <a:t># 5</a:t>
            </a:r>
            <a:r>
              <a:rPr lang="en-US" dirty="0" smtClean="0"/>
              <a:t>)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Hold cluster meetings where principals engage in discussing power standards </a:t>
            </a:r>
          </a:p>
          <a:p>
            <a:pPr marL="342900" lvl="1" indent="-342900">
              <a:spcBef>
                <a:spcPts val="1000"/>
              </a:spcBef>
            </a:pPr>
            <a:r>
              <a:rPr lang="en-US" dirty="0" smtClean="0"/>
              <a:t>Take principals through analysis exercises to ensure consistency and necessary skills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E</a:t>
            </a:r>
            <a:r>
              <a:rPr lang="en-US" dirty="0" smtClean="0"/>
              <a:t>nsure </a:t>
            </a:r>
            <a:r>
              <a:rPr lang="en-US" dirty="0"/>
              <a:t>that </a:t>
            </a:r>
            <a:r>
              <a:rPr lang="en-US" dirty="0" smtClean="0"/>
              <a:t>the </a:t>
            </a:r>
            <a:r>
              <a:rPr lang="en-US" dirty="0"/>
              <a:t>focus </a:t>
            </a:r>
            <a:r>
              <a:rPr lang="en-US" dirty="0" smtClean="0"/>
              <a:t>in not only </a:t>
            </a:r>
            <a:r>
              <a:rPr lang="en-US" dirty="0"/>
              <a:t>on “averages” when analyzing </a:t>
            </a:r>
            <a:r>
              <a:rPr lang="en-US" dirty="0" smtClean="0"/>
              <a:t>data</a:t>
            </a:r>
          </a:p>
          <a:p>
            <a:pPr marL="228600" lvl="1">
              <a:spcBef>
                <a:spcPts val="1000"/>
              </a:spcBef>
            </a:pPr>
            <a:endParaRPr lang="en-US" dirty="0"/>
          </a:p>
          <a:p>
            <a:pPr marL="228600" lvl="1">
              <a:spcBef>
                <a:spcPts val="1000"/>
              </a:spcBef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807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General Tips About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the day, it’s individual student data analysis and action items to target those areas that will make a difference</a:t>
            </a:r>
          </a:p>
          <a:p>
            <a:r>
              <a:rPr lang="en-US" dirty="0"/>
              <a:t>Data can get old very quickly. The more specific the data the shorter its shelf life! (pre-assessments, mid-term unit tests)</a:t>
            </a:r>
          </a:p>
          <a:p>
            <a:r>
              <a:rPr lang="en-US" dirty="0"/>
              <a:t>Visual presentation of the data is critical so that it’s easy to read</a:t>
            </a:r>
          </a:p>
          <a:p>
            <a:r>
              <a:rPr lang="en-US" dirty="0"/>
              <a:t>Less is more!</a:t>
            </a:r>
          </a:p>
          <a:p>
            <a:r>
              <a:rPr lang="en-US" b="1" dirty="0">
                <a:solidFill>
                  <a:srgbClr val="FF0000"/>
                </a:solidFill>
              </a:rPr>
              <a:t>This is where data analysis typically </a:t>
            </a:r>
            <a:r>
              <a:rPr lang="en-US" b="1" dirty="0" smtClean="0">
                <a:solidFill>
                  <a:srgbClr val="FF0000"/>
                </a:solidFill>
              </a:rPr>
              <a:t>stops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Analysis -</a:t>
            </a:r>
            <a:br>
              <a:rPr lang="en-US" sz="3600" dirty="0" smtClean="0"/>
            </a:br>
            <a:r>
              <a:rPr lang="en-US" sz="3600" dirty="0" smtClean="0"/>
              <a:t>Sample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What process did the leadership team use to prioritize data focus for this year?  What would you do differently next year?</a:t>
            </a:r>
          </a:p>
          <a:p>
            <a:pPr lvl="0"/>
            <a:r>
              <a:rPr lang="en-US" sz="2000" dirty="0"/>
              <a:t>What are your challenges to effective data usage?</a:t>
            </a:r>
          </a:p>
          <a:p>
            <a:pPr lvl="0"/>
            <a:r>
              <a:rPr lang="en-US" sz="2000" dirty="0"/>
              <a:t>Is there a clear protocol that is consistently used to analyze data? Describe it.</a:t>
            </a:r>
          </a:p>
          <a:p>
            <a:pPr lvl="0"/>
            <a:r>
              <a:rPr lang="en-US" sz="2000" dirty="0"/>
              <a:t>Is the staff engaged in error and item analysis when working with data? How do you know?</a:t>
            </a:r>
          </a:p>
          <a:p>
            <a:pPr lvl="0"/>
            <a:r>
              <a:rPr lang="en-US" sz="2000" dirty="0"/>
              <a:t>What is the performance trend of a specific cohort of students?*</a:t>
            </a:r>
          </a:p>
          <a:p>
            <a:pPr lvl="0"/>
            <a:r>
              <a:rPr lang="en-US" sz="2000" dirty="0"/>
              <a:t>Where are we making the most progress in closing the achievement gap?*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AE8691-9E8F-4043-A406-F22B64DFE979}" type="datetime1">
              <a:rPr lang="en-US" smtClean="0"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6245" y="6356350"/>
            <a:ext cx="5377343" cy="365125"/>
          </a:xfrm>
        </p:spPr>
        <p:txBody>
          <a:bodyPr/>
          <a:lstStyle/>
          <a:p>
            <a:pPr>
              <a:defRPr/>
            </a:pPr>
            <a:r>
              <a:rPr lang="en-US" sz="1000" dirty="0" smtClean="0"/>
              <a:t>* Source: Answering the Questions That Count: </a:t>
            </a:r>
            <a:r>
              <a:rPr lang="en-US" sz="1000" dirty="0" err="1" smtClean="0"/>
              <a:t>Ronka</a:t>
            </a:r>
            <a:r>
              <a:rPr lang="en-US" sz="1000" dirty="0" smtClean="0"/>
              <a:t>, </a:t>
            </a:r>
            <a:r>
              <a:rPr lang="en-US" sz="1000" dirty="0" err="1" smtClean="0"/>
              <a:t>Lachat</a:t>
            </a:r>
            <a:r>
              <a:rPr lang="en-US" sz="1000" dirty="0" smtClean="0"/>
              <a:t>, Slaughter and Meltzer</a:t>
            </a:r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645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Action -</a:t>
            </a:r>
            <a:br>
              <a:rPr lang="en-US" sz="3600" dirty="0" smtClean="0"/>
            </a:br>
            <a:r>
              <a:rPr lang="en-US" sz="3600" dirty="0" smtClean="0"/>
              <a:t>The </a:t>
            </a:r>
            <a:r>
              <a:rPr lang="en-US" sz="3600" dirty="0"/>
              <a:t>Principal’s </a:t>
            </a:r>
            <a:r>
              <a:rPr lang="en-US" sz="3600" dirty="0" smtClean="0"/>
              <a:t>Role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teachers look at pacing charts and curriculum standards when looking at instructional impact</a:t>
            </a:r>
          </a:p>
          <a:p>
            <a:r>
              <a:rPr lang="en-US" b="1" dirty="0">
                <a:solidFill>
                  <a:srgbClr val="FF0000"/>
                </a:solidFill>
              </a:rPr>
              <a:t>Ensure teachers develop goals</a:t>
            </a:r>
          </a:p>
          <a:p>
            <a:r>
              <a:rPr lang="en-US" b="1" dirty="0">
                <a:solidFill>
                  <a:srgbClr val="FF0000"/>
                </a:solidFill>
              </a:rPr>
              <a:t>Ensure teachers identify</a:t>
            </a:r>
            <a:r>
              <a:rPr lang="en-US" dirty="0"/>
              <a:t> specific </a:t>
            </a:r>
            <a:r>
              <a:rPr lang="en-US" b="1" dirty="0">
                <a:solidFill>
                  <a:srgbClr val="FF0000"/>
                </a:solidFill>
              </a:rPr>
              <a:t>strategies</a:t>
            </a:r>
          </a:p>
          <a:p>
            <a:r>
              <a:rPr lang="en-US" b="1" dirty="0">
                <a:solidFill>
                  <a:srgbClr val="FF0000"/>
                </a:solidFill>
              </a:rPr>
              <a:t>Ensure teachers set</a:t>
            </a:r>
            <a:r>
              <a:rPr lang="en-US" dirty="0"/>
              <a:t> a </a:t>
            </a:r>
            <a:r>
              <a:rPr lang="en-US" b="1" dirty="0">
                <a:solidFill>
                  <a:srgbClr val="FF0000"/>
                </a:solidFill>
              </a:rPr>
              <a:t>time</a:t>
            </a:r>
            <a:r>
              <a:rPr lang="en-US" dirty="0"/>
              <a:t> frame </a:t>
            </a:r>
          </a:p>
          <a:p>
            <a:r>
              <a:rPr lang="en-US" dirty="0"/>
              <a:t>Two levels of </a:t>
            </a:r>
            <a:r>
              <a:rPr lang="en-US" dirty="0" smtClean="0"/>
              <a:t>focus for </a:t>
            </a:r>
            <a:r>
              <a:rPr lang="en-US" dirty="0"/>
              <a:t>next steps:</a:t>
            </a:r>
          </a:p>
          <a:p>
            <a:pPr lvl="1"/>
            <a:r>
              <a:rPr lang="en-US" sz="2000" dirty="0" smtClean="0"/>
              <a:t>General </a:t>
            </a:r>
            <a:r>
              <a:rPr lang="en-US" sz="2000" dirty="0"/>
              <a:t>discussions about grade/department (third graders have to learn how to use voice in their writing)</a:t>
            </a:r>
          </a:p>
          <a:p>
            <a:pPr lvl="1"/>
            <a:r>
              <a:rPr lang="en-US" sz="2000" dirty="0" smtClean="0"/>
              <a:t>It </a:t>
            </a:r>
            <a:r>
              <a:rPr lang="en-US" sz="2000" dirty="0"/>
              <a:t>should also be student specific after an </a:t>
            </a:r>
            <a:r>
              <a:rPr lang="en-US" sz="2000" dirty="0" smtClean="0"/>
              <a:t>assessment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469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Action - </a:t>
            </a:r>
            <a:br>
              <a:rPr lang="en-US" sz="3600" dirty="0" smtClean="0"/>
            </a:br>
            <a:r>
              <a:rPr lang="en-US" sz="3600" dirty="0"/>
              <a:t>The Federal Programs’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the process in your PLCs</a:t>
            </a:r>
          </a:p>
          <a:p>
            <a:r>
              <a:rPr lang="en-US" dirty="0" smtClean="0"/>
              <a:t>Analyze data and develop interventions </a:t>
            </a:r>
          </a:p>
          <a:p>
            <a:r>
              <a:rPr lang="en-US" dirty="0" smtClean="0"/>
              <a:t>Sharing of interventions/resources among principals</a:t>
            </a:r>
          </a:p>
          <a:p>
            <a:r>
              <a:rPr lang="en-US" dirty="0"/>
              <a:t>Schools may collaborate to develop a bank of </a:t>
            </a:r>
            <a:r>
              <a:rPr lang="en-US" dirty="0" smtClean="0"/>
              <a:t>instructional strategies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05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618" y="1917624"/>
            <a:ext cx="4848658" cy="422935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5/21/2015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defRPr/>
              </a:pPr>
              <a:t>2</a:t>
            </a:fld>
            <a:endParaRPr lang="en-US" alt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57350" y="1489773"/>
            <a:ext cx="627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/>
              <a:t>SCHOOL IMPROVEMENT &amp; DISTRICT EFFECTIVENESS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98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Action </a:t>
            </a:r>
            <a:r>
              <a:rPr lang="en-US" sz="3600" b="0" dirty="0"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Sample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12746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Explain all the support you have in place to foster collaboration among your staff.</a:t>
            </a:r>
          </a:p>
          <a:p>
            <a:pPr lvl="0"/>
            <a:r>
              <a:rPr lang="en-US" dirty="0"/>
              <a:t>Describe the components that must be included in an action plan for instructional interventions?</a:t>
            </a:r>
          </a:p>
          <a:p>
            <a:pPr lvl="0"/>
            <a:r>
              <a:rPr lang="en-US" dirty="0"/>
              <a:t>How much instructional support will teachers need (for example: for students below grade level in reading vocabulary)?*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C7DD0E-0244-41CD-85F8-EED4DB685F3A}" type="datetime1">
              <a:rPr lang="en-US" smtClean="0"/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81384" y="6356350"/>
            <a:ext cx="6220496" cy="365125"/>
          </a:xfrm>
        </p:spPr>
        <p:txBody>
          <a:bodyPr/>
          <a:lstStyle/>
          <a:p>
            <a:pPr>
              <a:defRPr/>
            </a:pPr>
            <a:r>
              <a:rPr lang="en-US" sz="1000" dirty="0" smtClean="0"/>
              <a:t>* Source: Answering the Questions That Count: </a:t>
            </a:r>
            <a:r>
              <a:rPr lang="en-US" sz="1000" dirty="0" err="1" smtClean="0"/>
              <a:t>Ronka</a:t>
            </a:r>
            <a:r>
              <a:rPr lang="en-US" sz="1000" dirty="0" smtClean="0"/>
              <a:t>, </a:t>
            </a:r>
            <a:r>
              <a:rPr lang="en-US" sz="1000" dirty="0" err="1" smtClean="0"/>
              <a:t>Lachat</a:t>
            </a:r>
            <a:r>
              <a:rPr lang="en-US" sz="1000" dirty="0" smtClean="0"/>
              <a:t>, Slaughter and Meltzer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61947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Monitoring </a:t>
            </a:r>
            <a:r>
              <a:rPr lang="en-US" sz="3600" b="0" dirty="0"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The Principal’s Role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Protect PLC times</a:t>
            </a:r>
          </a:p>
          <a:p>
            <a:r>
              <a:rPr lang="en-US" sz="2000" dirty="0" smtClean="0"/>
              <a:t>Hold vertical team meetings </a:t>
            </a:r>
          </a:p>
          <a:p>
            <a:r>
              <a:rPr lang="en-US" sz="2000" dirty="0" smtClean="0"/>
              <a:t>Ensure leadership team has consistent skills to analyze data</a:t>
            </a:r>
          </a:p>
          <a:p>
            <a:r>
              <a:rPr lang="en-US" sz="2000" dirty="0" smtClean="0"/>
              <a:t>Ensure funds are allocated for necessary resources</a:t>
            </a:r>
          </a:p>
          <a:p>
            <a:r>
              <a:rPr lang="en-US" sz="2000" dirty="0" smtClean="0"/>
              <a:t>Ensure students are engaged in their learning</a:t>
            </a:r>
          </a:p>
          <a:p>
            <a:r>
              <a:rPr lang="en-US" sz="2000" dirty="0" smtClean="0"/>
              <a:t>Conduct regular unannounced walkthroughs </a:t>
            </a:r>
          </a:p>
          <a:p>
            <a:r>
              <a:rPr lang="en-US" sz="2000" dirty="0" smtClean="0"/>
              <a:t>Participate in PLCs</a:t>
            </a:r>
          </a:p>
          <a:p>
            <a:r>
              <a:rPr lang="en-US" sz="2000" dirty="0" smtClean="0"/>
              <a:t>Ensure easy to read data displays</a:t>
            </a:r>
          </a:p>
          <a:p>
            <a:r>
              <a:rPr lang="en-US" sz="2000" dirty="0" smtClean="0"/>
              <a:t>Communicate progress reports to stakeholders</a:t>
            </a:r>
          </a:p>
          <a:p>
            <a:r>
              <a:rPr lang="en-US" sz="2000" dirty="0" smtClean="0"/>
              <a:t>Celebrate successes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383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Monitoring </a:t>
            </a:r>
            <a:r>
              <a:rPr lang="en-US" sz="3600" b="0" dirty="0"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The Federal Programs’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Re-think your </a:t>
            </a:r>
            <a:r>
              <a:rPr lang="en-US" sz="2400" dirty="0" smtClean="0"/>
              <a:t>meetings</a:t>
            </a:r>
          </a:p>
          <a:p>
            <a:r>
              <a:rPr lang="en-US" sz="2400" dirty="0" smtClean="0"/>
              <a:t>Build principal capacity to lead the PLC process</a:t>
            </a:r>
          </a:p>
          <a:p>
            <a:r>
              <a:rPr lang="en-US" sz="2400" dirty="0"/>
              <a:t>Use in-house talent for training</a:t>
            </a:r>
          </a:p>
          <a:p>
            <a:r>
              <a:rPr lang="en-US" sz="2400" dirty="0" smtClean="0"/>
              <a:t>Stress on a ‘trickle down’ process </a:t>
            </a:r>
          </a:p>
          <a:p>
            <a:r>
              <a:rPr lang="en-US" sz="2400" dirty="0" smtClean="0"/>
              <a:t>Working in PLCs, review lesson plans</a:t>
            </a:r>
          </a:p>
          <a:p>
            <a:r>
              <a:rPr lang="en-US" sz="2400" dirty="0" smtClean="0"/>
              <a:t>Pick instructional area for each meeting</a:t>
            </a:r>
          </a:p>
          <a:p>
            <a:r>
              <a:rPr lang="en-US" sz="2400" dirty="0" smtClean="0"/>
              <a:t>Principals present progress reports during PLCs </a:t>
            </a:r>
          </a:p>
          <a:p>
            <a:r>
              <a:rPr lang="en-US" sz="2400" dirty="0" smtClean="0"/>
              <a:t>A balanced approach of support and accountability</a:t>
            </a:r>
          </a:p>
          <a:p>
            <a:r>
              <a:rPr lang="en-US" sz="2400" dirty="0" smtClean="0"/>
              <a:t>Celebrate successes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274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Monitoring </a:t>
            </a:r>
            <a:r>
              <a:rPr lang="en-US" sz="3600" b="0" dirty="0"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Sample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9122"/>
            <a:ext cx="7886700" cy="4351338"/>
          </a:xfrm>
        </p:spPr>
        <p:txBody>
          <a:bodyPr/>
          <a:lstStyle/>
          <a:p>
            <a:pPr lvl="0"/>
            <a:r>
              <a:rPr lang="en-US" sz="2400" dirty="0"/>
              <a:t>How do you monitor PLCs and interventions during instruction?</a:t>
            </a:r>
          </a:p>
          <a:p>
            <a:pPr lvl="0"/>
            <a:r>
              <a:rPr lang="en-US" sz="2400" dirty="0"/>
              <a:t>Describe your system of reviewing and monitoring lesson plans. What are the staff strengths and weaknesses in this area? </a:t>
            </a:r>
          </a:p>
          <a:p>
            <a:pPr lvl="0"/>
            <a:r>
              <a:rPr lang="en-US" sz="2400" dirty="0"/>
              <a:t>Share how you are working with a teacher to improve lesson plans.</a:t>
            </a:r>
          </a:p>
          <a:p>
            <a:pPr lvl="0"/>
            <a:r>
              <a:rPr lang="en-US" sz="2400" dirty="0"/>
              <a:t>Share how you are using peers support to improve instruction.</a:t>
            </a:r>
          </a:p>
          <a:p>
            <a:pPr lvl="0"/>
            <a:r>
              <a:rPr lang="en-US" sz="2400" dirty="0"/>
              <a:t>How do you, as the school leader have a deep understanding of how each grade level is doing?</a:t>
            </a:r>
          </a:p>
          <a:p>
            <a:pPr lvl="0"/>
            <a:r>
              <a:rPr lang="en-US" sz="2400" dirty="0"/>
              <a:t>How are students engaged in their own learning goals?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0750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0" y="1349107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Segoe UI Semibold" panose="020B0702040204020203" pitchFamily="34" charset="0"/>
            </a:endParaRPr>
          </a:p>
          <a:p>
            <a:pPr marL="0" indent="0" algn="ctr">
              <a:buNone/>
            </a:pPr>
            <a:endParaRPr lang="en-US" dirty="0">
              <a:latin typeface="Segoe UI Semibold" panose="020B0702040204020203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Segoe UI Semibold" panose="020B0702040204020203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Segoe UI Semibold" panose="020B0702040204020203" pitchFamily="34" charset="0"/>
              </a:rPr>
              <a:t>Your </a:t>
            </a:r>
            <a:r>
              <a:rPr lang="en-US" sz="3600" dirty="0">
                <a:latin typeface="Segoe UI Semibold" panose="020B0702040204020203" pitchFamily="34" charset="0"/>
              </a:rPr>
              <a:t>Input </a:t>
            </a:r>
            <a:r>
              <a:rPr lang="en-US" sz="3600" dirty="0" smtClean="0">
                <a:latin typeface="Segoe UI Semibold" panose="020B0702040204020203" pitchFamily="34" charset="0"/>
              </a:rPr>
              <a:t>On </a:t>
            </a:r>
            <a:r>
              <a:rPr lang="en-US" sz="3600" dirty="0">
                <a:latin typeface="Segoe UI Semibold" panose="020B0702040204020203" pitchFamily="34" charset="0"/>
              </a:rPr>
              <a:t>These Graphs…..</a:t>
            </a:r>
          </a:p>
          <a:p>
            <a:pPr marL="0" indent="0">
              <a:buNone/>
            </a:pP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35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506156"/>
              </p:ext>
            </p:extLst>
          </p:nvPr>
        </p:nvGraphicFramePr>
        <p:xfrm>
          <a:off x="96982" y="68593"/>
          <a:ext cx="8994331" cy="6110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4218"/>
                <a:gridCol w="1284218"/>
                <a:gridCol w="1285179"/>
                <a:gridCol w="1285179"/>
                <a:gridCol w="1285179"/>
                <a:gridCol w="1285179"/>
                <a:gridCol w="1285179"/>
              </a:tblGrid>
              <a:tr h="1848885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Student Performance on Question Formats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Key: MC-Multiple Choice; CR- Constructed Response; </a:t>
                      </a:r>
                      <a:endParaRPr lang="en-US" sz="2400" dirty="0" smtClean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RG- </a:t>
                      </a:r>
                      <a:r>
                        <a:rPr lang="en-US" sz="2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Response Grid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78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Students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MC-Low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MC-high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CR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CR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RG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RG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5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standard </a:t>
                      </a: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standard </a:t>
                      </a: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standard 2</a:t>
                      </a:r>
                      <a:endParaRPr lang="en-US" sz="20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standard </a:t>
                      </a: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standard </a:t>
                      </a: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standard 4</a:t>
                      </a:r>
                      <a:endParaRPr lang="en-US" sz="20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8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John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8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Mary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8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Travis*</a:t>
                      </a:r>
                      <a:endParaRPr lang="en-US" sz="20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8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Alecia*</a:t>
                      </a:r>
                      <a:endParaRPr lang="en-US" sz="20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8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David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5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985827"/>
              </p:ext>
            </p:extLst>
          </p:nvPr>
        </p:nvGraphicFramePr>
        <p:xfrm>
          <a:off x="69273" y="55335"/>
          <a:ext cx="9026238" cy="6180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9501"/>
                <a:gridCol w="511743"/>
                <a:gridCol w="511743"/>
                <a:gridCol w="511743"/>
                <a:gridCol w="606890"/>
                <a:gridCol w="528889"/>
                <a:gridCol w="411914"/>
                <a:gridCol w="781301"/>
                <a:gridCol w="720900"/>
                <a:gridCol w="511743"/>
                <a:gridCol w="511743"/>
                <a:gridCol w="665281"/>
                <a:gridCol w="1512847"/>
              </a:tblGrid>
              <a:tr h="1674335"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Item Analysis - Student Performance </a:t>
                      </a:r>
                      <a:r>
                        <a:rPr lang="en-US" sz="24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On </a:t>
                      </a:r>
                      <a:r>
                        <a:rPr lang="en-US" sz="2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Fractions Unit – Common Assessment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Key:  LL – Low Level; HL – High Level; WP – Word Problem; MC – Multiple Choice; CR – Constructed </a:t>
                      </a:r>
                      <a:r>
                        <a:rPr lang="en-US" sz="24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Response</a:t>
                      </a:r>
                      <a:endParaRPr lang="en-US" sz="24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69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Students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Add/Subtract Fractions-Like </a:t>
                      </a: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</a:t>
                      </a: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enominators</a:t>
                      </a:r>
                      <a:endParaRPr lang="en-US" sz="1600" b="1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Add/Subtract Fractions-Un-like </a:t>
                      </a: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</a:t>
                      </a: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enominators</a:t>
                      </a:r>
                      <a:endParaRPr lang="en-US" sz="1600" b="1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Add/Subtract </a:t>
                      </a: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</a:t>
                      </a: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ixed </a:t>
                      </a: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#</a:t>
                      </a: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s-Like </a:t>
                      </a: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</a:t>
                      </a: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enominators</a:t>
                      </a:r>
                      <a:endParaRPr lang="en-US" sz="1600" b="1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Add/Subtract </a:t>
                      </a: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</a:t>
                      </a: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ixed </a:t>
                      </a: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#</a:t>
                      </a: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s-Unlike </a:t>
                      </a: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</a:t>
                      </a: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enominators </a:t>
                      </a:r>
                      <a:endParaRPr lang="en-US" sz="1600" b="1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Add/Subtract </a:t>
                      </a: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</a:t>
                      </a: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ixed </a:t>
                      </a: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#</a:t>
                      </a: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s-Unlike Denominators</a:t>
                      </a:r>
                      <a:endParaRPr lang="en-US" sz="1600" b="1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7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 </a:t>
                      </a: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Questions </a:t>
                      </a: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-MC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 </a:t>
                      </a: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Questions- </a:t>
                      </a: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MC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 </a:t>
                      </a: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Questions-WP</a:t>
                      </a:r>
                      <a:endParaRPr lang="en-US" sz="1600" b="1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 Questions-MC/WP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 Question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1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LL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LL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HL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LL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HL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HL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WP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WP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MC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WP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WP 2 step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CR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John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Mary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Travis*</a:t>
                      </a:r>
                      <a:endParaRPr lang="en-US" sz="1600" b="1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Alecia*</a:t>
                      </a:r>
                      <a:endParaRPr lang="en-US" sz="1600" b="1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David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1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Percentage</a:t>
                      </a:r>
                      <a:endParaRPr lang="en-US" sz="1600" b="1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80%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80%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40%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100%</a:t>
                      </a:r>
                      <a:endParaRPr lang="en-US" sz="1200" b="1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40%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100%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40%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80%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60%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20%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20%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92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480327"/>
              </p:ext>
            </p:extLst>
          </p:nvPr>
        </p:nvGraphicFramePr>
        <p:xfrm>
          <a:off x="62345" y="100668"/>
          <a:ext cx="9022933" cy="6107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7001"/>
                <a:gridCol w="3007966"/>
                <a:gridCol w="3007966"/>
              </a:tblGrid>
              <a:tr h="590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Analysis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Goal</a:t>
                      </a: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Intervention</a:t>
                      </a:r>
                      <a:endParaRPr lang="en-US" sz="18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0278" marR="50278" marT="0" marB="0"/>
                </a:tc>
              </a:tr>
              <a:tr h="55167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Students need more practice with constructed-response questions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SWD </a:t>
                      </a: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students are unable to get started on responses to CR questions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All students will show progress with CR questions</a:t>
                      </a: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800" dirty="0" smtClean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SWD </a:t>
                      </a: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students in my class will learn how to verbalize and then write down a response to a CR question</a:t>
                      </a:r>
                    </a:p>
                  </a:txBody>
                  <a:tcPr marL="50278" marR="50278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All teachers will include CR questions in their daily work (e.g. </a:t>
                      </a:r>
                      <a:r>
                        <a:rPr lang="en-US" sz="18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students </a:t>
                      </a: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will maintain math journals to explain how they solved the </a:t>
                      </a:r>
                      <a:r>
                        <a:rPr lang="en-US" sz="18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problem) 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8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Teacher A will work on CR questions in small group direct instruction. Students will verbalize answer while teacher writes on easel. (week 1</a:t>
                      </a:r>
                      <a:r>
                        <a:rPr lang="en-US" sz="18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Working </a:t>
                      </a:r>
                      <a:r>
                        <a:rPr lang="en-US" sz="18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in small group, students will write response to CR questions with teacher guidance. (week 2)</a:t>
                      </a:r>
                    </a:p>
                  </a:txBody>
                  <a:tcPr marL="50278" marR="50278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7591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600" b="1" dirty="0" smtClean="0"/>
              <a:t>Questions?</a:t>
            </a:r>
          </a:p>
          <a:p>
            <a:pPr marL="0" indent="0" algn="ctr">
              <a:buNone/>
            </a:pPr>
            <a:r>
              <a:rPr lang="en-US" sz="3600" b="1" dirty="0" smtClean="0"/>
              <a:t>Comments?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2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en-US" sz="2400" b="1" dirty="0" smtClean="0"/>
              <a:t>Kalpana Raju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800" dirty="0" smtClean="0"/>
              <a:t>School Effectiveness Specialist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Division of School and District Effectiveness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Georgia Department of Education</a:t>
            </a:r>
            <a:br>
              <a:rPr lang="en-US" sz="1800" dirty="0"/>
            </a:br>
            <a:r>
              <a:rPr lang="en-US" sz="1800" dirty="0" smtClean="0"/>
              <a:t>1870 </a:t>
            </a:r>
            <a:r>
              <a:rPr lang="en-US" sz="1800" dirty="0"/>
              <a:t>Twin Towers East</a:t>
            </a:r>
            <a:br>
              <a:rPr lang="en-US" sz="1800" dirty="0"/>
            </a:br>
            <a:r>
              <a:rPr lang="en-US" sz="1800" dirty="0"/>
              <a:t>205 Jesse Hill Jr. Drive, SE</a:t>
            </a:r>
            <a:br>
              <a:rPr lang="en-US" sz="1800" dirty="0"/>
            </a:br>
            <a:r>
              <a:rPr lang="en-US" sz="1800" dirty="0"/>
              <a:t>Atlanta, Georgia  30334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>
                <a:hlinkClick r:id="rId2"/>
              </a:rPr>
              <a:t>kraju@doe.k12.ga.us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u="sng" dirty="0" smtClean="0">
                <a:hlinkClick r:id="rId3"/>
              </a:rPr>
              <a:t>www.doe.k12.ga.us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 smtClean="0"/>
              <a:t>Nicholas </a:t>
            </a:r>
            <a:r>
              <a:rPr lang="en-US" sz="2400" b="1" dirty="0"/>
              <a:t>L. Handville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800" dirty="0"/>
              <a:t>Operations Analyst III</a:t>
            </a:r>
            <a:br>
              <a:rPr lang="en-US" sz="1800" dirty="0"/>
            </a:br>
            <a:r>
              <a:rPr lang="en-US" sz="1800" dirty="0"/>
              <a:t>Office of School Improvement</a:t>
            </a:r>
            <a:br>
              <a:rPr lang="en-US" sz="1800" dirty="0"/>
            </a:br>
            <a:r>
              <a:rPr lang="en-US" sz="1800" dirty="0"/>
              <a:t>Georgia Department of Education</a:t>
            </a:r>
            <a:br>
              <a:rPr lang="en-US" sz="1800" dirty="0"/>
            </a:br>
            <a:r>
              <a:rPr lang="en-US" sz="1800" dirty="0"/>
              <a:t>1854 Twin Towers East</a:t>
            </a:r>
            <a:br>
              <a:rPr lang="en-US" sz="1800" dirty="0"/>
            </a:br>
            <a:r>
              <a:rPr lang="en-US" sz="1800" dirty="0"/>
              <a:t>205 Jesse Hill Jr. Drive, SE</a:t>
            </a:r>
            <a:br>
              <a:rPr lang="en-US" sz="1800" dirty="0"/>
            </a:br>
            <a:r>
              <a:rPr lang="en-US" sz="1800" dirty="0"/>
              <a:t>Atlanta, Georgia  30334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Office: (404) 657-9864</a:t>
            </a:r>
            <a:br>
              <a:rPr lang="en-US" sz="1800" dirty="0"/>
            </a:br>
            <a:r>
              <a:rPr lang="en-US" sz="1800" u="sng" dirty="0">
                <a:hlinkClick r:id="rId4"/>
              </a:rPr>
              <a:t>nhandville@doe.k12.ga.us</a:t>
            </a:r>
            <a:r>
              <a:rPr lang="en-US" sz="1800" u="sng" dirty="0"/>
              <a:t/>
            </a:r>
            <a:br>
              <a:rPr lang="en-US" sz="1800" u="sng" dirty="0"/>
            </a:br>
            <a:r>
              <a:rPr lang="en-US" sz="1800" u="sng" dirty="0">
                <a:hlinkClick r:id="rId3"/>
              </a:rPr>
              <a:t>www.doe.k12.ga.us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D8F6D-A50F-4A76-AB27-FF92B4E7E5E1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E9069A1-D31E-43DD-A78D-7C306FA61930}" type="slidenum">
              <a:rPr lang="en-US" altLang="en-US" sz="120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dirty="0" smtClean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17431"/>
            <a:ext cx="7886700" cy="5159532"/>
          </a:xfrm>
        </p:spPr>
        <p:txBody>
          <a:bodyPr/>
          <a:lstStyle/>
          <a:p>
            <a:pPr marL="0" indent="0">
              <a:buNone/>
            </a:pPr>
            <a:endParaRPr lang="en-US" sz="3600" b="1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3600" b="1" dirty="0" smtClean="0"/>
              <a:t>When we work with data, we have to pay attention to:</a:t>
            </a:r>
          </a:p>
          <a:p>
            <a:pPr marL="0" indent="0">
              <a:buNone/>
            </a:pPr>
            <a:endParaRPr lang="en-US" sz="2400" b="1" dirty="0"/>
          </a:p>
          <a:p>
            <a:pPr lvl="1"/>
            <a:r>
              <a:rPr lang="en-US" sz="3200" dirty="0"/>
              <a:t>Culture</a:t>
            </a:r>
          </a:p>
          <a:p>
            <a:pPr lvl="1"/>
            <a:r>
              <a:rPr lang="en-US" sz="3200" dirty="0"/>
              <a:t>Assessments</a:t>
            </a:r>
          </a:p>
          <a:p>
            <a:pPr lvl="1"/>
            <a:r>
              <a:rPr lang="en-US" sz="3200" dirty="0"/>
              <a:t>Analysis</a:t>
            </a:r>
          </a:p>
          <a:p>
            <a:pPr lvl="1"/>
            <a:r>
              <a:rPr lang="en-US" sz="3200" dirty="0" smtClean="0"/>
              <a:t>Action</a:t>
            </a:r>
          </a:p>
          <a:p>
            <a:pPr lvl="1"/>
            <a:r>
              <a:rPr lang="en-US" sz="3200" dirty="0" smtClean="0"/>
              <a:t>Monitoring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32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6227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What Are The Biggest Challenges For </a:t>
            </a:r>
            <a:r>
              <a:rPr lang="en-US" sz="3600" b="1" dirty="0"/>
              <a:t>S</a:t>
            </a:r>
            <a:r>
              <a:rPr lang="en-US" sz="3600" b="1" dirty="0" smtClean="0"/>
              <a:t>chool </a:t>
            </a:r>
            <a:r>
              <a:rPr lang="en-US" sz="3600" b="1" dirty="0"/>
              <a:t>L</a:t>
            </a:r>
            <a:r>
              <a:rPr lang="en-US" sz="3600" b="1" dirty="0" smtClean="0"/>
              <a:t>eaders </a:t>
            </a:r>
            <a:r>
              <a:rPr lang="en-US" sz="3600" b="1" dirty="0"/>
              <a:t>and </a:t>
            </a:r>
            <a:r>
              <a:rPr lang="en-US" sz="3600" b="1" dirty="0" smtClean="0"/>
              <a:t>Teachers</a:t>
            </a:r>
            <a:r>
              <a:rPr lang="en-US" sz="3600" b="1" dirty="0"/>
              <a:t>?</a:t>
            </a:r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08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Teachers/leaders may not know </a:t>
            </a:r>
            <a:r>
              <a:rPr lang="en-US" sz="2400" b="1" dirty="0">
                <a:solidFill>
                  <a:srgbClr val="FF0000"/>
                </a:solidFill>
              </a:rPr>
              <a:t>what</a:t>
            </a:r>
            <a:r>
              <a:rPr lang="en-US" sz="2400" dirty="0"/>
              <a:t> to do</a:t>
            </a:r>
          </a:p>
          <a:p>
            <a:r>
              <a:rPr lang="en-US" sz="2400" dirty="0"/>
              <a:t>Teachers/leaders may not know </a:t>
            </a:r>
            <a:r>
              <a:rPr lang="en-US" sz="2400" b="1" dirty="0">
                <a:solidFill>
                  <a:srgbClr val="FF0000"/>
                </a:solidFill>
              </a:rPr>
              <a:t>how</a:t>
            </a:r>
            <a:r>
              <a:rPr lang="en-US" sz="2400" dirty="0"/>
              <a:t> to put the plan into action</a:t>
            </a:r>
          </a:p>
          <a:p>
            <a:r>
              <a:rPr lang="en-US" sz="2400" dirty="0"/>
              <a:t>No time for planning for instruction</a:t>
            </a:r>
          </a:p>
          <a:p>
            <a:r>
              <a:rPr lang="en-US" sz="2400" dirty="0"/>
              <a:t>No clear expectation from leadership (e.g. differentiation)</a:t>
            </a:r>
          </a:p>
          <a:p>
            <a:r>
              <a:rPr lang="en-US" sz="2400" dirty="0"/>
              <a:t>Teachers don’t know what to do (strategies) differently to show results</a:t>
            </a:r>
          </a:p>
          <a:p>
            <a:r>
              <a:rPr lang="en-US" sz="2400" dirty="0"/>
              <a:t>Teacher’s next steps may not be reflected in their lesson </a:t>
            </a:r>
            <a:r>
              <a:rPr lang="en-US" sz="2400" dirty="0" smtClean="0"/>
              <a:t>plans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47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50" y="2125013"/>
            <a:ext cx="7175589" cy="3374265"/>
          </a:xfrm>
        </p:spPr>
        <p:txBody>
          <a:bodyPr/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dirty="0" smtClean="0"/>
              <a:t>The </a:t>
            </a:r>
            <a:r>
              <a:rPr lang="en-US" dirty="0"/>
              <a:t>Process at the</a:t>
            </a:r>
            <a:br>
              <a:rPr lang="en-US" dirty="0"/>
            </a:br>
            <a:r>
              <a:rPr lang="en-US" dirty="0"/>
              <a:t>School </a:t>
            </a:r>
            <a:r>
              <a:rPr lang="en-US" dirty="0" smtClean="0"/>
              <a:t>Level</a:t>
            </a:r>
            <a:br>
              <a:rPr lang="en-US" dirty="0" smtClean="0"/>
            </a:br>
            <a:r>
              <a:rPr lang="en-US" i="1" dirty="0" smtClean="0"/>
              <a:t>and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</a:t>
            </a:r>
            <a:r>
              <a:rPr lang="en-US" dirty="0"/>
              <a:t>You </a:t>
            </a:r>
            <a:r>
              <a:rPr lang="en-US" dirty="0" smtClean="0"/>
              <a:t>Can Help </a:t>
            </a:r>
            <a:r>
              <a:rPr lang="en-US" dirty="0"/>
              <a:t>Your School </a:t>
            </a:r>
            <a:r>
              <a:rPr lang="en-US" dirty="0" smtClean="0"/>
              <a:t>Leaders</a:t>
            </a: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4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Culture </a:t>
            </a:r>
            <a:r>
              <a:rPr lang="en-US" sz="3600" b="0" dirty="0"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The </a:t>
            </a:r>
            <a:r>
              <a:rPr lang="en-US" sz="3600" dirty="0" smtClean="0"/>
              <a:t>Principal’s </a:t>
            </a:r>
            <a:r>
              <a:rPr lang="en-US" sz="3600" dirty="0"/>
              <a:t>Role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628650" y="1825625"/>
            <a:ext cx="7886700" cy="4165243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en-US" sz="2000" dirty="0" smtClean="0"/>
              <a:t>Develop </a:t>
            </a:r>
            <a:r>
              <a:rPr lang="en-US" sz="2000" dirty="0"/>
              <a:t>a cycle of data, analysis, action that is deeply embedded in school culture with students and adults</a:t>
            </a:r>
          </a:p>
          <a:p>
            <a:r>
              <a:rPr lang="en-US" sz="2000" dirty="0"/>
              <a:t>Set the tone (is the most valuable resource)</a:t>
            </a:r>
          </a:p>
          <a:p>
            <a:r>
              <a:rPr lang="en-US" sz="2000" dirty="0"/>
              <a:t>Carve out protected time for assessments and PLCs</a:t>
            </a:r>
          </a:p>
          <a:p>
            <a:r>
              <a:rPr lang="en-US" sz="2000" dirty="0"/>
              <a:t>Think out of the box with faculty meetings</a:t>
            </a:r>
          </a:p>
          <a:p>
            <a:r>
              <a:rPr lang="en-US" sz="2000" dirty="0"/>
              <a:t>Have a school-wide calendar with </a:t>
            </a:r>
            <a:r>
              <a:rPr lang="en-US" sz="2000" b="1" dirty="0">
                <a:solidFill>
                  <a:srgbClr val="FF0000"/>
                </a:solidFill>
              </a:rPr>
              <a:t>all</a:t>
            </a:r>
            <a:r>
              <a:rPr lang="en-US" sz="2000" dirty="0"/>
              <a:t> assessment dates </a:t>
            </a:r>
          </a:p>
          <a:p>
            <a:r>
              <a:rPr lang="en-US" sz="2000" dirty="0"/>
              <a:t>Also include PLC dates on this calendar for school-wide consistency</a:t>
            </a:r>
          </a:p>
          <a:p>
            <a:r>
              <a:rPr lang="en-US" sz="2000" dirty="0"/>
              <a:t>Have a clear plan for PD </a:t>
            </a:r>
            <a:r>
              <a:rPr lang="en-US" sz="2000" b="1" dirty="0">
                <a:solidFill>
                  <a:srgbClr val="FF0000"/>
                </a:solidFill>
              </a:rPr>
              <a:t>with</a:t>
            </a:r>
            <a:r>
              <a:rPr lang="en-US" sz="2000" dirty="0"/>
              <a:t> teacher input</a:t>
            </a:r>
          </a:p>
          <a:p>
            <a:r>
              <a:rPr lang="en-US" sz="2000" dirty="0"/>
              <a:t>Prioritize one or two instructional initiatives</a:t>
            </a:r>
          </a:p>
          <a:p>
            <a:r>
              <a:rPr lang="en-US" sz="2000" dirty="0"/>
              <a:t>Communicate expectations clearly (for example DI</a:t>
            </a:r>
            <a:r>
              <a:rPr lang="en-US" sz="2000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993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Culture </a:t>
            </a:r>
            <a:r>
              <a:rPr lang="en-US" sz="3600" b="0" dirty="0"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The Federal Programs’ Role</a:t>
            </a:r>
            <a:endParaRPr lang="en-US" sz="3600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628650" y="1722403"/>
            <a:ext cx="7886700" cy="4570482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en-US" sz="2000" dirty="0" smtClean="0"/>
              <a:t>Be a liaison between district and schools</a:t>
            </a:r>
          </a:p>
          <a:p>
            <a:r>
              <a:rPr lang="en-US" sz="2000" dirty="0" smtClean="0"/>
              <a:t>Be </a:t>
            </a:r>
            <a:r>
              <a:rPr lang="en-US" sz="2000" dirty="0"/>
              <a:t>a coach</a:t>
            </a:r>
            <a:r>
              <a:rPr lang="en-US" sz="2000" dirty="0" smtClean="0"/>
              <a:t>!</a:t>
            </a:r>
          </a:p>
          <a:p>
            <a:r>
              <a:rPr lang="en-US" sz="2000" dirty="0"/>
              <a:t>Model the process that schools are expected to </a:t>
            </a:r>
            <a:r>
              <a:rPr lang="en-US" sz="2000" dirty="0" smtClean="0"/>
              <a:t>follow</a:t>
            </a:r>
            <a:endParaRPr lang="en-US" sz="2000" dirty="0"/>
          </a:p>
          <a:p>
            <a:r>
              <a:rPr lang="en-US" sz="2000" dirty="0"/>
              <a:t>Build a vision for a positive data culture </a:t>
            </a:r>
            <a:endParaRPr lang="en-US" sz="1600" dirty="0"/>
          </a:p>
          <a:p>
            <a:r>
              <a:rPr lang="en-US" sz="2000" dirty="0"/>
              <a:t>Develop a common language and shared vision of Instructional Leadership</a:t>
            </a:r>
          </a:p>
          <a:p>
            <a:r>
              <a:rPr lang="en-US" sz="2000" dirty="0"/>
              <a:t>Develop a description of the behaviors of an instructional leader</a:t>
            </a:r>
          </a:p>
          <a:p>
            <a:r>
              <a:rPr lang="en-US" sz="2000" dirty="0"/>
              <a:t>Understand concerns</a:t>
            </a:r>
          </a:p>
          <a:p>
            <a:r>
              <a:rPr lang="en-US" sz="2000" dirty="0"/>
              <a:t>Build </a:t>
            </a:r>
            <a:r>
              <a:rPr lang="en-US" sz="2000" dirty="0" smtClean="0"/>
              <a:t>capacity </a:t>
            </a:r>
            <a:r>
              <a:rPr lang="en-US" sz="2000" dirty="0"/>
              <a:t>(ask guiding questions)</a:t>
            </a:r>
          </a:p>
          <a:p>
            <a:r>
              <a:rPr lang="en-US" sz="2000" dirty="0"/>
              <a:t>Ask “If”……… “Then” questions </a:t>
            </a:r>
            <a:endParaRPr lang="en-US" sz="2000" dirty="0" smtClean="0"/>
          </a:p>
          <a:p>
            <a:r>
              <a:rPr lang="en-US" sz="2000" dirty="0" smtClean="0"/>
              <a:t>Be specific about your expectations and then give individual schools autonomy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504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Culture </a:t>
            </a:r>
            <a:r>
              <a:rPr lang="en-US" sz="3600" b="0" dirty="0"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Sample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How will you communicate your instructional focus to your staff? </a:t>
            </a:r>
          </a:p>
          <a:p>
            <a:pPr lvl="0"/>
            <a:r>
              <a:rPr lang="en-US" sz="2000" dirty="0"/>
              <a:t>What is the make-up of your leadership team? Where do you think they need the most support?</a:t>
            </a:r>
          </a:p>
          <a:p>
            <a:pPr lvl="0"/>
            <a:r>
              <a:rPr lang="en-US" sz="2000" dirty="0"/>
              <a:t>How will you foster leadership qualities in your team? </a:t>
            </a:r>
          </a:p>
          <a:p>
            <a:pPr lvl="0"/>
            <a:r>
              <a:rPr lang="en-US" sz="2000" dirty="0"/>
              <a:t>How well does your staff know your vision for data driven instruction? How do you know?</a:t>
            </a:r>
          </a:p>
          <a:p>
            <a:pPr lvl="0"/>
            <a:r>
              <a:rPr lang="en-US" sz="2000" dirty="0"/>
              <a:t>What process did you use to develop the PD plan for staff?  What is the focus?</a:t>
            </a:r>
          </a:p>
          <a:p>
            <a:pPr lvl="0"/>
            <a:r>
              <a:rPr lang="en-US" sz="2000" dirty="0"/>
              <a:t>How will you assess the impact of PD on student achievement?</a:t>
            </a:r>
          </a:p>
          <a:p>
            <a:pPr lvl="0"/>
            <a:r>
              <a:rPr lang="en-US" sz="2000" dirty="0"/>
              <a:t>Do you have a school-wide calendar that includes all assessment AND PLC dates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891DF-5AC1-4AEA-A723-2CDA21858250}" type="datetime1">
              <a:rPr lang="en-US" smtClean="0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8061-71BB-4BEE-8AAA-AAD42EA719B6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7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DOE-PowerPoint-Template (1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25B6E7437D643BEAAC06D495827D4" ma:contentTypeVersion="1" ma:contentTypeDescription="Create a new document." ma:contentTypeScope="" ma:versionID="3327b551467a8fb9fedd2d34fe1508e1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targetNamespace="http://schemas.microsoft.com/office/2006/metadata/properties" ma:root="true" ma:fieldsID="feb49e78f3da19e4d02149b6c86843ad" ns1:_="" ns2:_="">
    <xsd:import namespace="http://schemas.microsoft.com/sharepoint/v3"/>
    <xsd:import namespace="1d496aed-39d0-4758-b3cf-4e4773287716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3D6CA11-8306-4563-9FE2-2ED8A8C90FE4}"/>
</file>

<file path=customXml/itemProps2.xml><?xml version="1.0" encoding="utf-8"?>
<ds:datastoreItem xmlns:ds="http://schemas.openxmlformats.org/officeDocument/2006/customXml" ds:itemID="{F4E26A2C-6F7C-4F09-A75E-9169BE9361CC}"/>
</file>

<file path=customXml/itemProps3.xml><?xml version="1.0" encoding="utf-8"?>
<ds:datastoreItem xmlns:ds="http://schemas.openxmlformats.org/officeDocument/2006/customXml" ds:itemID="{43262DB8-DF66-4C1B-8815-1DFB6D20D8E7}"/>
</file>

<file path=docProps/app.xml><?xml version="1.0" encoding="utf-8"?>
<Properties xmlns="http://schemas.openxmlformats.org/officeDocument/2006/extended-properties" xmlns:vt="http://schemas.openxmlformats.org/officeDocument/2006/docPropsVTypes">
  <Template>GaDOE-PowerPoint-Template (1)</Template>
  <TotalTime>1294</TotalTime>
  <Words>1702</Words>
  <Application>Microsoft Office PowerPoint</Application>
  <PresentationFormat>On-screen Show (4:3)</PresentationFormat>
  <Paragraphs>399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Arial Rounded MT Bold</vt:lpstr>
      <vt:lpstr>Calibri</vt:lpstr>
      <vt:lpstr>Segoe UI</vt:lpstr>
      <vt:lpstr>Segoe UI Semibold</vt:lpstr>
      <vt:lpstr>Symbol</vt:lpstr>
      <vt:lpstr>Times New Roman</vt:lpstr>
      <vt:lpstr>GaDOE-PowerPoint-Template (1)</vt:lpstr>
      <vt:lpstr>Improving Instruction Through Effective Data Use:  The Partnership Between Federal Programs and Principals</vt:lpstr>
      <vt:lpstr>PowerPoint Presentation</vt:lpstr>
      <vt:lpstr>PowerPoint Presentation</vt:lpstr>
      <vt:lpstr>PowerPoint Presentation</vt:lpstr>
      <vt:lpstr>PowerPoint Presentation</vt:lpstr>
      <vt:lpstr>    The Process at the School Level and How You Can Help Your School Leaders     </vt:lpstr>
      <vt:lpstr>Culture - The Principal’s Role</vt:lpstr>
      <vt:lpstr>Culture - The Federal Programs’ Role</vt:lpstr>
      <vt:lpstr>Culture -  Sample Questions</vt:lpstr>
      <vt:lpstr>Assessments -  The Principal’s Role</vt:lpstr>
      <vt:lpstr>Assessments -  The Federal Programs’ Role</vt:lpstr>
      <vt:lpstr>Assessments –  Sample Questions</vt:lpstr>
      <vt:lpstr>Analysis -  The Principal’s Role</vt:lpstr>
      <vt:lpstr>Analysis -  The Principal’s Role</vt:lpstr>
      <vt:lpstr>Analysis -  The Federal Programs’ Role</vt:lpstr>
      <vt:lpstr>General Tips About Analysis</vt:lpstr>
      <vt:lpstr>Analysis - Sample Questions</vt:lpstr>
      <vt:lpstr>Action - The Principal’s Role</vt:lpstr>
      <vt:lpstr>Action -  The Federal Programs’ Role</vt:lpstr>
      <vt:lpstr>Action - Sample Questions</vt:lpstr>
      <vt:lpstr>Monitoring - The Principal’s Role</vt:lpstr>
      <vt:lpstr>Monitoring - The Federal Programs’ Role</vt:lpstr>
      <vt:lpstr>Monitoring - Sample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Contact Information</vt:lpstr>
    </vt:vector>
  </TitlesOfParts>
  <Company>Georgia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Margo DeLaune</dc:creator>
  <cp:lastModifiedBy>Margo DeLaune</cp:lastModifiedBy>
  <cp:revision>121</cp:revision>
  <dcterms:created xsi:type="dcterms:W3CDTF">2015-01-12T20:39:15Z</dcterms:created>
  <dcterms:modified xsi:type="dcterms:W3CDTF">2015-05-21T12:45:28Z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0x01010026A25B6E7437D643BEAAC06D495827D4</vt:lpwstr>
  </property>
  <property fmtid="{D5CDD505-2E9C-101B-9397-08002B2CF9AE}" pid="3" name="TemplateUrl">
    <vt:lpwstr/>
  </property>
  <property fmtid="{D5CDD505-2E9C-101B-9397-08002B2CF9AE}" pid="4" name="Order">
    <vt:r8>142100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Page">
    <vt:lpwstr/>
  </property>
  <property fmtid="{D5CDD505-2E9C-101B-9397-08002B2CF9AE}" pid="10" name="Page SubHeader">
    <vt:lpwstr/>
  </property>
</Properties>
</file>