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sldIdLst>
    <p:sldId id="256" r:id="rId5"/>
    <p:sldId id="257" r:id="rId6"/>
    <p:sldId id="258" r:id="rId7"/>
    <p:sldId id="259" r:id="rId8"/>
    <p:sldId id="262"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DOE"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autoAdjust="0"/>
  </p:normalViewPr>
  <p:slideViewPr>
    <p:cSldViewPr snapToGrid="0">
      <p:cViewPr varScale="1">
        <p:scale>
          <a:sx n="85" d="100"/>
          <a:sy n="85" d="100"/>
        </p:scale>
        <p:origin x="-907"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2582"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4C52C-0DD1-44D2-88F7-DA384C93E07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9B81A981-D7A0-4167-AA31-836516B204D5}">
      <dgm:prSet custT="1"/>
      <dgm:spPr/>
      <dgm:t>
        <a:bodyPr/>
        <a:lstStyle/>
        <a:p>
          <a:pPr rtl="0"/>
          <a:r>
            <a:rPr lang="en-US" sz="1200" dirty="0" smtClean="0"/>
            <a:t>         </a:t>
          </a:r>
          <a:r>
            <a:rPr lang="en-US" sz="1500" dirty="0" smtClean="0"/>
            <a:t>Inquiry</a:t>
          </a:r>
          <a:endParaRPr lang="en-US" sz="900" dirty="0"/>
        </a:p>
      </dgm:t>
    </dgm:pt>
    <dgm:pt modelId="{2F1E6D30-5F68-45F4-8B74-819C68CA6689}" type="parTrans" cxnId="{04008E1D-D6A3-4B04-8D48-BA2D219C030B}">
      <dgm:prSet/>
      <dgm:spPr/>
      <dgm:t>
        <a:bodyPr/>
        <a:lstStyle/>
        <a:p>
          <a:endParaRPr lang="en-US"/>
        </a:p>
      </dgm:t>
    </dgm:pt>
    <dgm:pt modelId="{1DBD33DA-0F4C-483A-9FA6-0397C51DB805}" type="sibTrans" cxnId="{04008E1D-D6A3-4B04-8D48-BA2D219C030B}">
      <dgm:prSet/>
      <dgm:spPr/>
      <dgm:t>
        <a:bodyPr/>
        <a:lstStyle/>
        <a:p>
          <a:endParaRPr lang="en-US"/>
        </a:p>
      </dgm:t>
    </dgm:pt>
    <dgm:pt modelId="{E0C363C1-83F0-4A64-99FD-37324D6CCFB6}">
      <dgm:prSet/>
      <dgm:spPr/>
      <dgm:t>
        <a:bodyPr/>
        <a:lstStyle/>
        <a:p>
          <a:pPr rtl="0"/>
          <a:endParaRPr lang="en-US" sz="700" dirty="0"/>
        </a:p>
      </dgm:t>
    </dgm:pt>
    <dgm:pt modelId="{3CFA72EF-CC72-457C-857A-3BC6949B678F}" type="parTrans" cxnId="{FBE11465-2ECC-45CB-A0AD-8481A0CAB929}">
      <dgm:prSet/>
      <dgm:spPr/>
      <dgm:t>
        <a:bodyPr/>
        <a:lstStyle/>
        <a:p>
          <a:endParaRPr lang="en-US"/>
        </a:p>
      </dgm:t>
    </dgm:pt>
    <dgm:pt modelId="{23659C01-7B05-4AD3-8C66-D0C0216F430D}" type="sibTrans" cxnId="{FBE11465-2ECC-45CB-A0AD-8481A0CAB929}">
      <dgm:prSet/>
      <dgm:spPr/>
      <dgm:t>
        <a:bodyPr/>
        <a:lstStyle/>
        <a:p>
          <a:endParaRPr lang="en-US"/>
        </a:p>
      </dgm:t>
    </dgm:pt>
    <dgm:pt modelId="{796EC6D0-870F-43CB-B836-2BF416913EC5}">
      <dgm:prSet/>
      <dgm:spPr/>
      <dgm:t>
        <a:bodyPr/>
        <a:lstStyle/>
        <a:p>
          <a:pPr rtl="0"/>
          <a:r>
            <a:rPr lang="en-US" dirty="0" smtClean="0"/>
            <a:t>Inspection  of       physical  evidence</a:t>
          </a:r>
          <a:endParaRPr lang="en-US" dirty="0"/>
        </a:p>
      </dgm:t>
    </dgm:pt>
    <dgm:pt modelId="{6A55BDBE-C206-45CB-BE08-A963435CE99C}" type="parTrans" cxnId="{44D1EC27-67BC-4D9D-8A96-8B04FCC5A335}">
      <dgm:prSet/>
      <dgm:spPr/>
      <dgm:t>
        <a:bodyPr/>
        <a:lstStyle/>
        <a:p>
          <a:endParaRPr lang="en-US"/>
        </a:p>
      </dgm:t>
    </dgm:pt>
    <dgm:pt modelId="{47B0B797-87B6-4872-90EA-A640FF41694F}" type="sibTrans" cxnId="{44D1EC27-67BC-4D9D-8A96-8B04FCC5A335}">
      <dgm:prSet/>
      <dgm:spPr/>
      <dgm:t>
        <a:bodyPr/>
        <a:lstStyle/>
        <a:p>
          <a:endParaRPr lang="en-US"/>
        </a:p>
      </dgm:t>
    </dgm:pt>
    <dgm:pt modelId="{7E518D7E-9B91-4CA5-A53E-69FB5CDC1BC8}">
      <dgm:prSet/>
      <dgm:spPr/>
      <dgm:t>
        <a:bodyPr/>
        <a:lstStyle/>
        <a:p>
          <a:pPr rtl="0"/>
          <a:r>
            <a:rPr lang="en-US" dirty="0" smtClean="0"/>
            <a:t>Analytical Procedures</a:t>
          </a:r>
          <a:endParaRPr lang="en-US" dirty="0"/>
        </a:p>
      </dgm:t>
    </dgm:pt>
    <dgm:pt modelId="{36EA8DD2-635E-4063-8B2A-1E25332EE175}" type="parTrans" cxnId="{F8175E42-E563-4531-8ED4-F4BB63AD56F5}">
      <dgm:prSet/>
      <dgm:spPr/>
      <dgm:t>
        <a:bodyPr/>
        <a:lstStyle/>
        <a:p>
          <a:endParaRPr lang="en-US"/>
        </a:p>
      </dgm:t>
    </dgm:pt>
    <dgm:pt modelId="{327E1EE6-4099-4AFB-9F52-758743A584F7}" type="sibTrans" cxnId="{F8175E42-E563-4531-8ED4-F4BB63AD56F5}">
      <dgm:prSet/>
      <dgm:spPr/>
      <dgm:t>
        <a:bodyPr/>
        <a:lstStyle/>
        <a:p>
          <a:endParaRPr lang="en-US"/>
        </a:p>
      </dgm:t>
    </dgm:pt>
    <dgm:pt modelId="{558622F7-CAD5-45C5-A196-36C3B3612259}">
      <dgm:prSet/>
      <dgm:spPr/>
      <dgm:t>
        <a:bodyPr/>
        <a:lstStyle/>
        <a:p>
          <a:pPr rtl="0"/>
          <a:r>
            <a:rPr lang="en-US" dirty="0" smtClean="0"/>
            <a:t>Re-performance</a:t>
          </a:r>
          <a:endParaRPr lang="en-US" dirty="0"/>
        </a:p>
      </dgm:t>
    </dgm:pt>
    <dgm:pt modelId="{3BCDF36E-77A1-45C8-A01A-FF731D5EBAD5}" type="parTrans" cxnId="{AE2661AA-E39A-445A-960E-FCB99EE42AA5}">
      <dgm:prSet/>
      <dgm:spPr/>
      <dgm:t>
        <a:bodyPr/>
        <a:lstStyle/>
        <a:p>
          <a:endParaRPr lang="en-US"/>
        </a:p>
      </dgm:t>
    </dgm:pt>
    <dgm:pt modelId="{79A2A154-FC3C-43FD-A2CF-22A500BF5116}" type="sibTrans" cxnId="{AE2661AA-E39A-445A-960E-FCB99EE42AA5}">
      <dgm:prSet/>
      <dgm:spPr/>
      <dgm:t>
        <a:bodyPr/>
        <a:lstStyle/>
        <a:p>
          <a:endParaRPr lang="en-US"/>
        </a:p>
      </dgm:t>
    </dgm:pt>
    <dgm:pt modelId="{3A45C57C-E283-4991-98C4-163098F08B24}">
      <dgm:prSet/>
      <dgm:spPr/>
      <dgm:t>
        <a:bodyPr/>
        <a:lstStyle/>
        <a:p>
          <a:pPr rtl="0"/>
          <a:r>
            <a:rPr lang="en-US" dirty="0" smtClean="0"/>
            <a:t>Observation</a:t>
          </a:r>
          <a:endParaRPr lang="en-US" dirty="0"/>
        </a:p>
      </dgm:t>
    </dgm:pt>
    <dgm:pt modelId="{79BBB63E-E42B-4811-9D2C-33CED1C253DB}" type="parTrans" cxnId="{904DA4F3-73FA-45F0-A8C5-BEEAA40AB4E0}">
      <dgm:prSet/>
      <dgm:spPr/>
      <dgm:t>
        <a:bodyPr/>
        <a:lstStyle/>
        <a:p>
          <a:endParaRPr lang="en-US"/>
        </a:p>
      </dgm:t>
    </dgm:pt>
    <dgm:pt modelId="{796739BD-4F1E-485F-B750-DC8EA9B21F91}" type="sibTrans" cxnId="{904DA4F3-73FA-45F0-A8C5-BEEAA40AB4E0}">
      <dgm:prSet/>
      <dgm:spPr/>
      <dgm:t>
        <a:bodyPr/>
        <a:lstStyle/>
        <a:p>
          <a:endParaRPr lang="en-US"/>
        </a:p>
      </dgm:t>
    </dgm:pt>
    <dgm:pt modelId="{27D1897D-A1B3-41DF-A57A-80F14E2B56E0}" type="pres">
      <dgm:prSet presAssocID="{C844C52C-0DD1-44D2-88F7-DA384C93E074}" presName="cycle" presStyleCnt="0">
        <dgm:presLayoutVars>
          <dgm:dir/>
          <dgm:resizeHandles val="exact"/>
        </dgm:presLayoutVars>
      </dgm:prSet>
      <dgm:spPr/>
      <dgm:t>
        <a:bodyPr/>
        <a:lstStyle/>
        <a:p>
          <a:endParaRPr lang="en-US"/>
        </a:p>
      </dgm:t>
    </dgm:pt>
    <dgm:pt modelId="{29808372-AC17-4464-B6D8-48BFE02EFA24}" type="pres">
      <dgm:prSet presAssocID="{9B81A981-D7A0-4167-AA31-836516B204D5}" presName="node" presStyleLbl="node1" presStyleIdx="0" presStyleCnt="5">
        <dgm:presLayoutVars>
          <dgm:bulletEnabled val="1"/>
        </dgm:presLayoutVars>
      </dgm:prSet>
      <dgm:spPr/>
      <dgm:t>
        <a:bodyPr/>
        <a:lstStyle/>
        <a:p>
          <a:endParaRPr lang="en-US"/>
        </a:p>
      </dgm:t>
    </dgm:pt>
    <dgm:pt modelId="{242D8B47-F1B1-43D2-861F-D4694173E89E}" type="pres">
      <dgm:prSet presAssocID="{9B81A981-D7A0-4167-AA31-836516B204D5}" presName="spNode" presStyleCnt="0"/>
      <dgm:spPr/>
    </dgm:pt>
    <dgm:pt modelId="{8256DC1B-C6B1-4303-ADEA-87A0DF0DFF05}" type="pres">
      <dgm:prSet presAssocID="{1DBD33DA-0F4C-483A-9FA6-0397C51DB805}" presName="sibTrans" presStyleLbl="sibTrans1D1" presStyleIdx="0" presStyleCnt="5"/>
      <dgm:spPr/>
      <dgm:t>
        <a:bodyPr/>
        <a:lstStyle/>
        <a:p>
          <a:endParaRPr lang="en-US"/>
        </a:p>
      </dgm:t>
    </dgm:pt>
    <dgm:pt modelId="{9B813EFC-3DB3-43E8-997B-977F24253197}" type="pres">
      <dgm:prSet presAssocID="{796EC6D0-870F-43CB-B836-2BF416913EC5}" presName="node" presStyleLbl="node1" presStyleIdx="1" presStyleCnt="5">
        <dgm:presLayoutVars>
          <dgm:bulletEnabled val="1"/>
        </dgm:presLayoutVars>
      </dgm:prSet>
      <dgm:spPr/>
      <dgm:t>
        <a:bodyPr/>
        <a:lstStyle/>
        <a:p>
          <a:endParaRPr lang="en-US"/>
        </a:p>
      </dgm:t>
    </dgm:pt>
    <dgm:pt modelId="{44D7C311-F8B6-4B97-9CF6-9C1DD3627837}" type="pres">
      <dgm:prSet presAssocID="{796EC6D0-870F-43CB-B836-2BF416913EC5}" presName="spNode" presStyleCnt="0"/>
      <dgm:spPr/>
    </dgm:pt>
    <dgm:pt modelId="{73ACCA6D-4C19-4236-99CB-98DC931A1FF1}" type="pres">
      <dgm:prSet presAssocID="{47B0B797-87B6-4872-90EA-A640FF41694F}" presName="sibTrans" presStyleLbl="sibTrans1D1" presStyleIdx="1" presStyleCnt="5"/>
      <dgm:spPr/>
      <dgm:t>
        <a:bodyPr/>
        <a:lstStyle/>
        <a:p>
          <a:endParaRPr lang="en-US"/>
        </a:p>
      </dgm:t>
    </dgm:pt>
    <dgm:pt modelId="{F640E609-D2F7-42D9-AB8F-74B7332082D3}" type="pres">
      <dgm:prSet presAssocID="{558622F7-CAD5-45C5-A196-36C3B3612259}" presName="node" presStyleLbl="node1" presStyleIdx="2" presStyleCnt="5">
        <dgm:presLayoutVars>
          <dgm:bulletEnabled val="1"/>
        </dgm:presLayoutVars>
      </dgm:prSet>
      <dgm:spPr/>
      <dgm:t>
        <a:bodyPr/>
        <a:lstStyle/>
        <a:p>
          <a:endParaRPr lang="en-US"/>
        </a:p>
      </dgm:t>
    </dgm:pt>
    <dgm:pt modelId="{B0C594C5-BFF4-4448-BA92-5D5F115411AB}" type="pres">
      <dgm:prSet presAssocID="{558622F7-CAD5-45C5-A196-36C3B3612259}" presName="spNode" presStyleCnt="0"/>
      <dgm:spPr/>
    </dgm:pt>
    <dgm:pt modelId="{7D34BC54-82CD-453C-B115-24079C1FD853}" type="pres">
      <dgm:prSet presAssocID="{79A2A154-FC3C-43FD-A2CF-22A500BF5116}" presName="sibTrans" presStyleLbl="sibTrans1D1" presStyleIdx="2" presStyleCnt="5"/>
      <dgm:spPr/>
      <dgm:t>
        <a:bodyPr/>
        <a:lstStyle/>
        <a:p>
          <a:endParaRPr lang="en-US"/>
        </a:p>
      </dgm:t>
    </dgm:pt>
    <dgm:pt modelId="{BB463409-6F0A-4120-9657-3B1C5B787A1A}" type="pres">
      <dgm:prSet presAssocID="{7E518D7E-9B91-4CA5-A53E-69FB5CDC1BC8}" presName="node" presStyleLbl="node1" presStyleIdx="3" presStyleCnt="5">
        <dgm:presLayoutVars>
          <dgm:bulletEnabled val="1"/>
        </dgm:presLayoutVars>
      </dgm:prSet>
      <dgm:spPr/>
      <dgm:t>
        <a:bodyPr/>
        <a:lstStyle/>
        <a:p>
          <a:endParaRPr lang="en-US"/>
        </a:p>
      </dgm:t>
    </dgm:pt>
    <dgm:pt modelId="{EAB5BD96-A2E8-43E3-ACB9-78D60CF954F9}" type="pres">
      <dgm:prSet presAssocID="{7E518D7E-9B91-4CA5-A53E-69FB5CDC1BC8}" presName="spNode" presStyleCnt="0"/>
      <dgm:spPr/>
    </dgm:pt>
    <dgm:pt modelId="{8AF9972A-8FE8-448E-B7FE-7D5BC3F47FD1}" type="pres">
      <dgm:prSet presAssocID="{327E1EE6-4099-4AFB-9F52-758743A584F7}" presName="sibTrans" presStyleLbl="sibTrans1D1" presStyleIdx="3" presStyleCnt="5"/>
      <dgm:spPr/>
      <dgm:t>
        <a:bodyPr/>
        <a:lstStyle/>
        <a:p>
          <a:endParaRPr lang="en-US"/>
        </a:p>
      </dgm:t>
    </dgm:pt>
    <dgm:pt modelId="{F6A468F7-8B82-44EA-96A1-DA7C71F4ADAA}" type="pres">
      <dgm:prSet presAssocID="{3A45C57C-E283-4991-98C4-163098F08B24}" presName="node" presStyleLbl="node1" presStyleIdx="4" presStyleCnt="5">
        <dgm:presLayoutVars>
          <dgm:bulletEnabled val="1"/>
        </dgm:presLayoutVars>
      </dgm:prSet>
      <dgm:spPr/>
      <dgm:t>
        <a:bodyPr/>
        <a:lstStyle/>
        <a:p>
          <a:endParaRPr lang="en-US"/>
        </a:p>
      </dgm:t>
    </dgm:pt>
    <dgm:pt modelId="{2587D4C6-AB34-437D-92B9-7A5A9E8D6762}" type="pres">
      <dgm:prSet presAssocID="{3A45C57C-E283-4991-98C4-163098F08B24}" presName="spNode" presStyleCnt="0"/>
      <dgm:spPr/>
    </dgm:pt>
    <dgm:pt modelId="{8B3B6F1E-EA76-4416-B0CF-4A9672E8DA60}" type="pres">
      <dgm:prSet presAssocID="{796739BD-4F1E-485F-B750-DC8EA9B21F91}" presName="sibTrans" presStyleLbl="sibTrans1D1" presStyleIdx="4" presStyleCnt="5"/>
      <dgm:spPr/>
      <dgm:t>
        <a:bodyPr/>
        <a:lstStyle/>
        <a:p>
          <a:endParaRPr lang="en-US"/>
        </a:p>
      </dgm:t>
    </dgm:pt>
  </dgm:ptLst>
  <dgm:cxnLst>
    <dgm:cxn modelId="{BC48AC8E-32B1-459F-A798-C5E4AAAA0B70}" type="presOf" srcId="{7E518D7E-9B91-4CA5-A53E-69FB5CDC1BC8}" destId="{BB463409-6F0A-4120-9657-3B1C5B787A1A}" srcOrd="0" destOrd="0" presId="urn:microsoft.com/office/officeart/2005/8/layout/cycle5"/>
    <dgm:cxn modelId="{8381118A-7957-44E9-AF31-BEAE45AA16D4}" type="presOf" srcId="{9B81A981-D7A0-4167-AA31-836516B204D5}" destId="{29808372-AC17-4464-B6D8-48BFE02EFA24}" srcOrd="0" destOrd="0" presId="urn:microsoft.com/office/officeart/2005/8/layout/cycle5"/>
    <dgm:cxn modelId="{F8175E42-E563-4531-8ED4-F4BB63AD56F5}" srcId="{C844C52C-0DD1-44D2-88F7-DA384C93E074}" destId="{7E518D7E-9B91-4CA5-A53E-69FB5CDC1BC8}" srcOrd="3" destOrd="0" parTransId="{36EA8DD2-635E-4063-8B2A-1E25332EE175}" sibTransId="{327E1EE6-4099-4AFB-9F52-758743A584F7}"/>
    <dgm:cxn modelId="{83CF8771-4B64-41E9-A0B5-C12F90E4E64D}" type="presOf" srcId="{3A45C57C-E283-4991-98C4-163098F08B24}" destId="{F6A468F7-8B82-44EA-96A1-DA7C71F4ADAA}" srcOrd="0" destOrd="0" presId="urn:microsoft.com/office/officeart/2005/8/layout/cycle5"/>
    <dgm:cxn modelId="{A6344292-4A9B-475F-879E-F8FDC93B2636}" type="presOf" srcId="{47B0B797-87B6-4872-90EA-A640FF41694F}" destId="{73ACCA6D-4C19-4236-99CB-98DC931A1FF1}" srcOrd="0" destOrd="0" presId="urn:microsoft.com/office/officeart/2005/8/layout/cycle5"/>
    <dgm:cxn modelId="{04008E1D-D6A3-4B04-8D48-BA2D219C030B}" srcId="{C844C52C-0DD1-44D2-88F7-DA384C93E074}" destId="{9B81A981-D7A0-4167-AA31-836516B204D5}" srcOrd="0" destOrd="0" parTransId="{2F1E6D30-5F68-45F4-8B74-819C68CA6689}" sibTransId="{1DBD33DA-0F4C-483A-9FA6-0397C51DB805}"/>
    <dgm:cxn modelId="{59CB7DD1-A307-4FB7-BAC8-7E3D4B8A34D1}" type="presOf" srcId="{C844C52C-0DD1-44D2-88F7-DA384C93E074}" destId="{27D1897D-A1B3-41DF-A57A-80F14E2B56E0}" srcOrd="0" destOrd="0" presId="urn:microsoft.com/office/officeart/2005/8/layout/cycle5"/>
    <dgm:cxn modelId="{904DA4F3-73FA-45F0-A8C5-BEEAA40AB4E0}" srcId="{C844C52C-0DD1-44D2-88F7-DA384C93E074}" destId="{3A45C57C-E283-4991-98C4-163098F08B24}" srcOrd="4" destOrd="0" parTransId="{79BBB63E-E42B-4811-9D2C-33CED1C253DB}" sibTransId="{796739BD-4F1E-485F-B750-DC8EA9B21F91}"/>
    <dgm:cxn modelId="{D5870927-602C-49B1-8802-4F532F891EF8}" type="presOf" srcId="{796EC6D0-870F-43CB-B836-2BF416913EC5}" destId="{9B813EFC-3DB3-43E8-997B-977F24253197}" srcOrd="0" destOrd="0" presId="urn:microsoft.com/office/officeart/2005/8/layout/cycle5"/>
    <dgm:cxn modelId="{8108D068-C14F-48B4-8566-CD70FB4330D2}" type="presOf" srcId="{1DBD33DA-0F4C-483A-9FA6-0397C51DB805}" destId="{8256DC1B-C6B1-4303-ADEA-87A0DF0DFF05}" srcOrd="0" destOrd="0" presId="urn:microsoft.com/office/officeart/2005/8/layout/cycle5"/>
    <dgm:cxn modelId="{AE2661AA-E39A-445A-960E-FCB99EE42AA5}" srcId="{C844C52C-0DD1-44D2-88F7-DA384C93E074}" destId="{558622F7-CAD5-45C5-A196-36C3B3612259}" srcOrd="2" destOrd="0" parTransId="{3BCDF36E-77A1-45C8-A01A-FF731D5EBAD5}" sibTransId="{79A2A154-FC3C-43FD-A2CF-22A500BF5116}"/>
    <dgm:cxn modelId="{04B69E4E-C967-4EB4-987C-20C02E16E498}" type="presOf" srcId="{558622F7-CAD5-45C5-A196-36C3B3612259}" destId="{F640E609-D2F7-42D9-AB8F-74B7332082D3}" srcOrd="0" destOrd="0" presId="urn:microsoft.com/office/officeart/2005/8/layout/cycle5"/>
    <dgm:cxn modelId="{FBE11465-2ECC-45CB-A0AD-8481A0CAB929}" srcId="{9B81A981-D7A0-4167-AA31-836516B204D5}" destId="{E0C363C1-83F0-4A64-99FD-37324D6CCFB6}" srcOrd="0" destOrd="0" parTransId="{3CFA72EF-CC72-457C-857A-3BC6949B678F}" sibTransId="{23659C01-7B05-4AD3-8C66-D0C0216F430D}"/>
    <dgm:cxn modelId="{44D1EC27-67BC-4D9D-8A96-8B04FCC5A335}" srcId="{C844C52C-0DD1-44D2-88F7-DA384C93E074}" destId="{796EC6D0-870F-43CB-B836-2BF416913EC5}" srcOrd="1" destOrd="0" parTransId="{6A55BDBE-C206-45CB-BE08-A963435CE99C}" sibTransId="{47B0B797-87B6-4872-90EA-A640FF41694F}"/>
    <dgm:cxn modelId="{F34C182E-305D-432B-AEDD-2F776AB88377}" type="presOf" srcId="{E0C363C1-83F0-4A64-99FD-37324D6CCFB6}" destId="{29808372-AC17-4464-B6D8-48BFE02EFA24}" srcOrd="0" destOrd="1" presId="urn:microsoft.com/office/officeart/2005/8/layout/cycle5"/>
    <dgm:cxn modelId="{D4F06D2E-C559-44EE-AE67-003AF2D16D8B}" type="presOf" srcId="{79A2A154-FC3C-43FD-A2CF-22A500BF5116}" destId="{7D34BC54-82CD-453C-B115-24079C1FD853}" srcOrd="0" destOrd="0" presId="urn:microsoft.com/office/officeart/2005/8/layout/cycle5"/>
    <dgm:cxn modelId="{65C19013-BA26-4502-9A6A-0AA729FA51D4}" type="presOf" srcId="{327E1EE6-4099-4AFB-9F52-758743A584F7}" destId="{8AF9972A-8FE8-448E-B7FE-7D5BC3F47FD1}" srcOrd="0" destOrd="0" presId="urn:microsoft.com/office/officeart/2005/8/layout/cycle5"/>
    <dgm:cxn modelId="{C86A3145-C92E-4BD0-9017-20119AD4D66D}" type="presOf" srcId="{796739BD-4F1E-485F-B750-DC8EA9B21F91}" destId="{8B3B6F1E-EA76-4416-B0CF-4A9672E8DA60}" srcOrd="0" destOrd="0" presId="urn:microsoft.com/office/officeart/2005/8/layout/cycle5"/>
    <dgm:cxn modelId="{DACE714E-2C31-4491-8A12-5A776810759F}" type="presParOf" srcId="{27D1897D-A1B3-41DF-A57A-80F14E2B56E0}" destId="{29808372-AC17-4464-B6D8-48BFE02EFA24}" srcOrd="0" destOrd="0" presId="urn:microsoft.com/office/officeart/2005/8/layout/cycle5"/>
    <dgm:cxn modelId="{DC1C6820-0A60-4C56-9A4F-7388E98854BD}" type="presParOf" srcId="{27D1897D-A1B3-41DF-A57A-80F14E2B56E0}" destId="{242D8B47-F1B1-43D2-861F-D4694173E89E}" srcOrd="1" destOrd="0" presId="urn:microsoft.com/office/officeart/2005/8/layout/cycle5"/>
    <dgm:cxn modelId="{F4B15A4B-B7EE-41F0-A6DD-75AB7F71A7A5}" type="presParOf" srcId="{27D1897D-A1B3-41DF-A57A-80F14E2B56E0}" destId="{8256DC1B-C6B1-4303-ADEA-87A0DF0DFF05}" srcOrd="2" destOrd="0" presId="urn:microsoft.com/office/officeart/2005/8/layout/cycle5"/>
    <dgm:cxn modelId="{2E4EE8F6-C331-4CD6-8B12-17492AA705D7}" type="presParOf" srcId="{27D1897D-A1B3-41DF-A57A-80F14E2B56E0}" destId="{9B813EFC-3DB3-43E8-997B-977F24253197}" srcOrd="3" destOrd="0" presId="urn:microsoft.com/office/officeart/2005/8/layout/cycle5"/>
    <dgm:cxn modelId="{8E748700-0F65-4C7F-98FE-07CDE58BF49B}" type="presParOf" srcId="{27D1897D-A1B3-41DF-A57A-80F14E2B56E0}" destId="{44D7C311-F8B6-4B97-9CF6-9C1DD3627837}" srcOrd="4" destOrd="0" presId="urn:microsoft.com/office/officeart/2005/8/layout/cycle5"/>
    <dgm:cxn modelId="{1C9C2412-A682-4E4A-853B-29B1D567142F}" type="presParOf" srcId="{27D1897D-A1B3-41DF-A57A-80F14E2B56E0}" destId="{73ACCA6D-4C19-4236-99CB-98DC931A1FF1}" srcOrd="5" destOrd="0" presId="urn:microsoft.com/office/officeart/2005/8/layout/cycle5"/>
    <dgm:cxn modelId="{C24DF289-5386-453F-AAFF-C83F15FFF3CF}" type="presParOf" srcId="{27D1897D-A1B3-41DF-A57A-80F14E2B56E0}" destId="{F640E609-D2F7-42D9-AB8F-74B7332082D3}" srcOrd="6" destOrd="0" presId="urn:microsoft.com/office/officeart/2005/8/layout/cycle5"/>
    <dgm:cxn modelId="{A4015A3F-A693-4869-92DA-F32EFD931383}" type="presParOf" srcId="{27D1897D-A1B3-41DF-A57A-80F14E2B56E0}" destId="{B0C594C5-BFF4-4448-BA92-5D5F115411AB}" srcOrd="7" destOrd="0" presId="urn:microsoft.com/office/officeart/2005/8/layout/cycle5"/>
    <dgm:cxn modelId="{4D147910-C86C-423C-820E-02F53AE6BE74}" type="presParOf" srcId="{27D1897D-A1B3-41DF-A57A-80F14E2B56E0}" destId="{7D34BC54-82CD-453C-B115-24079C1FD853}" srcOrd="8" destOrd="0" presId="urn:microsoft.com/office/officeart/2005/8/layout/cycle5"/>
    <dgm:cxn modelId="{19DCC539-9C49-4336-99CD-10A5C8B316B4}" type="presParOf" srcId="{27D1897D-A1B3-41DF-A57A-80F14E2B56E0}" destId="{BB463409-6F0A-4120-9657-3B1C5B787A1A}" srcOrd="9" destOrd="0" presId="urn:microsoft.com/office/officeart/2005/8/layout/cycle5"/>
    <dgm:cxn modelId="{054E77E8-25FF-483E-83FB-6489E5940E21}" type="presParOf" srcId="{27D1897D-A1B3-41DF-A57A-80F14E2B56E0}" destId="{EAB5BD96-A2E8-43E3-ACB9-78D60CF954F9}" srcOrd="10" destOrd="0" presId="urn:microsoft.com/office/officeart/2005/8/layout/cycle5"/>
    <dgm:cxn modelId="{31CA6517-5B62-4F20-B913-F6705F9E81E3}" type="presParOf" srcId="{27D1897D-A1B3-41DF-A57A-80F14E2B56E0}" destId="{8AF9972A-8FE8-448E-B7FE-7D5BC3F47FD1}" srcOrd="11" destOrd="0" presId="urn:microsoft.com/office/officeart/2005/8/layout/cycle5"/>
    <dgm:cxn modelId="{C2561F37-0464-46D7-8285-9F71565143DE}" type="presParOf" srcId="{27D1897D-A1B3-41DF-A57A-80F14E2B56E0}" destId="{F6A468F7-8B82-44EA-96A1-DA7C71F4ADAA}" srcOrd="12" destOrd="0" presId="urn:microsoft.com/office/officeart/2005/8/layout/cycle5"/>
    <dgm:cxn modelId="{0D064B71-A973-453C-BC37-7F4E3A84B652}" type="presParOf" srcId="{27D1897D-A1B3-41DF-A57A-80F14E2B56E0}" destId="{2587D4C6-AB34-437D-92B9-7A5A9E8D6762}" srcOrd="13" destOrd="0" presId="urn:microsoft.com/office/officeart/2005/8/layout/cycle5"/>
    <dgm:cxn modelId="{1F0A5FFE-17C8-4CC5-95AE-3870377BA730}" type="presParOf" srcId="{27D1897D-A1B3-41DF-A57A-80F14E2B56E0}" destId="{8B3B6F1E-EA76-4416-B0CF-4A9672E8DA6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AB1433-BF8B-45C5-81D6-089F21EECCF9}" type="datetimeFigureOut">
              <a:rPr lang="en-US" smtClean="0"/>
              <a:t>5/20/2015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latin typeface="Helvetica"/>
              </a:rPr>
              <a:t>This </a:t>
            </a:r>
            <a:r>
              <a:rPr lang="en-US" dirty="0" err="1">
                <a:latin typeface="Helvetica"/>
              </a:rPr>
              <a:t>elluminate</a:t>
            </a:r>
            <a:r>
              <a:rPr lang="en-US" dirty="0">
                <a:latin typeface="Helvetica"/>
              </a:rPr>
              <a:t> session will cover: </a:t>
            </a:r>
          </a:p>
          <a:p>
            <a:pPr eaLnBrk="1" hangingPunct="1">
              <a:spcBef>
                <a:spcPct val="0"/>
              </a:spcBef>
            </a:pPr>
            <a:r>
              <a:rPr lang="en-US" dirty="0">
                <a:latin typeface="Helvetica"/>
              </a:rPr>
              <a:t>What are internal controls is needed (from a Federal regulations standpoint)</a:t>
            </a:r>
          </a:p>
          <a:p>
            <a:pPr eaLnBrk="1" hangingPunct="1">
              <a:spcBef>
                <a:spcPct val="0"/>
              </a:spcBef>
            </a:pPr>
            <a:r>
              <a:rPr lang="en-US" dirty="0">
                <a:latin typeface="Helvetica"/>
              </a:rPr>
              <a:t>Definition of internal control</a:t>
            </a:r>
          </a:p>
          <a:p>
            <a:pPr eaLnBrk="1" hangingPunct="1">
              <a:spcBef>
                <a:spcPct val="0"/>
              </a:spcBef>
            </a:pPr>
            <a:r>
              <a:rPr lang="en-US" dirty="0">
                <a:latin typeface="Helvetica"/>
              </a:rPr>
              <a:t>Types of controls</a:t>
            </a:r>
          </a:p>
          <a:p>
            <a:pPr eaLnBrk="1" hangingPunct="1">
              <a:spcBef>
                <a:spcPct val="0"/>
              </a:spcBef>
            </a:pPr>
            <a:r>
              <a:rPr lang="en-US" dirty="0">
                <a:latin typeface="Helvetica"/>
              </a:rPr>
              <a:t>COSO internal control framework</a:t>
            </a:r>
          </a:p>
          <a:p>
            <a:pPr eaLnBrk="1" hangingPunct="1">
              <a:spcBef>
                <a:spcPct val="0"/>
              </a:spcBef>
            </a:pPr>
            <a:r>
              <a:rPr lang="en-US" dirty="0">
                <a:latin typeface="Helvetica"/>
              </a:rPr>
              <a:t>Evaluating internal control</a:t>
            </a:r>
          </a:p>
          <a:p>
            <a:pPr eaLnBrk="1" hangingPunct="1">
              <a:spcBef>
                <a:spcPct val="0"/>
              </a:spcBef>
            </a:pPr>
            <a:r>
              <a:rPr lang="en-US" dirty="0">
                <a:latin typeface="Helvetica"/>
              </a:rPr>
              <a:t>Documentation of internal control </a:t>
            </a:r>
          </a:p>
          <a:p>
            <a:pPr eaLnBrk="1" hangingPunct="1">
              <a:spcBef>
                <a:spcPct val="0"/>
              </a:spcBef>
            </a:pPr>
            <a:r>
              <a:rPr lang="en-US" dirty="0">
                <a:latin typeface="Helvetica"/>
              </a:rPr>
              <a:t>Types of internal control</a:t>
            </a:r>
          </a:p>
          <a:p>
            <a:pPr eaLnBrk="1" hangingPunct="1">
              <a:spcBef>
                <a:spcPct val="0"/>
              </a:spcBef>
            </a:pPr>
            <a:r>
              <a:rPr lang="en-US" dirty="0">
                <a:latin typeface="Helvetica"/>
              </a:rPr>
              <a:t>Different categories of internal control</a:t>
            </a:r>
          </a:p>
          <a:p>
            <a:pPr eaLnBrk="1" hangingPunct="1">
              <a:spcBef>
                <a:spcPct val="0"/>
              </a:spcBef>
            </a:pPr>
            <a:r>
              <a:rPr lang="en-US" dirty="0">
                <a:latin typeface="Helvetica"/>
              </a:rPr>
              <a:t>Internal control as it relates to the new Super-circular (Edgar) </a:t>
            </a:r>
          </a:p>
          <a:p>
            <a:pPr eaLnBrk="1" hangingPunct="1">
              <a:spcBef>
                <a:spcPct val="0"/>
              </a:spcBef>
            </a:pPr>
            <a:endParaRPr lang="en-US" dirty="0">
              <a:latin typeface="Helvetica"/>
            </a:endParaRPr>
          </a:p>
          <a:p>
            <a:pPr eaLnBrk="1" hangingPunct="1">
              <a:spcBef>
                <a:spcPct val="0"/>
              </a:spcBef>
            </a:pPr>
            <a:r>
              <a:rPr lang="en-US" dirty="0">
                <a:latin typeface="Helvetica"/>
              </a:rPr>
              <a:t>At the end of the presentation you should know:</a:t>
            </a:r>
          </a:p>
          <a:p>
            <a:pPr eaLnBrk="1" hangingPunct="1">
              <a:spcBef>
                <a:spcPct val="0"/>
              </a:spcBef>
            </a:pPr>
            <a:r>
              <a:rPr lang="en-US" dirty="0">
                <a:latin typeface="Helvetica"/>
              </a:rPr>
              <a:t>-The definition of internal control</a:t>
            </a:r>
          </a:p>
          <a:p>
            <a:pPr eaLnBrk="1" hangingPunct="1">
              <a:spcBef>
                <a:spcPct val="0"/>
              </a:spcBef>
            </a:pPr>
            <a:r>
              <a:rPr lang="en-US" dirty="0">
                <a:latin typeface="Helvetica"/>
              </a:rPr>
              <a:t>-The new Super Circular as it relates to internal control</a:t>
            </a:r>
          </a:p>
          <a:p>
            <a:pPr eaLnBrk="1" hangingPunct="1">
              <a:spcBef>
                <a:spcPct val="0"/>
              </a:spcBef>
            </a:pPr>
            <a:r>
              <a:rPr lang="en-US" dirty="0">
                <a:latin typeface="Helvetica"/>
              </a:rPr>
              <a:t>-Elements and principles of internal control</a:t>
            </a:r>
          </a:p>
          <a:p>
            <a:pPr eaLnBrk="1" hangingPunct="1">
              <a:spcBef>
                <a:spcPct val="0"/>
              </a:spcBef>
            </a:pPr>
            <a:r>
              <a:rPr lang="en-US" dirty="0">
                <a:latin typeface="Helvetica"/>
              </a:rPr>
              <a:t>-The different types of internal control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a:t>
            </a:fld>
            <a:endParaRPr lang="en-US"/>
          </a:p>
        </p:txBody>
      </p:sp>
    </p:spTree>
    <p:extLst>
      <p:ext uri="{BB962C8B-B14F-4D97-AF65-F5344CB8AC3E}">
        <p14:creationId xmlns:p14="http://schemas.microsoft.com/office/powerpoint/2010/main" val="1072816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know how controls are implemented or executed.  There are three methods in which controls are implemented. </a:t>
            </a:r>
          </a:p>
          <a:p>
            <a:endParaRPr lang="en-US" dirty="0" smtClean="0"/>
          </a:p>
          <a:p>
            <a:r>
              <a:rPr lang="en-US" dirty="0" smtClean="0"/>
              <a:t>1. Automated</a:t>
            </a:r>
            <a:r>
              <a:rPr lang="en-US" baseline="0" dirty="0" smtClean="0"/>
              <a:t> – done by an information system. Example – travel reimbursement is completed by the employee and routed automatically to the employee’s supervisor for approval. If supervisor does not approve it – then the travel reimbursement does not proceed further in the process.</a:t>
            </a:r>
          </a:p>
          <a:p>
            <a:endParaRPr lang="en-US" baseline="0" dirty="0" smtClean="0"/>
          </a:p>
          <a:p>
            <a:r>
              <a:rPr lang="en-US" baseline="0" dirty="0" smtClean="0"/>
              <a:t>2. IT dependent manual controls – relying on an information system to produce information then reviewing that information. Example – want to make sure that people who are no eligible for overtime (exempt from the FLSA) are not paid overtime. Run overtime report and scan it for exempt people paid overtime. </a:t>
            </a:r>
          </a:p>
          <a:p>
            <a:endParaRPr lang="en-US" baseline="0" dirty="0" smtClean="0"/>
          </a:p>
          <a:p>
            <a:r>
              <a:rPr lang="en-US" baseline="0" dirty="0" smtClean="0"/>
              <a:t>3. Manual controls – controls which have to be done completely by people. Example – AP clerk has to obtain and verify agenda for an out-of-state trip in order to approve out-of-state travel. </a:t>
            </a:r>
          </a:p>
          <a:p>
            <a:endParaRPr lang="en-US" baseline="0" dirty="0" smtClean="0"/>
          </a:p>
          <a:p>
            <a:r>
              <a:rPr lang="en-US" baseline="0" dirty="0" smtClean="0"/>
              <a:t>Which is best – automated, but it is also the most expensive and can result in negative consequences. For example, items which are okay are rejected because of a poorly written computer program.  </a:t>
            </a:r>
            <a:r>
              <a:rPr lang="en-US" dirty="0" smtClean="0"/>
              <a:t>All controls, but especially automated controls need to be carefully planned and thought out before they are implemented.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a:p>
        </p:txBody>
      </p:sp>
    </p:spTree>
    <p:extLst>
      <p:ext uri="{BB962C8B-B14F-4D97-AF65-F5344CB8AC3E}">
        <p14:creationId xmlns:p14="http://schemas.microsoft.com/office/powerpoint/2010/main" val="3076601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The COSO report describes the internal control process as consisting of five interrelated components that are derived from and integrated with the management process. Each component affects and is affected by the other four.  According to COSO these components provide an effective framework for describing and analyzing the internal control system implemented in an organization.  </a:t>
            </a:r>
          </a:p>
          <a:p>
            <a:endParaRPr lang="en-US" dirty="0" smtClean="0">
              <a:ea typeface="ＭＳ Ｐゴシック"/>
              <a:cs typeface="ＭＳ Ｐゴシック"/>
            </a:endParaRPr>
          </a:p>
          <a:p>
            <a:r>
              <a:rPr lang="en-US" dirty="0" smtClean="0">
                <a:ea typeface="ＭＳ Ｐゴシック"/>
                <a:cs typeface="ＭＳ Ｐゴシック"/>
              </a:rPr>
              <a:t>COSO Internal Control Framework– the COSO framework is the most frequently used </a:t>
            </a:r>
            <a:r>
              <a:rPr lang="en-US" baseline="0" dirty="0" smtClean="0">
                <a:ea typeface="ＭＳ Ｐゴシック"/>
                <a:cs typeface="ＭＳ Ｐゴシック"/>
              </a:rPr>
              <a:t>by management and auditors </a:t>
            </a:r>
            <a:endParaRPr lang="en-US" dirty="0" smtClean="0">
              <a:ea typeface="ＭＳ Ｐゴシック"/>
              <a:cs typeface="ＭＳ Ｐゴシック"/>
            </a:endParaRPr>
          </a:p>
          <a:p>
            <a:r>
              <a:rPr lang="en-US" dirty="0" smtClean="0">
                <a:ea typeface="ＭＳ Ｐゴシック"/>
                <a:cs typeface="ＭＳ Ｐゴシック"/>
              </a:rPr>
              <a:t>Control Environment</a:t>
            </a:r>
          </a:p>
          <a:p>
            <a:r>
              <a:rPr lang="en-US" dirty="0" smtClean="0">
                <a:ea typeface="ＭＳ Ｐゴシック"/>
                <a:cs typeface="ＭＳ Ｐゴシック"/>
              </a:rPr>
              <a:t>Risk Assessment</a:t>
            </a:r>
          </a:p>
          <a:p>
            <a:r>
              <a:rPr lang="en-US" dirty="0" smtClean="0">
                <a:ea typeface="ＭＳ Ｐゴシック"/>
                <a:cs typeface="ＭＳ Ｐゴシック"/>
              </a:rPr>
              <a:t>Control Activities</a:t>
            </a:r>
          </a:p>
          <a:p>
            <a:r>
              <a:rPr lang="en-US" dirty="0" smtClean="0">
                <a:ea typeface="ＭＳ Ｐゴシック"/>
                <a:cs typeface="ＭＳ Ｐゴシック"/>
              </a:rPr>
              <a:t>Information and Communication</a:t>
            </a:r>
          </a:p>
          <a:p>
            <a:r>
              <a:rPr lang="en-US" dirty="0" smtClean="0">
                <a:ea typeface="ＭＳ Ｐゴシック"/>
                <a:cs typeface="ＭＳ Ｐゴシック"/>
              </a:rPr>
              <a:t>Monitoring</a:t>
            </a:r>
          </a:p>
          <a:p>
            <a:endParaRPr lang="en-US" dirty="0" smtClean="0">
              <a:ea typeface="ＭＳ Ｐゴシック"/>
              <a:cs typeface="ＭＳ Ｐゴシック"/>
            </a:endParaRPr>
          </a:p>
          <a:p>
            <a:r>
              <a:rPr lang="en-US" dirty="0" smtClean="0">
                <a:ea typeface="ＭＳ Ｐゴシック"/>
                <a:cs typeface="ＭＳ Ｐゴシック"/>
              </a:rPr>
              <a:t>The pyramid, which was later replaced by the cube graphically demonstrate how the five components are interrelated.</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11</a:t>
            </a:fld>
            <a:endParaRPr lang="en-US"/>
          </a:p>
        </p:txBody>
      </p:sp>
    </p:spTree>
    <p:extLst>
      <p:ext uri="{BB962C8B-B14F-4D97-AF65-F5344CB8AC3E}">
        <p14:creationId xmlns:p14="http://schemas.microsoft.com/office/powerpoint/2010/main" val="4136309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What is the control environment? </a:t>
            </a:r>
            <a:r>
              <a:rPr lang="en-US" dirty="0" smtClean="0"/>
              <a:t>The control environment sets the tone of an organization, influencing the control consciousness of its people. It is the foundation for all other components of internal control, providing discipline and structure. Control environment factors include the integrity, ethical values, management's operating style, delegation of authority systems, as well as the processes for managing and developing people in the organization.</a:t>
            </a:r>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Internal controls are likely to function well if management believes these controls are important and communicates that view to employees at all levels.</a:t>
            </a:r>
          </a:p>
          <a:p>
            <a:endParaRPr lang="en-US" dirty="0" smtClean="0">
              <a:ea typeface="ＭＳ Ｐゴシック"/>
              <a:cs typeface="ＭＳ Ｐゴシック"/>
            </a:endParaRPr>
          </a:p>
          <a:p>
            <a:r>
              <a:rPr lang="en-US" dirty="0" smtClean="0">
                <a:ea typeface="ＭＳ Ｐゴシック"/>
                <a:cs typeface="ＭＳ Ｐゴシック"/>
              </a:rPr>
              <a:t>Commitment to competence includes a commitment to hire, train, and retain qualified staff. It encompasses both technical competence and ethical commitment.</a:t>
            </a:r>
          </a:p>
          <a:p>
            <a:endParaRPr lang="en-US" dirty="0" smtClean="0">
              <a:ea typeface="ＭＳ Ｐゴシック"/>
              <a:cs typeface="ＭＳ Ｐゴシック"/>
            </a:endParaRPr>
          </a:p>
          <a:p>
            <a:r>
              <a:rPr lang="en-US" dirty="0" smtClean="0">
                <a:ea typeface="ＭＳ Ｐゴシック"/>
                <a:cs typeface="ＭＳ Ｐゴシック"/>
              </a:rPr>
              <a:t>How to implement a strong control environment </a:t>
            </a:r>
          </a:p>
          <a:p>
            <a:pPr>
              <a:buFontTx/>
              <a:buChar char="-"/>
            </a:pPr>
            <a:r>
              <a:rPr lang="en-US" dirty="0" smtClean="0">
                <a:ea typeface="ＭＳ Ｐゴシック"/>
                <a:cs typeface="ＭＳ Ｐゴシック"/>
              </a:rPr>
              <a:t>Assign authority and responsibility</a:t>
            </a:r>
          </a:p>
          <a:p>
            <a:pPr>
              <a:buFontTx/>
              <a:buNone/>
            </a:pPr>
            <a:r>
              <a:rPr lang="en-US" dirty="0" smtClean="0">
                <a:ea typeface="ＭＳ Ｐゴシック"/>
                <a:cs typeface="ＭＳ Ｐゴシック"/>
              </a:rPr>
              <a:t>-</a:t>
            </a:r>
            <a:r>
              <a:rPr lang="en-US" baseline="0" dirty="0" smtClean="0">
                <a:ea typeface="ＭＳ Ｐゴシック"/>
                <a:cs typeface="ＭＳ Ｐゴシック"/>
              </a:rPr>
              <a:t>Place control related standards in job descriptions</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12</a:t>
            </a:fld>
            <a:endParaRPr lang="en-US"/>
          </a:p>
        </p:txBody>
      </p:sp>
    </p:spTree>
    <p:extLst>
      <p:ext uri="{BB962C8B-B14F-4D97-AF65-F5344CB8AC3E}">
        <p14:creationId xmlns:p14="http://schemas.microsoft.com/office/powerpoint/2010/main" val="22842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What is a risk assessment? </a:t>
            </a:r>
            <a:r>
              <a:rPr lang="en-US" dirty="0" smtClean="0"/>
              <a:t>the identification and analysis of relevant risks to the achievement of assigned objectives. Risk assessment is a prerequisite for determining how the risks should be managed. In other words, what can go wrong?</a:t>
            </a:r>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What is risk? </a:t>
            </a:r>
          </a:p>
          <a:p>
            <a:r>
              <a:rPr lang="en-US" dirty="0" smtClean="0">
                <a:ea typeface="ＭＳ Ｐゴシック"/>
                <a:cs typeface="ＭＳ Ｐゴシック"/>
              </a:rPr>
              <a:t>Risk is the probability of an event or action having an adverse affect</a:t>
            </a:r>
            <a:r>
              <a:rPr lang="en-US" baseline="0" dirty="0" smtClean="0">
                <a:ea typeface="ＭＳ Ｐゴシック"/>
                <a:cs typeface="ＭＳ Ｐゴシック"/>
              </a:rPr>
              <a:t> on your organization. It is directly tied to your control objectives and is those events or actions that can prevent you from achieving these objectives. </a:t>
            </a:r>
          </a:p>
          <a:p>
            <a:endParaRPr lang="en-US" baseline="0" dirty="0" smtClean="0">
              <a:ea typeface="ＭＳ Ｐゴシック"/>
              <a:cs typeface="ＭＳ Ｐゴシック"/>
            </a:endParaRPr>
          </a:p>
          <a:p>
            <a:r>
              <a:rPr lang="en-US" baseline="0" dirty="0" smtClean="0">
                <a:ea typeface="ＭＳ Ｐゴシック"/>
                <a:cs typeface="ＭＳ Ｐゴシック"/>
              </a:rPr>
              <a:t>To quantify risk. You can do a simple formula. Likelihood times magnitude.</a:t>
            </a:r>
          </a:p>
          <a:p>
            <a:endParaRPr lang="en-US" baseline="0" dirty="0" smtClean="0">
              <a:ea typeface="ＭＳ Ｐゴシック"/>
              <a:cs typeface="ＭＳ Ｐゴシック"/>
            </a:endParaRPr>
          </a:p>
          <a:p>
            <a:r>
              <a:rPr lang="en-US" baseline="0" dirty="0" smtClean="0">
                <a:ea typeface="ＭＳ Ｐゴシック"/>
                <a:cs typeface="ＭＳ Ｐゴシック"/>
              </a:rPr>
              <a:t>Take two risks for example. </a:t>
            </a:r>
          </a:p>
          <a:p>
            <a:endParaRPr lang="en-US" baseline="0" dirty="0" smtClean="0">
              <a:ea typeface="ＭＳ Ｐゴシック"/>
              <a:cs typeface="ＭＳ Ｐゴシック"/>
            </a:endParaRPr>
          </a:p>
          <a:p>
            <a:r>
              <a:rPr lang="en-US" baseline="0" dirty="0" smtClean="0">
                <a:ea typeface="ＭＳ Ｐゴシック"/>
                <a:cs typeface="ＭＳ Ｐゴシック"/>
              </a:rPr>
              <a:t>1. The risk that the S: drive crashes. The likelihood would be small (1%) but the magnitude would very great ($500K a day in lost productivity and the server could be down anywhere between 3 and 14 days). The impact of this risk could be calculated to be from $15,000 to $70,000 (1% X $500,000 X 3 days or 14 days). T  </a:t>
            </a:r>
          </a:p>
          <a:p>
            <a:endParaRPr lang="en-US" baseline="0" dirty="0" smtClean="0">
              <a:ea typeface="ＭＳ Ｐゴシック"/>
              <a:cs typeface="ＭＳ Ｐゴシック"/>
            </a:endParaRPr>
          </a:p>
          <a:p>
            <a:r>
              <a:rPr lang="en-US" baseline="0" dirty="0" smtClean="0">
                <a:ea typeface="ＭＳ Ｐゴシック"/>
                <a:cs typeface="ＭＳ Ｐゴシック"/>
              </a:rPr>
              <a:t>2. The risk that a $3 million contract goes bad is 10%. The impact of this risk could be calculated to be $300,000 (10% X $3,000,000). </a:t>
            </a:r>
          </a:p>
          <a:p>
            <a:endParaRPr lang="en-US" baseline="0" dirty="0" smtClean="0">
              <a:ea typeface="ＭＳ Ｐゴシック"/>
              <a:cs typeface="ＭＳ Ｐゴシック"/>
            </a:endParaRPr>
          </a:p>
          <a:p>
            <a:r>
              <a:rPr lang="en-US" baseline="0" dirty="0" smtClean="0">
                <a:ea typeface="ＭＳ Ｐゴシック"/>
                <a:cs typeface="ＭＳ Ｐゴシック"/>
              </a:rPr>
              <a:t>Controls put in place to mitigate these risks should be less than the potential impact of the risk. It would not make sense to put in a back servers, which cost $200,000 if the potential impact of a server crash is only $15,000 to $70,000.</a:t>
            </a:r>
          </a:p>
          <a:p>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The risk to reaching objectives increases dramatically during a time of change – new programs or services increase risk. </a:t>
            </a:r>
          </a:p>
          <a:p>
            <a:endParaRPr lang="en-US" dirty="0" smtClean="0">
              <a:ea typeface="ＭＳ Ｐゴシック"/>
              <a:cs typeface="ＭＳ Ｐゴシック"/>
            </a:endParaRPr>
          </a:p>
          <a:p>
            <a:pPr defTabSz="949478">
              <a:defRPr/>
            </a:pPr>
            <a:r>
              <a:rPr lang="en-US" dirty="0" smtClean="0">
                <a:ea typeface="ＭＳ Ｐゴシック"/>
                <a:cs typeface="ＭＳ Ｐゴシック"/>
              </a:rPr>
              <a:t>How to conduct a risk assessment.</a:t>
            </a:r>
          </a:p>
          <a:p>
            <a:pPr>
              <a:buFontTx/>
              <a:buChar char="-"/>
            </a:pPr>
            <a:r>
              <a:rPr lang="en-US" dirty="0" smtClean="0">
                <a:ea typeface="ＭＳ Ｐゴシック"/>
                <a:cs typeface="ＭＳ Ｐゴシック"/>
              </a:rPr>
              <a:t>Formal risk assessment – evaluate and prioritize risk </a:t>
            </a:r>
          </a:p>
          <a:p>
            <a:pPr>
              <a:buFontTx/>
              <a:buChar char="-"/>
            </a:pPr>
            <a:r>
              <a:rPr lang="en-US" dirty="0" smtClean="0">
                <a:ea typeface="ＭＳ Ｐゴシック"/>
                <a:cs typeface="ＭＳ Ｐゴシック"/>
              </a:rPr>
              <a:t>For each risk</a:t>
            </a:r>
            <a:r>
              <a:rPr lang="en-US" baseline="0" dirty="0" smtClean="0">
                <a:ea typeface="ＭＳ Ｐゴシック"/>
                <a:cs typeface="ＭＳ Ｐゴシック"/>
              </a:rPr>
              <a:t> – 1. accept; 2. prevent or reduce to an acceptable level; 3. avoid. </a:t>
            </a:r>
          </a:p>
          <a:p>
            <a:pPr>
              <a:buFontTx/>
              <a:buNone/>
            </a:pPr>
            <a:endParaRPr lang="en-US" dirty="0" smtClean="0">
              <a:ea typeface="ＭＳ Ｐゴシック"/>
              <a:cs typeface="ＭＳ Ｐゴシック"/>
            </a:endParaRP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13</a:t>
            </a:fld>
            <a:endParaRPr lang="en-US"/>
          </a:p>
        </p:txBody>
      </p:sp>
    </p:spTree>
    <p:extLst>
      <p:ext uri="{BB962C8B-B14F-4D97-AF65-F5344CB8AC3E}">
        <p14:creationId xmlns:p14="http://schemas.microsoft.com/office/powerpoint/2010/main" val="4063384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What are control activities? They are activities that help ensure that necessary actions are taken to address ricks to achievement of the entity’s objectives. Control activities occur throughout the organization, at all levels and in all functions. </a:t>
            </a:r>
          </a:p>
          <a:p>
            <a:endParaRPr lang="en-US" dirty="0" smtClean="0">
              <a:ea typeface="ＭＳ Ｐゴシック"/>
              <a:cs typeface="ＭＳ Ｐゴシック"/>
            </a:endParaRPr>
          </a:p>
          <a:p>
            <a:r>
              <a:rPr lang="en-US" dirty="0" smtClean="0">
                <a:ea typeface="ＭＳ Ｐゴシック"/>
                <a:cs typeface="ＭＳ Ｐゴシック"/>
              </a:rPr>
              <a:t>They include a range of activities as diverse as approvals, authorizations, verifications, reconciliations, reviews of operating performance, security of assets, segregation of duties, job descriptions, and organizational charts. </a:t>
            </a:r>
          </a:p>
          <a:p>
            <a:endParaRPr lang="en-US" dirty="0" smtClean="0">
              <a:ea typeface="ＭＳ Ｐゴシック"/>
              <a:cs typeface="ＭＳ Ｐゴシック"/>
            </a:endParaRPr>
          </a:p>
          <a:p>
            <a:pPr defTabSz="949478">
              <a:defRPr/>
            </a:pPr>
            <a:r>
              <a:rPr lang="en-US" dirty="0" smtClean="0">
                <a:ea typeface="ＭＳ Ｐゴシック"/>
                <a:cs typeface="ＭＳ Ｐゴシック"/>
              </a:rPr>
              <a:t>How to implement strong control activities </a:t>
            </a:r>
          </a:p>
          <a:p>
            <a:pPr defTabSz="949478">
              <a:defRPr/>
            </a:pPr>
            <a:r>
              <a:rPr lang="en-US" dirty="0" smtClean="0">
                <a:ea typeface="ＭＳ Ｐゴシック"/>
                <a:cs typeface="ＭＳ Ｐゴシック"/>
              </a:rPr>
              <a:t>- Written policies and procedures</a:t>
            </a:r>
          </a:p>
          <a:p>
            <a:pPr>
              <a:buFontTx/>
              <a:buChar char="-"/>
            </a:pPr>
            <a:r>
              <a:rPr lang="en-US" dirty="0" smtClean="0">
                <a:ea typeface="ＭＳ Ｐゴシック"/>
                <a:cs typeface="ＭＳ Ｐゴシック"/>
              </a:rPr>
              <a:t> Program Operations</a:t>
            </a:r>
            <a:r>
              <a:rPr lang="en-US" baseline="0" dirty="0" smtClean="0">
                <a:ea typeface="ＭＳ Ｐゴシック"/>
                <a:cs typeface="ＭＳ Ｐゴシック"/>
              </a:rPr>
              <a:t> manuals</a:t>
            </a:r>
          </a:p>
          <a:p>
            <a:pPr>
              <a:buFontTx/>
              <a:buNone/>
            </a:pPr>
            <a:endParaRPr lang="en-US" dirty="0" smtClean="0">
              <a:ea typeface="ＭＳ Ｐゴシック"/>
              <a:cs typeface="ＭＳ Ｐゴシック"/>
            </a:endParaRPr>
          </a:p>
          <a:p>
            <a:endParaRPr lang="en-US" dirty="0" smtClean="0">
              <a:ea typeface="ＭＳ Ｐゴシック"/>
              <a:cs typeface="ＭＳ Ｐゴシック"/>
            </a:endParaRPr>
          </a:p>
          <a:p>
            <a:endParaRPr lang="en-US" dirty="0" smtClean="0">
              <a:ea typeface="ＭＳ Ｐゴシック"/>
              <a:cs typeface="ＭＳ Ｐゴシック"/>
            </a:endParaRP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14</a:t>
            </a:fld>
            <a:endParaRPr lang="en-US"/>
          </a:p>
        </p:txBody>
      </p:sp>
    </p:spTree>
    <p:extLst>
      <p:ext uri="{BB962C8B-B14F-4D97-AF65-F5344CB8AC3E}">
        <p14:creationId xmlns:p14="http://schemas.microsoft.com/office/powerpoint/2010/main" val="247544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What is information and communication? </a:t>
            </a:r>
            <a:r>
              <a:rPr lang="en-US" dirty="0" smtClean="0"/>
              <a:t>Information systems play a key role in internal control systems as they produce reports, including operational, financial and compliance-related information, that make it possible to run and control the business. In a broader sense, effective communication must ensure information flows down, across and up the organization. </a:t>
            </a:r>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Includes both internally generated data and external events, activities and conditions necessary to informed business decision-making and external reporting. Effective communication also must occur in a broader sense, flowing down, across, and up the organization. </a:t>
            </a:r>
          </a:p>
          <a:p>
            <a:endParaRPr lang="en-US" dirty="0" smtClean="0">
              <a:ea typeface="ＭＳ Ｐゴシック"/>
              <a:cs typeface="ＭＳ Ｐゴシック"/>
            </a:endParaRPr>
          </a:p>
          <a:p>
            <a:r>
              <a:rPr lang="en-US" dirty="0" smtClean="0">
                <a:ea typeface="ＭＳ Ｐゴシック"/>
                <a:cs typeface="ＭＳ Ｐゴシック"/>
              </a:rPr>
              <a:t>For example, an organization may have well written policies and procedures; but how are these policies and procedures communicated to employees?  Do employees know where to find them? Do employees know when they are updated?</a:t>
            </a:r>
          </a:p>
          <a:p>
            <a:endParaRPr lang="en-US" dirty="0" smtClean="0">
              <a:ea typeface="ＭＳ Ｐゴシック"/>
              <a:cs typeface="ＭＳ Ｐゴシック"/>
            </a:endParaRPr>
          </a:p>
          <a:p>
            <a:pPr defTabSz="949478">
              <a:defRPr/>
            </a:pPr>
            <a:r>
              <a:rPr lang="en-US" dirty="0" smtClean="0">
                <a:ea typeface="ＭＳ Ｐゴシック"/>
                <a:cs typeface="ＭＳ Ｐゴシック"/>
              </a:rPr>
              <a:t>How to implement strong information and communication internal control  </a:t>
            </a:r>
          </a:p>
          <a:p>
            <a:pPr>
              <a:buFontTx/>
              <a:buChar char="-"/>
            </a:pPr>
            <a:r>
              <a:rPr lang="en-US" dirty="0" smtClean="0">
                <a:ea typeface="ＭＳ Ｐゴシック"/>
                <a:cs typeface="ＭＳ Ｐゴシック"/>
              </a:rPr>
              <a:t>Staff meetings</a:t>
            </a:r>
          </a:p>
          <a:p>
            <a:pPr>
              <a:buFontTx/>
              <a:buChar char="-"/>
            </a:pPr>
            <a:r>
              <a:rPr lang="en-US" dirty="0" smtClean="0">
                <a:ea typeface="ＭＳ Ｐゴシック"/>
                <a:cs typeface="ＭＳ Ｐゴシック"/>
              </a:rPr>
              <a:t>e-mail list serves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15</a:t>
            </a:fld>
            <a:endParaRPr lang="en-US"/>
          </a:p>
        </p:txBody>
      </p:sp>
    </p:spTree>
    <p:extLst>
      <p:ext uri="{BB962C8B-B14F-4D97-AF65-F5344CB8AC3E}">
        <p14:creationId xmlns:p14="http://schemas.microsoft.com/office/powerpoint/2010/main" val="3148539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a:cs typeface="ＭＳ Ｐゴシック"/>
              </a:rPr>
              <a:t>What is monitoring? </a:t>
            </a:r>
            <a:r>
              <a:rPr lang="en-US" dirty="0" smtClean="0"/>
              <a:t>Internal control systems need to be monitored—a process that assesses the quality of the system's performance over time. Internal control deficiencies detected through these monitoring activities should be reported upstream and corrective actions should be taken to ensure continuous improvement of the system.</a:t>
            </a:r>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Monitoring is accomplished through ongoing monitoring activities, separate evaluations, or a combination of the two. </a:t>
            </a:r>
          </a:p>
          <a:p>
            <a:endParaRPr lang="en-US" dirty="0" smtClean="0">
              <a:ea typeface="ＭＳ Ｐゴシック"/>
              <a:cs typeface="ＭＳ Ｐゴシック"/>
            </a:endParaRPr>
          </a:p>
          <a:p>
            <a:pPr defTabSz="949478">
              <a:defRPr/>
            </a:pPr>
            <a:r>
              <a:rPr lang="en-US" dirty="0" smtClean="0">
                <a:ea typeface="ＭＳ Ｐゴシック"/>
                <a:cs typeface="ＭＳ Ｐゴシック"/>
              </a:rPr>
              <a:t>How to implement strong monitoring activities (see attachment 2) </a:t>
            </a:r>
          </a:p>
          <a:p>
            <a:r>
              <a:rPr lang="en-US" dirty="0" smtClean="0">
                <a:ea typeface="ＭＳ Ｐゴシック"/>
                <a:cs typeface="ＭＳ Ｐゴシック"/>
              </a:rPr>
              <a:t>-Policies and</a:t>
            </a:r>
            <a:r>
              <a:rPr lang="en-US" baseline="0" dirty="0" smtClean="0">
                <a:ea typeface="ＭＳ Ｐゴシック"/>
                <a:cs typeface="ＭＳ Ｐゴシック"/>
              </a:rPr>
              <a:t> procedures to monitor the reliability of financial reporting systems</a:t>
            </a:r>
          </a:p>
          <a:p>
            <a:r>
              <a:rPr lang="en-US" baseline="0" dirty="0" smtClean="0">
                <a:ea typeface="ＭＳ Ｐゴシック"/>
                <a:cs typeface="ＭＳ Ｐゴシック"/>
              </a:rPr>
              <a:t>-Develop a system to capture and evaluate complaints </a:t>
            </a:r>
          </a:p>
          <a:p>
            <a:endParaRPr lang="en-US" dirty="0" smtClean="0">
              <a:ea typeface="ＭＳ Ｐゴシック"/>
              <a:cs typeface="ＭＳ Ｐゴシック"/>
            </a:endParaRPr>
          </a:p>
          <a:p>
            <a:r>
              <a:rPr lang="en-US" dirty="0" smtClean="0">
                <a:ea typeface="ＭＳ Ｐゴシック"/>
                <a:cs typeface="ＭＳ Ｐゴシック"/>
              </a:rPr>
              <a:t>One essential component of monitoring is documentation. To be effective, the monitoring activities need to be well documented and noted deficiencies need to be corrected.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a:p>
        </p:txBody>
      </p:sp>
    </p:spTree>
    <p:extLst>
      <p:ext uri="{BB962C8B-B14F-4D97-AF65-F5344CB8AC3E}">
        <p14:creationId xmlns:p14="http://schemas.microsoft.com/office/powerpoint/2010/main" val="16828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ＭＳ Ｐゴシック"/>
                <a:cs typeface="ＭＳ Ｐゴシック"/>
              </a:rPr>
              <a:t>This is the five-step approach or COSO approach.</a:t>
            </a:r>
          </a:p>
          <a:p>
            <a:r>
              <a:rPr lang="en-US" dirty="0">
                <a:ea typeface="ＭＳ Ｐゴシック"/>
                <a:cs typeface="ＭＳ Ｐゴシック"/>
              </a:rPr>
              <a:t>1. Review the control environment including attitudes and actions. If a specific procedure requires constant exceptions, it is better to change or eliminate the procedure than establishing an attitude of “rules are made to be broken.”</a:t>
            </a:r>
          </a:p>
          <a:p>
            <a:endParaRPr lang="en-US" dirty="0">
              <a:ea typeface="ＭＳ Ｐゴシック"/>
              <a:cs typeface="ＭＳ Ｐゴシック"/>
            </a:endParaRPr>
          </a:p>
          <a:p>
            <a:r>
              <a:rPr lang="en-US" dirty="0">
                <a:ea typeface="ＭＳ Ｐゴシック"/>
                <a:cs typeface="ＭＳ Ｐゴシック"/>
              </a:rPr>
              <a:t>2. Assess Risk this step contains two major steps. (1) identify and prioritize activities that are most likely to have problems. (2) analyze those specific activities to determine their components.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a:p>
        </p:txBody>
      </p:sp>
    </p:spTree>
    <p:extLst>
      <p:ext uri="{BB962C8B-B14F-4D97-AF65-F5344CB8AC3E}">
        <p14:creationId xmlns:p14="http://schemas.microsoft.com/office/powerpoint/2010/main" val="65190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comes from the IMPROVE project. </a:t>
            </a:r>
          </a:p>
          <a:p>
            <a:endParaRPr lang="en-US" dirty="0" smtClean="0"/>
          </a:p>
          <a:p>
            <a:r>
              <a:rPr lang="en-US" u="sng" dirty="0" smtClean="0"/>
              <a:t>Inquiry</a:t>
            </a:r>
            <a:r>
              <a:rPr lang="en-US" baseline="0" dirty="0" smtClean="0"/>
              <a:t> – interviewing people who enforce the controls</a:t>
            </a:r>
          </a:p>
          <a:p>
            <a:r>
              <a:rPr lang="en-US" u="sng" baseline="0" dirty="0" smtClean="0"/>
              <a:t>Inspection of physical evidence</a:t>
            </a:r>
            <a:r>
              <a:rPr lang="en-US" u="none" baseline="0" dirty="0" smtClean="0"/>
              <a:t> – examine the actual documents. This is done to confirm that manual controls are working. </a:t>
            </a:r>
          </a:p>
          <a:p>
            <a:r>
              <a:rPr lang="en-US" u="sng" baseline="0" dirty="0" smtClean="0"/>
              <a:t>Re-performance</a:t>
            </a:r>
            <a:r>
              <a:rPr lang="en-US" u="none" baseline="0" dirty="0" smtClean="0"/>
              <a:t> – redo a calculation to ensure that the calculation was correct. Review supporting documentation.</a:t>
            </a:r>
          </a:p>
          <a:p>
            <a:r>
              <a:rPr lang="en-US" u="sng" baseline="0" dirty="0" smtClean="0"/>
              <a:t>Analytical procedures</a:t>
            </a:r>
            <a:r>
              <a:rPr lang="en-US" u="none" baseline="0" dirty="0" smtClean="0"/>
              <a:t> – analyzing large volumes of transactions or data. This technique is used to identify trends, statistical outliers, and impact analysis.</a:t>
            </a:r>
          </a:p>
          <a:p>
            <a:r>
              <a:rPr lang="en-US" u="sng" baseline="0" dirty="0" smtClean="0"/>
              <a:t>Observation</a:t>
            </a:r>
            <a:r>
              <a:rPr lang="en-US" u="none" baseline="0" dirty="0" smtClean="0"/>
              <a:t> – watching the actual activity. Looking at the input – useful for assessing some IT dependent manual controls. </a:t>
            </a:r>
          </a:p>
          <a:p>
            <a:endParaRPr lang="en-US" u="none" baseline="0" dirty="0" smtClean="0"/>
          </a:p>
          <a:p>
            <a:r>
              <a:rPr lang="en-US" u="none" baseline="0" dirty="0" smtClean="0"/>
              <a:t>When testing important to know what the results of the test should be. Also important is the extent of the testing:</a:t>
            </a:r>
          </a:p>
          <a:p>
            <a:pPr>
              <a:buFont typeface="Arial" pitchFamily="34" charset="0"/>
              <a:buChar char="•"/>
            </a:pPr>
            <a:r>
              <a:rPr lang="en-US" u="none" baseline="0" dirty="0" smtClean="0"/>
              <a:t>How often the test will be done</a:t>
            </a:r>
          </a:p>
          <a:p>
            <a:pPr>
              <a:buFont typeface="Arial" pitchFamily="34" charset="0"/>
              <a:buChar char="•"/>
            </a:pPr>
            <a:r>
              <a:rPr lang="en-US" u="none" baseline="0" dirty="0" smtClean="0"/>
              <a:t>Sampling strategy</a:t>
            </a:r>
          </a:p>
          <a:p>
            <a:pPr>
              <a:buFont typeface="Arial" pitchFamily="34" charset="0"/>
              <a:buChar char="•"/>
            </a:pPr>
            <a:r>
              <a:rPr lang="en-US" u="none" baseline="0" dirty="0" smtClean="0"/>
              <a:t>Type of control which will be tested</a:t>
            </a:r>
          </a:p>
          <a:p>
            <a:pPr>
              <a:buFont typeface="Arial" pitchFamily="34" charset="0"/>
              <a:buChar char="•"/>
            </a:pPr>
            <a:r>
              <a:rPr lang="en-US" u="none" baseline="0" dirty="0" smtClean="0"/>
              <a:t>Nature of control (prevent, detect, etc.)</a:t>
            </a:r>
          </a:p>
          <a:p>
            <a:pPr>
              <a:buFont typeface="Arial" pitchFamily="34" charset="0"/>
              <a:buChar char="•"/>
            </a:pPr>
            <a:r>
              <a:rPr lang="en-US" u="none" baseline="0" dirty="0" smtClean="0"/>
              <a:t>Persuasiveness of the evidence</a:t>
            </a:r>
          </a:p>
          <a:p>
            <a:pPr>
              <a:buFont typeface="Arial" pitchFamily="34" charset="0"/>
              <a:buChar char="•"/>
            </a:pPr>
            <a:endParaRPr lang="en-US" u="none" baseline="0" dirty="0" smtClean="0"/>
          </a:p>
          <a:p>
            <a:pPr>
              <a:buFont typeface="Arial" pitchFamily="34" charset="0"/>
              <a:buNone/>
            </a:pPr>
            <a:r>
              <a:rPr lang="en-US" u="none" baseline="0" dirty="0" smtClean="0"/>
              <a:t>Also important is the timing </a:t>
            </a:r>
          </a:p>
          <a:p>
            <a:pPr>
              <a:buFont typeface="Arial" pitchFamily="34" charset="0"/>
              <a:buNone/>
            </a:pPr>
            <a:endParaRPr lang="en-US" u="none" baseline="0" dirty="0" smtClean="0"/>
          </a:p>
          <a:p>
            <a:pPr>
              <a:buFont typeface="Arial" pitchFamily="34" charset="0"/>
              <a:buNone/>
            </a:pPr>
            <a:r>
              <a:rPr lang="en-US" u="none" baseline="0" dirty="0" smtClean="0"/>
              <a:t>For the testing to be effective need to develop a testing plan. This plan should include:</a:t>
            </a:r>
          </a:p>
          <a:p>
            <a:pPr>
              <a:buFont typeface="Arial" pitchFamily="34" charset="0"/>
              <a:buChar char="•"/>
            </a:pPr>
            <a:r>
              <a:rPr lang="en-US" u="none" baseline="0" dirty="0" smtClean="0"/>
              <a:t> Objective of the test</a:t>
            </a:r>
          </a:p>
          <a:p>
            <a:pPr>
              <a:buFont typeface="Arial" pitchFamily="34" charset="0"/>
              <a:buChar char="•"/>
            </a:pPr>
            <a:r>
              <a:rPr lang="en-US" u="none" baseline="0" dirty="0" smtClean="0"/>
              <a:t> Source of sample</a:t>
            </a:r>
          </a:p>
          <a:p>
            <a:pPr>
              <a:buFont typeface="Arial" pitchFamily="34" charset="0"/>
              <a:buChar char="•"/>
            </a:pPr>
            <a:r>
              <a:rPr lang="en-US" u="none" baseline="0" dirty="0" smtClean="0"/>
              <a:t> Time period</a:t>
            </a:r>
          </a:p>
          <a:p>
            <a:pPr>
              <a:buFont typeface="Arial" pitchFamily="34" charset="0"/>
              <a:buChar char="•"/>
            </a:pPr>
            <a:r>
              <a:rPr lang="en-US" u="none" baseline="0" dirty="0" smtClean="0"/>
              <a:t> Population </a:t>
            </a:r>
          </a:p>
          <a:p>
            <a:pPr>
              <a:buFont typeface="Arial" pitchFamily="34" charset="0"/>
              <a:buChar char="•"/>
            </a:pPr>
            <a:r>
              <a:rPr lang="en-US" u="none" baseline="0" dirty="0" smtClean="0"/>
              <a:t> Sample approach</a:t>
            </a:r>
          </a:p>
          <a:p>
            <a:pPr>
              <a:buFont typeface="Arial" pitchFamily="34" charset="0"/>
              <a:buChar char="•"/>
            </a:pPr>
            <a:r>
              <a:rPr lang="en-US" u="none" baseline="0" dirty="0" smtClean="0"/>
              <a:t> Test attributes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a:p>
        </p:txBody>
      </p:sp>
    </p:spTree>
    <p:extLst>
      <p:ext uri="{BB962C8B-B14F-4D97-AF65-F5344CB8AC3E}">
        <p14:creationId xmlns:p14="http://schemas.microsoft.com/office/powerpoint/2010/main" val="220204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The most important point here is documentation, documentation, documentation. </a:t>
            </a:r>
          </a:p>
          <a:p>
            <a:pPr eaLnBrk="1" hangingPunct="1">
              <a:spcBef>
                <a:spcPct val="0"/>
              </a:spcBef>
            </a:pPr>
            <a:endParaRPr lang="en-US" dirty="0" smtClean="0"/>
          </a:p>
          <a:p>
            <a:pPr eaLnBrk="1" hangingPunct="1">
              <a:spcBef>
                <a:spcPct val="0"/>
              </a:spcBef>
            </a:pPr>
            <a:r>
              <a:rPr lang="en-US" dirty="0" smtClean="0"/>
              <a:t>Documentation will help you better your organization and will help you deal with auditors and program monitors. Both (especially auditors) love documentation. It is extremely important to auditors. If something is not documented to an auditor it did not happen</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19</a:t>
            </a:fld>
            <a:endParaRPr lang="en-US"/>
          </a:p>
        </p:txBody>
      </p:sp>
    </p:spTree>
    <p:extLst>
      <p:ext uri="{BB962C8B-B14F-4D97-AF65-F5344CB8AC3E}">
        <p14:creationId xmlns:p14="http://schemas.microsoft.com/office/powerpoint/2010/main" val="118135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a:p>
        </p:txBody>
      </p:sp>
    </p:spTree>
    <p:extLst>
      <p:ext uri="{BB962C8B-B14F-4D97-AF65-F5344CB8AC3E}">
        <p14:creationId xmlns:p14="http://schemas.microsoft.com/office/powerpoint/2010/main" val="2314227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One way to document internal controls is to develop a flowchart. </a:t>
            </a:r>
          </a:p>
          <a:p>
            <a:pPr eaLnBrk="1" hangingPunct="1">
              <a:spcBef>
                <a:spcPct val="0"/>
              </a:spcBef>
            </a:pPr>
            <a:endParaRPr lang="en-US" dirty="0" smtClean="0"/>
          </a:p>
          <a:p>
            <a:pPr eaLnBrk="1" hangingPunct="1">
              <a:spcBef>
                <a:spcPct val="0"/>
              </a:spcBef>
            </a:pPr>
            <a:r>
              <a:rPr lang="en-US" dirty="0" smtClean="0"/>
              <a:t>Flowchart – a diagram that shows step-by-step progression through a procedure or system especially using connecting lines and a set of conventional symbols (Source: Merriam-Webster Online Dictionary).</a:t>
            </a:r>
          </a:p>
          <a:p>
            <a:pPr eaLnBrk="1" hangingPunct="1">
              <a:spcBef>
                <a:spcPct val="0"/>
              </a:spcBef>
            </a:pPr>
            <a:endParaRPr lang="en-US" dirty="0" smtClean="0"/>
          </a:p>
          <a:p>
            <a:pPr eaLnBrk="1" hangingPunct="1">
              <a:spcBef>
                <a:spcPct val="0"/>
              </a:spcBef>
            </a:pPr>
            <a:r>
              <a:rPr lang="en-US" dirty="0" smtClean="0"/>
              <a:t>Why? Can help analyze processes, identify interdependencies, links system and manual activities, identify control gaps, and inefficiencies. </a:t>
            </a:r>
          </a:p>
          <a:p>
            <a:pPr eaLnBrk="1" hangingPunct="1">
              <a:spcBef>
                <a:spcPct val="0"/>
              </a:spcBef>
            </a:pPr>
            <a:endParaRPr lang="en-US" dirty="0" smtClean="0"/>
          </a:p>
          <a:p>
            <a:pPr eaLnBrk="1" hangingPunct="1">
              <a:spcBef>
                <a:spcPct val="0"/>
              </a:spcBef>
            </a:pPr>
            <a:r>
              <a:rPr lang="en-US" dirty="0" smtClean="0"/>
              <a:t>A flowchart can be used to identify control points. Control points are where internal controls are most important.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a:p>
        </p:txBody>
      </p:sp>
    </p:spTree>
    <p:extLst>
      <p:ext uri="{BB962C8B-B14F-4D97-AF65-F5344CB8AC3E}">
        <p14:creationId xmlns:p14="http://schemas.microsoft.com/office/powerpoint/2010/main" val="1046437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Why – why do we need a control.</a:t>
            </a:r>
          </a:p>
          <a:p>
            <a:pPr eaLnBrk="1" hangingPunct="1">
              <a:spcBef>
                <a:spcPct val="0"/>
              </a:spcBef>
            </a:pPr>
            <a:r>
              <a:rPr lang="en-US" dirty="0" smtClean="0"/>
              <a:t>How – be specific to the procedures performed, include details</a:t>
            </a:r>
          </a:p>
          <a:p>
            <a:pPr eaLnBrk="1" hangingPunct="1">
              <a:spcBef>
                <a:spcPct val="0"/>
              </a:spcBef>
            </a:pPr>
            <a:r>
              <a:rPr lang="en-US" dirty="0" smtClean="0"/>
              <a:t>What – is the control working? How do you know?</a:t>
            </a:r>
          </a:p>
          <a:p>
            <a:pPr eaLnBrk="1" hangingPunct="1">
              <a:spcBef>
                <a:spcPct val="0"/>
              </a:spcBef>
            </a:pPr>
            <a:r>
              <a:rPr lang="en-US" dirty="0" smtClean="0"/>
              <a:t>Who – use job titles not a person’s name, who performs if primary person is unavailable?</a:t>
            </a:r>
          </a:p>
          <a:p>
            <a:pPr eaLnBrk="1" hangingPunct="1">
              <a:spcBef>
                <a:spcPct val="0"/>
              </a:spcBef>
            </a:pPr>
            <a:r>
              <a:rPr lang="en-US" dirty="0" smtClean="0"/>
              <a:t>When – frequency (answers</a:t>
            </a:r>
            <a:r>
              <a:rPr lang="en-US" baseline="0" dirty="0" smtClean="0"/>
              <a:t> the question of how often - </a:t>
            </a:r>
            <a:r>
              <a:rPr lang="en-US" dirty="0" smtClean="0"/>
              <a:t>daily, monthly, annually), is it performed after another control?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a:p>
        </p:txBody>
      </p:sp>
    </p:spTree>
    <p:extLst>
      <p:ext uri="{BB962C8B-B14F-4D97-AF65-F5344CB8AC3E}">
        <p14:creationId xmlns:p14="http://schemas.microsoft.com/office/powerpoint/2010/main" val="2346360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Performing a walkthrough can be a very informative process. It will allow you to see how things are actually done in practice. This is important because what is actually done may differ considerably from the process as it is documented in policies and procedures or from the perception of how the process is done. </a:t>
            </a:r>
          </a:p>
          <a:p>
            <a:pPr>
              <a:defRPr/>
            </a:pPr>
            <a:endParaRPr lang="en-US" dirty="0" smtClean="0"/>
          </a:p>
          <a:p>
            <a:pPr>
              <a:defRPr/>
            </a:pPr>
            <a:r>
              <a:rPr lang="en-US" dirty="0" smtClean="0"/>
              <a:t>Confirms the following:</a:t>
            </a:r>
          </a:p>
          <a:p>
            <a:pPr marL="237369" indent="-237369">
              <a:buFontTx/>
              <a:buAutoNum type="arabicPeriod"/>
              <a:defRPr/>
            </a:pPr>
            <a:r>
              <a:rPr lang="en-US" dirty="0" smtClean="0"/>
              <a:t>Understanding of the significant flow of transactions</a:t>
            </a:r>
          </a:p>
          <a:p>
            <a:pPr marL="237369" indent="-237369">
              <a:buFontTx/>
              <a:buAutoNum type="arabicPeriod"/>
              <a:defRPr/>
            </a:pPr>
            <a:r>
              <a:rPr lang="en-US" dirty="0" smtClean="0"/>
              <a:t>Understanding of the relevant controls</a:t>
            </a:r>
          </a:p>
          <a:p>
            <a:pPr marL="237369" indent="-237369">
              <a:buFontTx/>
              <a:buAutoNum type="arabicPeriod"/>
              <a:defRPr/>
            </a:pPr>
            <a:r>
              <a:rPr lang="en-US" dirty="0" smtClean="0"/>
              <a:t>That relevant controls have been placed in operation</a:t>
            </a:r>
          </a:p>
          <a:p>
            <a:pPr marL="237369" indent="-237369">
              <a:buFontTx/>
              <a:buAutoNum type="arabicPeriod"/>
              <a:defRPr/>
            </a:pPr>
            <a:r>
              <a:rPr lang="en-US" dirty="0" smtClean="0"/>
              <a:t>Process documentation</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a:p>
        </p:txBody>
      </p:sp>
    </p:spTree>
    <p:extLst>
      <p:ext uri="{BB962C8B-B14F-4D97-AF65-F5344CB8AC3E}">
        <p14:creationId xmlns:p14="http://schemas.microsoft.com/office/powerpoint/2010/main" val="49333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this question to the class. See what responses they come up with.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a:p>
        </p:txBody>
      </p:sp>
    </p:spTree>
    <p:extLst>
      <p:ext uri="{BB962C8B-B14F-4D97-AF65-F5344CB8AC3E}">
        <p14:creationId xmlns:p14="http://schemas.microsoft.com/office/powerpoint/2010/main" val="1940515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large company, the chief executive fulfills this duty by providing leadership and direction to senior managers and reviewing the way they controlling the business.</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a:p>
        </p:txBody>
      </p:sp>
    </p:spTree>
    <p:extLst>
      <p:ext uri="{BB962C8B-B14F-4D97-AF65-F5344CB8AC3E}">
        <p14:creationId xmlns:p14="http://schemas.microsoft.com/office/powerpoint/2010/main" val="2329671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a:p>
        </p:txBody>
      </p:sp>
    </p:spTree>
    <p:extLst>
      <p:ext uri="{BB962C8B-B14F-4D97-AF65-F5344CB8AC3E}">
        <p14:creationId xmlns:p14="http://schemas.microsoft.com/office/powerpoint/2010/main" val="3869598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 members should also have a knowledge of the entity’s activities and </a:t>
            </a:r>
            <a:r>
              <a:rPr lang="en-US" dirty="0" err="1" smtClean="0"/>
              <a:t>enviroment</a:t>
            </a:r>
            <a:r>
              <a:rPr lang="en-US" dirty="0" smtClean="0"/>
              <a:t>, and commit the time necessary to fulfill their board responsibilities.</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26</a:t>
            </a:fld>
            <a:endParaRPr lang="en-US"/>
          </a:p>
        </p:txBody>
      </p:sp>
    </p:spTree>
    <p:extLst>
      <p:ext uri="{BB962C8B-B14F-4D97-AF65-F5344CB8AC3E}">
        <p14:creationId xmlns:p14="http://schemas.microsoft.com/office/powerpoint/2010/main" val="1400183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a:p>
        </p:txBody>
      </p:sp>
    </p:spTree>
    <p:extLst>
      <p:ext uri="{BB962C8B-B14F-4D97-AF65-F5344CB8AC3E}">
        <p14:creationId xmlns:p14="http://schemas.microsoft.com/office/powerpoint/2010/main" val="2732123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cost of implementing an internal control should not outweigh the benefit it produces. Do not implement a control costing $10,000 to catch a $100 mistake.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a:p>
        </p:txBody>
      </p:sp>
    </p:spTree>
    <p:extLst>
      <p:ext uri="{BB962C8B-B14F-4D97-AF65-F5344CB8AC3E}">
        <p14:creationId xmlns:p14="http://schemas.microsoft.com/office/powerpoint/2010/main" val="1589722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These factors are outside the scope of internal control. Therefore, effective internal control provides only timely information or feedback on progress towards the achievement of operational and strategic objectives, but cannot guarantee their achievement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a:p>
        </p:txBody>
      </p:sp>
    </p:spTree>
    <p:extLst>
      <p:ext uri="{BB962C8B-B14F-4D97-AF65-F5344CB8AC3E}">
        <p14:creationId xmlns:p14="http://schemas.microsoft.com/office/powerpoint/2010/main" val="318933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a:p>
        </p:txBody>
      </p:sp>
    </p:spTree>
    <p:extLst>
      <p:ext uri="{BB962C8B-B14F-4D97-AF65-F5344CB8AC3E}">
        <p14:creationId xmlns:p14="http://schemas.microsoft.com/office/powerpoint/2010/main" val="680602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a:p>
        </p:txBody>
      </p:sp>
    </p:spTree>
    <p:extLst>
      <p:ext uri="{BB962C8B-B14F-4D97-AF65-F5344CB8AC3E}">
        <p14:creationId xmlns:p14="http://schemas.microsoft.com/office/powerpoint/2010/main" val="2778281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Existence – only valid or authorized transaction are processed</a:t>
            </a:r>
          </a:p>
          <a:p>
            <a:r>
              <a:rPr lang="en-US" dirty="0" smtClean="0"/>
              <a:t>Completeness – all transactions are processed that should be</a:t>
            </a:r>
          </a:p>
          <a:p>
            <a:r>
              <a:rPr lang="en-US" dirty="0" smtClean="0"/>
              <a:t>Rights and obligations – Assets are the rights of the organization and the liabilities are its obligations as of a given date</a:t>
            </a:r>
          </a:p>
          <a:p>
            <a:r>
              <a:rPr lang="en-US" dirty="0" smtClean="0"/>
              <a:t>Valuation – Transactions are valued accurately using the proper methodology, such as a specified means of computation or formula</a:t>
            </a:r>
          </a:p>
          <a:p>
            <a:r>
              <a:rPr lang="en-US" dirty="0" smtClean="0"/>
              <a:t>Presentation and Disclosure – Accounts and disclosures are properly described in the financial statements of the organization.</a:t>
            </a:r>
          </a:p>
          <a:p>
            <a:r>
              <a:rPr lang="en-US" dirty="0" smtClean="0"/>
              <a:t>For example, a validity control objective might be “Payments are made only for authorized products and services received”. A typical control procedure would be “the payable system compares the purchase order, receiving record, and vendor invoice prior to authorizing payment”. Management is responsible for implementing appropriate controls that apply to all transactions in their area of responsibility.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a:p>
        </p:txBody>
      </p:sp>
    </p:spTree>
    <p:extLst>
      <p:ext uri="{BB962C8B-B14F-4D97-AF65-F5344CB8AC3E}">
        <p14:creationId xmlns:p14="http://schemas.microsoft.com/office/powerpoint/2010/main" val="1410920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Segregation of duties – separating authorization, custody, and record keeping roles to prevent fraud or error by one person.</a:t>
            </a:r>
          </a:p>
          <a:p>
            <a:r>
              <a:rPr lang="en-US" dirty="0" smtClean="0"/>
              <a:t>Authorization of transaction – review of particular transactions by an appropriate person</a:t>
            </a:r>
          </a:p>
          <a:p>
            <a:r>
              <a:rPr lang="en-US" dirty="0" smtClean="0"/>
              <a:t>Retention of records – maintaining documents to substantiate transactions. </a:t>
            </a:r>
          </a:p>
          <a:p>
            <a:r>
              <a:rPr lang="en-US" dirty="0" smtClean="0"/>
              <a:t>Supervision – observation or review of ongoing operational activity.</a:t>
            </a:r>
          </a:p>
          <a:p>
            <a:r>
              <a:rPr lang="en-US" dirty="0" smtClean="0"/>
              <a:t>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32</a:t>
            </a:fld>
            <a:endParaRPr lang="en-US"/>
          </a:p>
        </p:txBody>
      </p:sp>
    </p:spTree>
    <p:extLst>
      <p:ext uri="{BB962C8B-B14F-4D97-AF65-F5344CB8AC3E}">
        <p14:creationId xmlns:p14="http://schemas.microsoft.com/office/powerpoint/2010/main" val="2934173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 usage of cameras, locks, physical barriers, etc. to protect property such as inventory</a:t>
            </a:r>
          </a:p>
          <a:p>
            <a:r>
              <a:rPr lang="en-US" dirty="0" smtClean="0"/>
              <a:t>Top level reviews – periodic and regular operational reviews, metrics, and other key performance indicators (KPI).</a:t>
            </a:r>
          </a:p>
          <a:p>
            <a:r>
              <a:rPr lang="en-US" dirty="0" smtClean="0"/>
              <a:t>IT General Controls – Controls related to A.) security, to ensure access to systems and data is restricted to authorized personnel, such as usage of passwords, and review of access logs and B.) Change management, to ensure program code is properly controlled, such as separation of production and test environments, system and user testing of changes prior to acceptance, and controls on migration of code into production.</a:t>
            </a:r>
          </a:p>
          <a:p>
            <a:r>
              <a:rPr lang="en-US" dirty="0" smtClean="0"/>
              <a:t>IT Application Control – controls over information processing enforced by IT applications, such as edit checks to validate data entry, accounting for transactions in numerical sequences and comparing file totals with control accounts.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33</a:t>
            </a:fld>
            <a:endParaRPr lang="en-US"/>
          </a:p>
        </p:txBody>
      </p:sp>
    </p:spTree>
    <p:extLst>
      <p:ext uri="{BB962C8B-B14F-4D97-AF65-F5344CB8AC3E}">
        <p14:creationId xmlns:p14="http://schemas.microsoft.com/office/powerpoint/2010/main" val="32046170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Precision is an important factor in performing a SOX 404 top-down risk assessment. After identifying specific financial reporting material misstatement risks, management and the external auditors are required to identify and test controls that mitigate the risk.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34</a:t>
            </a:fld>
            <a:endParaRPr lang="en-US"/>
          </a:p>
        </p:txBody>
      </p:sp>
    </p:spTree>
    <p:extLst>
      <p:ext uri="{BB962C8B-B14F-4D97-AF65-F5344CB8AC3E}">
        <p14:creationId xmlns:p14="http://schemas.microsoft.com/office/powerpoint/2010/main" val="31094908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typically involves identifying scenarios in which theft or loss could occur and determining if existing control procedures effectively manage the risk to an acceptable level. The risk that senior management might override important financial controls to manipulate financial reporting is also a key area of focus in fraud risk assessment. </a:t>
            </a:r>
          </a:p>
          <a:p>
            <a:r>
              <a:rPr lang="en-US" dirty="0" smtClean="0"/>
              <a:t>The AICPA, IIA, and ACFE also sponsored a guide published during 2008 that includes a framework for helping organizations manage their fraud risk.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35</a:t>
            </a:fld>
            <a:endParaRPr lang="en-US"/>
          </a:p>
        </p:txBody>
      </p:sp>
    </p:spTree>
    <p:extLst>
      <p:ext uri="{BB962C8B-B14F-4D97-AF65-F5344CB8AC3E}">
        <p14:creationId xmlns:p14="http://schemas.microsoft.com/office/powerpoint/2010/main" val="41782033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internal control system is thought of by executives as only a means of preventing fraud and complying with laws and regulations, an important opportunity may be missed. Internal controls can also be used to systematically improve businesses, particularly in regard to effectiveness and efficiency.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36</a:t>
            </a:fld>
            <a:endParaRPr lang="en-US"/>
          </a:p>
        </p:txBody>
      </p:sp>
    </p:spTree>
    <p:extLst>
      <p:ext uri="{BB962C8B-B14F-4D97-AF65-F5344CB8AC3E}">
        <p14:creationId xmlns:p14="http://schemas.microsoft.com/office/powerpoint/2010/main" val="17526955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37</a:t>
            </a:fld>
            <a:endParaRPr lang="en-US"/>
          </a:p>
        </p:txBody>
      </p:sp>
    </p:spTree>
    <p:extLst>
      <p:ext uri="{BB962C8B-B14F-4D97-AF65-F5344CB8AC3E}">
        <p14:creationId xmlns:p14="http://schemas.microsoft.com/office/powerpoint/2010/main" val="1128713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38</a:t>
            </a:fld>
            <a:endParaRPr lang="en-US"/>
          </a:p>
        </p:txBody>
      </p:sp>
    </p:spTree>
    <p:extLst>
      <p:ext uri="{BB962C8B-B14F-4D97-AF65-F5344CB8AC3E}">
        <p14:creationId xmlns:p14="http://schemas.microsoft.com/office/powerpoint/2010/main" val="21597796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39</a:t>
            </a:fld>
            <a:endParaRPr lang="en-US"/>
          </a:p>
        </p:txBody>
      </p:sp>
    </p:spTree>
    <p:extLst>
      <p:ext uri="{BB962C8B-B14F-4D97-AF65-F5344CB8AC3E}">
        <p14:creationId xmlns:p14="http://schemas.microsoft.com/office/powerpoint/2010/main" val="3029698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7343814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Refers to non-equipment items.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40</a:t>
            </a:fld>
            <a:endParaRPr lang="en-US"/>
          </a:p>
        </p:txBody>
      </p:sp>
    </p:spTree>
    <p:extLst>
      <p:ext uri="{BB962C8B-B14F-4D97-AF65-F5344CB8AC3E}">
        <p14:creationId xmlns:p14="http://schemas.microsoft.com/office/powerpoint/2010/main" val="20607123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41</a:t>
            </a:fld>
            <a:endParaRPr lang="en-US"/>
          </a:p>
        </p:txBody>
      </p:sp>
    </p:spTree>
    <p:extLst>
      <p:ext uri="{BB962C8B-B14F-4D97-AF65-F5344CB8AC3E}">
        <p14:creationId xmlns:p14="http://schemas.microsoft.com/office/powerpoint/2010/main" val="28066496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42</a:t>
            </a:fld>
            <a:endParaRPr lang="en-US"/>
          </a:p>
        </p:txBody>
      </p:sp>
    </p:spTree>
    <p:extLst>
      <p:ext uri="{BB962C8B-B14F-4D97-AF65-F5344CB8AC3E}">
        <p14:creationId xmlns:p14="http://schemas.microsoft.com/office/powerpoint/2010/main" val="23125270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43</a:t>
            </a:fld>
            <a:endParaRPr lang="en-US"/>
          </a:p>
        </p:txBody>
      </p:sp>
    </p:spTree>
    <p:extLst>
      <p:ext uri="{BB962C8B-B14F-4D97-AF65-F5344CB8AC3E}">
        <p14:creationId xmlns:p14="http://schemas.microsoft.com/office/powerpoint/2010/main" val="21437075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44</a:t>
            </a:fld>
            <a:endParaRPr lang="en-US"/>
          </a:p>
        </p:txBody>
      </p:sp>
    </p:spTree>
    <p:extLst>
      <p:ext uri="{BB962C8B-B14F-4D97-AF65-F5344CB8AC3E}">
        <p14:creationId xmlns:p14="http://schemas.microsoft.com/office/powerpoint/2010/main" val="15489107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45</a:t>
            </a:fld>
            <a:endParaRPr lang="en-US"/>
          </a:p>
        </p:txBody>
      </p:sp>
    </p:spTree>
    <p:extLst>
      <p:ext uri="{BB962C8B-B14F-4D97-AF65-F5344CB8AC3E}">
        <p14:creationId xmlns:p14="http://schemas.microsoft.com/office/powerpoint/2010/main" val="867228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46</a:t>
            </a:fld>
            <a:endParaRPr lang="en-US"/>
          </a:p>
        </p:txBody>
      </p:sp>
    </p:spTree>
    <p:extLst>
      <p:ext uri="{BB962C8B-B14F-4D97-AF65-F5344CB8AC3E}">
        <p14:creationId xmlns:p14="http://schemas.microsoft.com/office/powerpoint/2010/main" val="26688441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47</a:t>
            </a:fld>
            <a:endParaRPr lang="en-US"/>
          </a:p>
        </p:txBody>
      </p:sp>
    </p:spTree>
    <p:extLst>
      <p:ext uri="{BB962C8B-B14F-4D97-AF65-F5344CB8AC3E}">
        <p14:creationId xmlns:p14="http://schemas.microsoft.com/office/powerpoint/2010/main" val="4148226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48</a:t>
            </a:fld>
            <a:endParaRPr lang="en-US"/>
          </a:p>
        </p:txBody>
      </p:sp>
    </p:spTree>
    <p:extLst>
      <p:ext uri="{BB962C8B-B14F-4D97-AF65-F5344CB8AC3E}">
        <p14:creationId xmlns:p14="http://schemas.microsoft.com/office/powerpoint/2010/main" val="233357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300346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207894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a:p>
        </p:txBody>
      </p:sp>
    </p:spTree>
    <p:extLst>
      <p:ext uri="{BB962C8B-B14F-4D97-AF65-F5344CB8AC3E}">
        <p14:creationId xmlns:p14="http://schemas.microsoft.com/office/powerpoint/2010/main" val="1610725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general types of controls.</a:t>
            </a:r>
          </a:p>
          <a:p>
            <a:pPr marL="237369" indent="-237369">
              <a:buAutoNum type="arabicPeriod"/>
            </a:pPr>
            <a:r>
              <a:rPr lang="en-US" baseline="0" dirty="0" smtClean="0"/>
              <a:t>Preventive (also called Prevent): </a:t>
            </a:r>
            <a:r>
              <a:rPr lang="en-US" dirty="0" smtClean="0"/>
              <a:t>In laymen terms, these are </a:t>
            </a:r>
            <a:r>
              <a:rPr lang="en-US" baseline="0" dirty="0" smtClean="0"/>
              <a:t>controls to stop something bad from happening. </a:t>
            </a:r>
            <a:r>
              <a:rPr lang="en-US" dirty="0" smtClean="0">
                <a:ea typeface="ＭＳ Ｐゴシック"/>
                <a:cs typeface="ＭＳ Ｐゴシック"/>
              </a:rPr>
              <a:t>Preventative controls are before-the-fact controls. Preventative controls define and enforce acceptable behaviors. </a:t>
            </a:r>
            <a:endParaRPr lang="en-US" baseline="0" dirty="0" smtClean="0"/>
          </a:p>
          <a:p>
            <a:pPr marL="237369" indent="-237369">
              <a:buAutoNum type="arabicPeriod"/>
            </a:pPr>
            <a:r>
              <a:rPr lang="en-US" baseline="0" dirty="0" smtClean="0"/>
              <a:t>Detective (also called Detect): These are controls designed to detect something bad in a timely manner. </a:t>
            </a:r>
            <a:r>
              <a:rPr lang="en-US" dirty="0" smtClean="0">
                <a:ea typeface="ＭＳ Ｐゴシック"/>
                <a:cs typeface="ＭＳ Ｐゴシック"/>
              </a:rPr>
              <a:t>Are designed to detect an error or adverse event after it occurs but within a reasonable time to permit correction and through awareness of the problem, helps prevents other errors from occurring. </a:t>
            </a:r>
            <a:endParaRPr lang="en-US" baseline="0" dirty="0" smtClean="0"/>
          </a:p>
          <a:p>
            <a:pPr marL="237369" indent="-237369" defTabSz="949478">
              <a:buFontTx/>
              <a:buAutoNum type="arabicPeriod"/>
              <a:defRPr/>
            </a:pPr>
            <a:r>
              <a:rPr lang="en-US" baseline="0" dirty="0" smtClean="0"/>
              <a:t>Compensating: These are controls designed to address the weaknesses of other controls. </a:t>
            </a:r>
            <a:r>
              <a:rPr lang="en-US" dirty="0" smtClean="0">
                <a:ea typeface="ＭＳ Ｐゴシック"/>
                <a:cs typeface="ＭＳ Ｐゴシック"/>
              </a:rPr>
              <a:t>Compensating controls can compensate for shortcomings elsewhere, so at times, what appears to be a weakness in control is not really a problem, due to the presence of compensating controls. Compensating controls represent a fail-safe approach to limiting risk exposure. </a:t>
            </a:r>
            <a:endParaRPr lang="en-US" baseline="0" dirty="0" smtClean="0"/>
          </a:p>
          <a:p>
            <a:pPr marL="237369" indent="-237369">
              <a:buAutoNum type="arabicPeriod"/>
            </a:pPr>
            <a:r>
              <a:rPr lang="en-US" baseline="0" dirty="0" smtClean="0"/>
              <a:t>Corrective: These are controls which correct problems found in detective controls. </a:t>
            </a:r>
            <a:r>
              <a:rPr lang="en-US" dirty="0" smtClean="0">
                <a:ea typeface="ＭＳ Ｐゴシック"/>
                <a:cs typeface="ＭＳ Ｐゴシック"/>
              </a:rPr>
              <a:t>Correct the problems identified by detective controls. Many corrective controls rely on computer automation.</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a:p>
        </p:txBody>
      </p:sp>
    </p:spTree>
    <p:extLst>
      <p:ext uri="{BB962C8B-B14F-4D97-AF65-F5344CB8AC3E}">
        <p14:creationId xmlns:p14="http://schemas.microsoft.com/office/powerpoint/2010/main" val="174452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t>Preventative</a:t>
            </a:r>
            <a:r>
              <a:rPr lang="en-US" sz="2000" dirty="0"/>
              <a:t> </a:t>
            </a:r>
            <a:r>
              <a:rPr lang="en-US" sz="1400" dirty="0"/>
              <a:t>–</a:t>
            </a:r>
            <a:r>
              <a:rPr lang="en-US" sz="2000" dirty="0"/>
              <a:t> </a:t>
            </a:r>
            <a:r>
              <a:rPr lang="en-US" dirty="0"/>
              <a:t>An LEA cannot draw funds until it has an approved budget in consolidated application.</a:t>
            </a:r>
          </a:p>
          <a:p>
            <a:pPr>
              <a:defRPr/>
            </a:pPr>
            <a:endParaRPr lang="en-US" sz="1800" dirty="0"/>
          </a:p>
          <a:p>
            <a:pPr>
              <a:defRPr/>
            </a:pPr>
            <a:r>
              <a:rPr lang="en-US" sz="1800" dirty="0"/>
              <a:t>Detective</a:t>
            </a:r>
            <a:r>
              <a:rPr lang="en-US" sz="2000" dirty="0"/>
              <a:t> </a:t>
            </a:r>
            <a:r>
              <a:rPr lang="en-US" sz="1400" dirty="0"/>
              <a:t>–</a:t>
            </a:r>
            <a:r>
              <a:rPr lang="en-US" sz="2000" dirty="0"/>
              <a:t> </a:t>
            </a:r>
            <a:r>
              <a:rPr lang="en-US" dirty="0"/>
              <a:t>You review draws in GAORS and discover that some systems have drawn too much money while others have not made any draws.</a:t>
            </a:r>
            <a:endParaRPr lang="en-US" sz="1400" dirty="0"/>
          </a:p>
          <a:p>
            <a:pPr>
              <a:defRPr/>
            </a:pPr>
            <a:endParaRPr lang="en-US" sz="1800" dirty="0"/>
          </a:p>
          <a:p>
            <a:pPr>
              <a:defRPr/>
            </a:pPr>
            <a:r>
              <a:rPr lang="en-US" sz="1800" dirty="0"/>
              <a:t>Corrective</a:t>
            </a:r>
            <a:r>
              <a:rPr lang="en-US" sz="2000" dirty="0"/>
              <a:t> </a:t>
            </a:r>
            <a:r>
              <a:rPr lang="en-US" sz="1400" dirty="0"/>
              <a:t>– </a:t>
            </a:r>
            <a:r>
              <a:rPr lang="en-US" dirty="0"/>
              <a:t>You spend more than you have in your bank account. Bank covers the difference and then charges you a fee.</a:t>
            </a:r>
          </a:p>
          <a:p>
            <a:pPr>
              <a:defRPr/>
            </a:pPr>
            <a:endParaRPr lang="en-US" sz="1800" dirty="0"/>
          </a:p>
          <a:p>
            <a:pPr>
              <a:defRPr/>
            </a:pPr>
            <a:r>
              <a:rPr lang="en-US" sz="1800" dirty="0"/>
              <a:t>Compensating</a:t>
            </a:r>
            <a:r>
              <a:rPr lang="en-US" sz="2000" dirty="0"/>
              <a:t> </a:t>
            </a:r>
            <a:r>
              <a:rPr lang="en-US" sz="1400" dirty="0"/>
              <a:t>–</a:t>
            </a:r>
            <a:r>
              <a:rPr lang="en-US" sz="2000" dirty="0"/>
              <a:t> </a:t>
            </a:r>
            <a:r>
              <a:rPr lang="en-US" dirty="0"/>
              <a:t>Employee given a p-card but spending limit is set to $100.</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a:p>
        </p:txBody>
      </p:sp>
    </p:spTree>
    <p:extLst>
      <p:ext uri="{BB962C8B-B14F-4D97-AF65-F5344CB8AC3E}">
        <p14:creationId xmlns:p14="http://schemas.microsoft.com/office/powerpoint/2010/main" val="23725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5/20/2015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5/20/2015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5/20/2015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5/20/2015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Internal Controls</a:t>
            </a:r>
            <a:endParaRPr lang="en-US" dirty="0"/>
          </a:p>
        </p:txBody>
      </p:sp>
      <p:sp>
        <p:nvSpPr>
          <p:cNvPr id="3" name="Subtitle 2"/>
          <p:cNvSpPr>
            <a:spLocks noGrp="1"/>
          </p:cNvSpPr>
          <p:nvPr>
            <p:ph type="subTitle" idx="1"/>
          </p:nvPr>
        </p:nvSpPr>
        <p:spPr/>
        <p:txBody>
          <a:bodyPr/>
          <a:lstStyle/>
          <a:p>
            <a:r>
              <a:rPr lang="en-US" dirty="0" smtClean="0"/>
              <a:t>Presented by:</a:t>
            </a:r>
          </a:p>
          <a:p>
            <a:r>
              <a:rPr lang="en-US" dirty="0" smtClean="0"/>
              <a:t>William Smith, CFE</a:t>
            </a:r>
          </a:p>
          <a:p>
            <a:r>
              <a:rPr lang="en-US" dirty="0" smtClean="0"/>
              <a:t>Federal Internal Auditor</a:t>
            </a:r>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5/20/2015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How Controls Are </a:t>
            </a:r>
            <a:r>
              <a:rPr lang="en-US" dirty="0" smtClean="0"/>
              <a:t>Executed</a:t>
            </a:r>
          </a:p>
          <a:p>
            <a:endParaRPr lang="en-US" dirty="0"/>
          </a:p>
          <a:p>
            <a:pPr lvl="0"/>
            <a:r>
              <a:rPr lang="en-US" dirty="0"/>
              <a:t>Automated</a:t>
            </a:r>
          </a:p>
          <a:p>
            <a:pPr lvl="0"/>
            <a:r>
              <a:rPr lang="en-US" dirty="0"/>
              <a:t>IT dependent manual</a:t>
            </a:r>
          </a:p>
          <a:p>
            <a:pPr lvl="0"/>
            <a:r>
              <a:rPr lang="en-US" dirty="0"/>
              <a:t>Manual</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3293978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
        <p:nvSpPr>
          <p:cNvPr id="6" name="Content Placeholder 5"/>
          <p:cNvSpPr>
            <a:spLocks noGrp="1"/>
          </p:cNvSpPr>
          <p:nvPr>
            <p:ph idx="1"/>
          </p:nvPr>
        </p:nvSpPr>
        <p:spPr/>
        <p:txBody>
          <a:bodyPr/>
          <a:lstStyle/>
          <a:p>
            <a:r>
              <a:rPr lang="en-US" dirty="0"/>
              <a:t>Internal Control </a:t>
            </a:r>
            <a:r>
              <a:rPr lang="en-US" dirty="0" smtClean="0"/>
              <a:t>Components</a:t>
            </a:r>
          </a:p>
          <a:p>
            <a:endParaRPr lang="en-US" dirty="0"/>
          </a:p>
          <a:p>
            <a:endParaRPr lang="en-US" dirty="0"/>
          </a:p>
        </p:txBody>
      </p:sp>
      <p:pic>
        <p:nvPicPr>
          <p:cNvPr id="7" name="Picture 1" descr="C:\Documents and Settings\gerald schaefer\Desktop\coso cube.jpg"/>
          <p:cNvPicPr>
            <a:picLocks noChangeAspect="1" noChangeArrowheads="1"/>
          </p:cNvPicPr>
          <p:nvPr/>
        </p:nvPicPr>
        <p:blipFill>
          <a:blip r:embed="rId3"/>
          <a:srcRect/>
          <a:stretch>
            <a:fillRect/>
          </a:stretch>
        </p:blipFill>
        <p:spPr bwMode="auto">
          <a:xfrm>
            <a:off x="1580029" y="2588967"/>
            <a:ext cx="5715000" cy="3081337"/>
          </a:xfrm>
          <a:prstGeom prst="rect">
            <a:avLst/>
          </a:prstGeom>
          <a:noFill/>
          <a:ln w="9525">
            <a:noFill/>
            <a:miter lim="800000"/>
            <a:headEnd/>
            <a:tailEnd/>
          </a:ln>
        </p:spPr>
      </p:pic>
      <p:pic>
        <p:nvPicPr>
          <p:cNvPr id="8" name="Picture 1" descr="C:\Documents and Settings\gerald schaefer\Desktop\coso cube.jpg"/>
          <p:cNvPicPr>
            <a:picLocks noChangeAspect="1" noChangeArrowheads="1"/>
          </p:cNvPicPr>
          <p:nvPr/>
        </p:nvPicPr>
        <p:blipFill>
          <a:blip r:embed="rId3"/>
          <a:srcRect/>
          <a:stretch>
            <a:fillRect/>
          </a:stretch>
        </p:blipFill>
        <p:spPr bwMode="auto">
          <a:xfrm>
            <a:off x="1183341" y="2346201"/>
            <a:ext cx="6208059" cy="3799232"/>
          </a:xfrm>
          <a:prstGeom prst="rect">
            <a:avLst/>
          </a:prstGeom>
          <a:noFill/>
          <a:ln w="9525">
            <a:noFill/>
            <a:miter lim="800000"/>
            <a:headEnd/>
            <a:tailEnd/>
          </a:ln>
        </p:spPr>
      </p:pic>
    </p:spTree>
    <p:extLst>
      <p:ext uri="{BB962C8B-B14F-4D97-AF65-F5344CB8AC3E}">
        <p14:creationId xmlns:p14="http://schemas.microsoft.com/office/powerpoint/2010/main" val="404342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defRPr/>
            </a:pPr>
            <a:r>
              <a:rPr lang="en-US" dirty="0" smtClean="0"/>
              <a:t>Control Environment:</a:t>
            </a:r>
          </a:p>
          <a:p>
            <a:pPr>
              <a:defRPr/>
            </a:pPr>
            <a:r>
              <a:rPr lang="en-US" dirty="0" smtClean="0"/>
              <a:t>Sets </a:t>
            </a:r>
            <a:r>
              <a:rPr lang="en-US" dirty="0"/>
              <a:t>the tone of an organization</a:t>
            </a:r>
          </a:p>
          <a:p>
            <a:pPr>
              <a:defRPr/>
            </a:pPr>
            <a:r>
              <a:rPr lang="en-US" dirty="0"/>
              <a:t>Foundation for all other components of internal </a:t>
            </a:r>
            <a:r>
              <a:rPr lang="en-US" dirty="0" smtClean="0"/>
              <a:t>control</a:t>
            </a:r>
            <a:endParaRPr lang="en-US" dirty="0"/>
          </a:p>
          <a:p>
            <a:pPr>
              <a:defRPr/>
            </a:pPr>
            <a:r>
              <a:rPr lang="en-US" dirty="0"/>
              <a:t>Integrity, ethical values, and competence of staff</a:t>
            </a:r>
          </a:p>
          <a:p>
            <a:pPr>
              <a:defRPr/>
            </a:pPr>
            <a:r>
              <a:rPr lang="en-US" dirty="0"/>
              <a:t>Management’s philosophy and operating style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894186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Risk </a:t>
            </a:r>
            <a:r>
              <a:rPr lang="en-US" dirty="0" smtClean="0"/>
              <a:t>Assessment:</a:t>
            </a:r>
          </a:p>
          <a:p>
            <a:r>
              <a:rPr lang="en-US" dirty="0"/>
              <a:t>The process used to identify, analyze, and manage the potential risks that could hinder or prevent an agency from achieving its objectives.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2819897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Control </a:t>
            </a:r>
            <a:r>
              <a:rPr lang="en-US" dirty="0" smtClean="0"/>
              <a:t>Activities:</a:t>
            </a:r>
          </a:p>
          <a:p>
            <a:pPr marL="0" indent="0">
              <a:buNone/>
            </a:pPr>
            <a:r>
              <a:rPr lang="en-US" dirty="0"/>
              <a:t>Policies and procedures that help ensure management directives are carried out.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1374876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Information </a:t>
            </a:r>
            <a:r>
              <a:rPr lang="en-US" dirty="0" smtClean="0"/>
              <a:t>and Communication:</a:t>
            </a:r>
          </a:p>
          <a:p>
            <a:pPr marL="0" indent="0">
              <a:buNone/>
            </a:pPr>
            <a:r>
              <a:rPr lang="en-US" dirty="0" smtClean="0"/>
              <a:t>Information </a:t>
            </a:r>
            <a:r>
              <a:rPr lang="en-US" dirty="0"/>
              <a:t>must be identified, captured, and communicated in a form and timeframe that enables people to carry out their responsibilities. </a:t>
            </a:r>
          </a:p>
          <a:p>
            <a:pPr marL="0"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2435183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Monitoring:</a:t>
            </a:r>
          </a:p>
          <a:p>
            <a:pPr>
              <a:defRPr/>
            </a:pPr>
            <a:r>
              <a:rPr lang="en-US" dirty="0"/>
              <a:t>Internal control systems need to be monitored. </a:t>
            </a:r>
          </a:p>
          <a:p>
            <a:pPr>
              <a:defRPr/>
            </a:pPr>
            <a:r>
              <a:rPr lang="en-US" dirty="0"/>
              <a:t>Monitoring is a process that assesses the quality of the internal control system’s performance over time.</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533142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Evaluating Internal </a:t>
            </a:r>
            <a:r>
              <a:rPr lang="en-US" dirty="0" smtClean="0"/>
              <a:t>Controls:</a:t>
            </a:r>
          </a:p>
          <a:p>
            <a:pPr>
              <a:buFont typeface="Arial"/>
              <a:buNone/>
              <a:defRPr/>
            </a:pPr>
            <a:r>
              <a:rPr lang="en-US" dirty="0"/>
              <a:t>Five step approach</a:t>
            </a:r>
          </a:p>
          <a:p>
            <a:pPr marL="457200" indent="-457200">
              <a:buFont typeface="+mj-lt"/>
              <a:buAutoNum type="arabicPeriod"/>
              <a:defRPr/>
            </a:pPr>
            <a:r>
              <a:rPr lang="en-US" dirty="0"/>
              <a:t>Analyze the Control Environment</a:t>
            </a:r>
          </a:p>
          <a:p>
            <a:pPr marL="457200" indent="-457200">
              <a:buFont typeface="+mj-lt"/>
              <a:buAutoNum type="arabicPeriod"/>
              <a:defRPr/>
            </a:pPr>
            <a:r>
              <a:rPr lang="en-US" dirty="0"/>
              <a:t>Assess Risk</a:t>
            </a:r>
          </a:p>
          <a:p>
            <a:pPr marL="457200" indent="-457200">
              <a:buFont typeface="+mj-lt"/>
              <a:buAutoNum type="arabicPeriod"/>
              <a:defRPr/>
            </a:pPr>
            <a:r>
              <a:rPr lang="en-US" dirty="0"/>
              <a:t>Assess Control Activities</a:t>
            </a:r>
          </a:p>
          <a:p>
            <a:pPr marL="457200" indent="-457200">
              <a:buFont typeface="+mj-lt"/>
              <a:buAutoNum type="arabicPeriod"/>
              <a:defRPr/>
            </a:pPr>
            <a:r>
              <a:rPr lang="en-US" dirty="0"/>
              <a:t>Communicate Information</a:t>
            </a:r>
          </a:p>
          <a:p>
            <a:pPr marL="457200" indent="-457200">
              <a:buFont typeface="+mj-lt"/>
              <a:buAutoNum type="arabicPeriod"/>
              <a:defRPr/>
            </a:pPr>
            <a:r>
              <a:rPr lang="en-US" dirty="0"/>
              <a:t>Monitoring</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175883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graphicFrame>
        <p:nvGraphicFramePr>
          <p:cNvPr id="20" name="Content Placeholder 19"/>
          <p:cNvGraphicFramePr>
            <a:graphicFrameLocks noGrp="1"/>
          </p:cNvGraphicFramePr>
          <p:nvPr>
            <p:ph idx="1"/>
            <p:extLst>
              <p:ext uri="{D42A27DB-BD31-4B8C-83A1-F6EECF244321}">
                <p14:modId xmlns:p14="http://schemas.microsoft.com/office/powerpoint/2010/main" val="1554466985"/>
              </p:ext>
            </p:extLst>
          </p:nvPr>
        </p:nvGraphicFramePr>
        <p:xfrm>
          <a:off x="1174376" y="2483224"/>
          <a:ext cx="7117977" cy="3460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
        <p:nvSpPr>
          <p:cNvPr id="23" name="TextBox 22"/>
          <p:cNvSpPr txBox="1"/>
          <p:nvPr/>
        </p:nvSpPr>
        <p:spPr>
          <a:xfrm>
            <a:off x="430307" y="1658471"/>
            <a:ext cx="3953434" cy="523220"/>
          </a:xfrm>
          <a:prstGeom prst="rect">
            <a:avLst/>
          </a:prstGeom>
          <a:noFill/>
        </p:spPr>
        <p:txBody>
          <a:bodyPr wrap="square" rtlCol="0">
            <a:spAutoFit/>
          </a:bodyPr>
          <a:lstStyle/>
          <a:p>
            <a:r>
              <a:rPr lang="en-US" sz="2800" b="1" dirty="0" smtClean="0"/>
              <a:t>Testing Internal Controls:</a:t>
            </a:r>
            <a:endParaRPr lang="en-US" sz="2800" b="1" dirty="0"/>
          </a:p>
        </p:txBody>
      </p:sp>
    </p:spTree>
    <p:extLst>
      <p:ext uri="{BB962C8B-B14F-4D97-AF65-F5344CB8AC3E}">
        <p14:creationId xmlns:p14="http://schemas.microsoft.com/office/powerpoint/2010/main" val="4049079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ea typeface="Helvetica"/>
              </a:rPr>
              <a:t>Documentation of Internal </a:t>
            </a:r>
            <a:r>
              <a:rPr lang="en-US" dirty="0" smtClean="0">
                <a:ea typeface="Helvetica"/>
              </a:rPr>
              <a:t>Controls</a:t>
            </a:r>
          </a:p>
          <a:p>
            <a:endParaRPr lang="en-US" dirty="0"/>
          </a:p>
          <a:p>
            <a:pPr>
              <a:buFont typeface="Arial"/>
              <a:buNone/>
              <a:defRPr/>
            </a:pPr>
            <a:r>
              <a:rPr lang="en-US" dirty="0"/>
              <a:t>Documenting internal controls will help identify key:</a:t>
            </a:r>
          </a:p>
          <a:p>
            <a:pPr>
              <a:buFont typeface="Arial"/>
              <a:buNone/>
              <a:defRPr/>
            </a:pPr>
            <a:endParaRPr lang="en-US" dirty="0"/>
          </a:p>
          <a:p>
            <a:pPr marL="457200" lvl="1" indent="0">
              <a:buNone/>
              <a:defRPr/>
            </a:pPr>
            <a:r>
              <a:rPr lang="en-US" dirty="0" smtClean="0"/>
              <a:t> </a:t>
            </a:r>
            <a:r>
              <a:rPr lang="en-US" sz="3200" dirty="0"/>
              <a:t>Risks</a:t>
            </a:r>
          </a:p>
          <a:p>
            <a:pPr marL="457200" lvl="1" indent="0">
              <a:buNone/>
              <a:defRPr/>
            </a:pPr>
            <a:r>
              <a:rPr lang="en-US" sz="3200" dirty="0" smtClean="0"/>
              <a:t> Controls</a:t>
            </a:r>
            <a:endParaRPr lang="en-US" sz="3200" dirty="0"/>
          </a:p>
          <a:p>
            <a:pPr marL="457200" lvl="1" indent="0">
              <a:buNone/>
              <a:defRPr/>
            </a:pPr>
            <a:r>
              <a:rPr lang="en-US" sz="3200" dirty="0"/>
              <a:t> Opportunities for Improvement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1501479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Definition of internal controls:</a:t>
            </a:r>
          </a:p>
          <a:p>
            <a:endParaRPr lang="en-US" dirty="0"/>
          </a:p>
          <a:p>
            <a:pPr marL="0" indent="0">
              <a:buNone/>
            </a:pPr>
            <a:r>
              <a:rPr lang="en-US" i="1" dirty="0" smtClean="0"/>
              <a:t>Activities undertaken by management to increase the likelihood of achieving management objectives in the areas of efficiency and effectiveness, reliability of financial reporting, compliance with laws and regulations, and safeguarding of assets.</a:t>
            </a:r>
            <a:endParaRPr lang="en-US" i="1"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462522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ea typeface="Helvetica"/>
              </a:rPr>
              <a:t>			Flowcharts</a:t>
            </a:r>
          </a:p>
          <a:p>
            <a:pPr marL="0" indent="0">
              <a:buNone/>
            </a:pP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pic>
        <p:nvPicPr>
          <p:cNvPr id="6" name="Picture 4" descr="C:\Documents and Settings\gerald schaefer\Desktop\%281%29_2008-04-07_Information_Management-_Help_Desk.jpg"/>
          <p:cNvPicPr>
            <a:picLocks noChangeAspect="1" noChangeArrowheads="1"/>
          </p:cNvPicPr>
          <p:nvPr/>
        </p:nvPicPr>
        <p:blipFill>
          <a:blip r:embed="rId3"/>
          <a:srcRect/>
          <a:stretch>
            <a:fillRect/>
          </a:stretch>
        </p:blipFill>
        <p:spPr bwMode="auto">
          <a:xfrm>
            <a:off x="2133600" y="2449562"/>
            <a:ext cx="4788340" cy="3673332"/>
          </a:xfrm>
          <a:prstGeom prst="rect">
            <a:avLst/>
          </a:prstGeom>
          <a:noFill/>
          <a:ln w="9525">
            <a:noFill/>
            <a:miter lim="800000"/>
            <a:headEnd/>
            <a:tailEnd/>
          </a:ln>
        </p:spPr>
      </p:pic>
    </p:spTree>
    <p:extLst>
      <p:ext uri="{BB962C8B-B14F-4D97-AF65-F5344CB8AC3E}">
        <p14:creationId xmlns:p14="http://schemas.microsoft.com/office/powerpoint/2010/main" val="3691746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ea typeface="Helvetica"/>
              </a:rPr>
              <a:t>Control </a:t>
            </a:r>
            <a:r>
              <a:rPr lang="en-US" dirty="0" smtClean="0">
                <a:ea typeface="Helvetica"/>
              </a:rPr>
              <a:t>Descriptions</a:t>
            </a:r>
          </a:p>
          <a:p>
            <a:pPr marL="0" indent="0">
              <a:buNone/>
            </a:pPr>
            <a:endParaRPr lang="en-US" dirty="0"/>
          </a:p>
          <a:p>
            <a:pPr>
              <a:buFont typeface="Arial"/>
              <a:buNone/>
              <a:defRPr/>
            </a:pPr>
            <a:r>
              <a:rPr lang="en-US" dirty="0"/>
              <a:t>Control Descriptions should include:</a:t>
            </a:r>
          </a:p>
          <a:p>
            <a:pPr>
              <a:buFont typeface="Arial"/>
              <a:buNone/>
              <a:defRPr/>
            </a:pPr>
            <a:endParaRPr lang="en-US" dirty="0"/>
          </a:p>
          <a:p>
            <a:pPr>
              <a:buFont typeface="Arial"/>
              <a:buNone/>
              <a:defRPr/>
            </a:pPr>
            <a:r>
              <a:rPr lang="en-US" dirty="0"/>
              <a:t>Why?</a:t>
            </a:r>
            <a:r>
              <a:rPr lang="en-US" dirty="0">
                <a:solidFill>
                  <a:schemeClr val="accent4"/>
                </a:solidFill>
              </a:rPr>
              <a:t> </a:t>
            </a:r>
            <a:r>
              <a:rPr lang="en-US" dirty="0"/>
              <a:t>What is the control trying to stop or ensure?</a:t>
            </a:r>
          </a:p>
          <a:p>
            <a:pPr>
              <a:buFont typeface="Arial"/>
              <a:buNone/>
              <a:defRPr/>
            </a:pPr>
            <a:r>
              <a:rPr lang="en-US" dirty="0"/>
              <a:t>How? How is the control performed?</a:t>
            </a:r>
          </a:p>
          <a:p>
            <a:pPr>
              <a:buFont typeface="Arial"/>
              <a:buNone/>
              <a:defRPr/>
            </a:pPr>
            <a:r>
              <a:rPr lang="en-US" dirty="0"/>
              <a:t>What?</a:t>
            </a:r>
            <a:r>
              <a:rPr lang="en-US" dirty="0">
                <a:solidFill>
                  <a:schemeClr val="accent4"/>
                </a:solidFill>
              </a:rPr>
              <a:t> </a:t>
            </a:r>
            <a:r>
              <a:rPr lang="en-US" dirty="0"/>
              <a:t>What does the control seek to do?</a:t>
            </a:r>
          </a:p>
          <a:p>
            <a:pPr>
              <a:buFont typeface="Arial"/>
              <a:buNone/>
              <a:defRPr/>
            </a:pPr>
            <a:r>
              <a:rPr lang="en-US" dirty="0"/>
              <a:t>Who?</a:t>
            </a:r>
            <a:r>
              <a:rPr lang="en-US" dirty="0">
                <a:solidFill>
                  <a:schemeClr val="accent4"/>
                </a:solidFill>
              </a:rPr>
              <a:t> </a:t>
            </a:r>
            <a:r>
              <a:rPr lang="en-US" dirty="0"/>
              <a:t>Who performs the control?</a:t>
            </a:r>
          </a:p>
          <a:p>
            <a:pPr>
              <a:buFont typeface="Arial"/>
              <a:buNone/>
              <a:defRPr/>
            </a:pPr>
            <a:r>
              <a:rPr lang="en-US" dirty="0"/>
              <a:t>When? When is the control performed?</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2097635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ea typeface="Helvetica"/>
              </a:rPr>
              <a:t>			WALKTHROUGH</a:t>
            </a:r>
            <a:endParaRPr lang="en-US" dirty="0">
              <a:ea typeface="Helvetica"/>
            </a:endParaRPr>
          </a:p>
          <a:p>
            <a:pPr marL="0" indent="0">
              <a:buNone/>
            </a:pPr>
            <a:endParaRPr lang="en-US" dirty="0" smtClean="0"/>
          </a:p>
          <a:p>
            <a:pPr>
              <a:defRPr/>
            </a:pPr>
            <a:r>
              <a:rPr lang="en-US" dirty="0"/>
              <a:t>What is it?</a:t>
            </a:r>
          </a:p>
          <a:p>
            <a:pPr>
              <a:buFont typeface="Arial"/>
              <a:buNone/>
              <a:defRPr/>
            </a:pPr>
            <a:endParaRPr lang="en-US" dirty="0"/>
          </a:p>
          <a:p>
            <a:pPr>
              <a:buFont typeface="Arial"/>
              <a:buNone/>
              <a:defRPr/>
            </a:pPr>
            <a:r>
              <a:rPr lang="en-US" dirty="0"/>
              <a:t>Traces a transaction through a process from beginning to end.  </a:t>
            </a:r>
          </a:p>
          <a:p>
            <a:pPr>
              <a:buFont typeface="Arial"/>
              <a:buNone/>
              <a:defRPr/>
            </a:pPr>
            <a:r>
              <a:rPr lang="en-US" dirty="0"/>
              <a:t>You follow the transaction step by step and note who processes the transaction, the forms need to process it and the systems used to do the processing.</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132335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Who is responsible for internal control?</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1975178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The chief executive officer (the top manager) of the organization has the overall responsibility for designing and implementing effective internal control.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2719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are internal controls</a:t>
            </a:r>
            <a:br>
              <a:rPr lang="en-US" dirty="0" smtClean="0"/>
            </a:br>
            <a:endParaRPr lang="en-US" dirty="0"/>
          </a:p>
        </p:txBody>
      </p:sp>
      <p:sp>
        <p:nvSpPr>
          <p:cNvPr id="3" name="Content Placeholder 2"/>
          <p:cNvSpPr>
            <a:spLocks noGrp="1"/>
          </p:cNvSpPr>
          <p:nvPr>
            <p:ph idx="1"/>
          </p:nvPr>
        </p:nvSpPr>
        <p:spPr/>
        <p:txBody>
          <a:bodyPr/>
          <a:lstStyle/>
          <a:p>
            <a:r>
              <a:rPr lang="en-US" dirty="0" smtClean="0"/>
              <a:t>More than any other individual, the chief executive officer sets the ‘tone at the top” that affects integrity and ethics and other factors of a positive control </a:t>
            </a:r>
            <a:r>
              <a:rPr lang="en-US" dirty="0" err="1" smtClean="0"/>
              <a:t>enviroment</a:t>
            </a:r>
            <a:r>
              <a:rPr lang="en-US" dirty="0" smtClean="0"/>
              <a:t>.</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3612852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Board of Directors</a:t>
            </a:r>
          </a:p>
          <a:p>
            <a:pPr marL="0" indent="0">
              <a:buNone/>
            </a:pPr>
            <a:endParaRPr lang="en-US" dirty="0"/>
          </a:p>
          <a:p>
            <a:pPr marL="0" indent="0">
              <a:buNone/>
            </a:pPr>
            <a:r>
              <a:rPr lang="en-US" dirty="0" smtClean="0"/>
              <a:t>Management is accountability to the board of directors, which provide governance, guidance and oversight. Effective board members are objective, capable and inquisitive.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290394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Auditors:</a:t>
            </a:r>
          </a:p>
          <a:p>
            <a:pPr marL="0" indent="0">
              <a:buNone/>
            </a:pPr>
            <a:endParaRPr lang="en-US" dirty="0"/>
          </a:p>
          <a:p>
            <a:pPr marL="0" indent="0">
              <a:buNone/>
            </a:pPr>
            <a:r>
              <a:rPr lang="en-US" dirty="0" smtClean="0"/>
              <a:t>The internal auditors and external auditors of the organization also measure the effectiveness of internal control through their efforts. They assess whether the controls are properly designed, implemented and working effectively, and make recommendations on how to improve internal control.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1992868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Limitations:</a:t>
            </a:r>
          </a:p>
          <a:p>
            <a:pPr marL="0" indent="0">
              <a:buNone/>
            </a:pPr>
            <a:endParaRPr lang="en-US" dirty="0"/>
          </a:p>
          <a:p>
            <a:pPr marL="0" indent="0">
              <a:buNone/>
            </a:pPr>
            <a:r>
              <a:rPr lang="en-US" dirty="0" smtClean="0"/>
              <a:t>Internal control can provide reasonable, not absolute, assurance that the objectives of an organization will be met. The concept of reasonable assurance implies a high degree of assurance, constrained by the cost and benefits of establishing incremental control procedures.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666287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a:bodyPr>
          <a:lstStyle/>
          <a:p>
            <a:r>
              <a:rPr lang="en-US" dirty="0" smtClean="0"/>
              <a:t>Limitations (continued)</a:t>
            </a:r>
          </a:p>
          <a:p>
            <a:endParaRPr lang="en-US" dirty="0"/>
          </a:p>
          <a:p>
            <a:r>
              <a:rPr lang="en-US" dirty="0" smtClean="0"/>
              <a:t>Effective internal controls implies the organization generates reliable financial reporting and substantially  complies with the laws and regulations that apply to it. However, whether an organization achieves operational or strategic objectives may depend on factors outside the organization, such as competition or technological innovation.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47256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a:bodyPr>
          <a:lstStyle/>
          <a:p>
            <a:r>
              <a:rPr lang="en-US" dirty="0" smtClean="0"/>
              <a:t>History of Internal Controls:</a:t>
            </a:r>
          </a:p>
          <a:p>
            <a:pPr marL="0" indent="0">
              <a:buNone/>
            </a:pPr>
            <a:r>
              <a:rPr lang="en-US" dirty="0" smtClean="0"/>
              <a:t>One significant development concerning internal control occurred when The national Commission on Fraudulent Financial Reporting, known as the </a:t>
            </a:r>
            <a:r>
              <a:rPr lang="en-US" dirty="0" err="1" smtClean="0"/>
              <a:t>Treadway</a:t>
            </a:r>
            <a:r>
              <a:rPr lang="en-US" dirty="0" smtClean="0"/>
              <a:t> Commission, was created in 1985 to identify the causal factors of fraudulent financial reporting and to make recommendations to reduce its incidence.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311715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Describing Internal Controls</a:t>
            </a:r>
          </a:p>
          <a:p>
            <a:endParaRPr lang="en-US" dirty="0"/>
          </a:p>
          <a:p>
            <a:pPr marL="0" indent="0">
              <a:buNone/>
            </a:pPr>
            <a:r>
              <a:rPr lang="en-US" dirty="0" smtClean="0"/>
              <a:t>Internal controls may be described in terms of </a:t>
            </a:r>
          </a:p>
          <a:p>
            <a:pPr marL="0" indent="0">
              <a:buNone/>
            </a:pPr>
            <a:r>
              <a:rPr lang="en-US" dirty="0" smtClean="0"/>
              <a:t>1.) the pertinent objective or financial statement assertion</a:t>
            </a:r>
          </a:p>
          <a:p>
            <a:pPr marL="0" indent="0">
              <a:buNone/>
            </a:pPr>
            <a:r>
              <a:rPr lang="en-US" dirty="0" smtClean="0"/>
              <a:t>2.)the nature of the control activity itself.                    </a:t>
            </a:r>
          </a:p>
          <a:p>
            <a:pPr marL="0" indent="0">
              <a:buNone/>
            </a:pPr>
            <a:r>
              <a:rPr lang="en-US" dirty="0"/>
              <a:t> </a:t>
            </a:r>
            <a:r>
              <a:rPr lang="en-US" dirty="0" smtClean="0"/>
              <a:t>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2697631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Controls that are defined against a particular financial statement assertion to which they relate are as follows:</a:t>
            </a:r>
          </a:p>
          <a:p>
            <a:r>
              <a:rPr lang="en-US" dirty="0" smtClean="0"/>
              <a:t>Existence/Occurrence/Validity</a:t>
            </a:r>
          </a:p>
          <a:p>
            <a:r>
              <a:rPr lang="en-US" dirty="0" smtClean="0"/>
              <a:t>Completeness</a:t>
            </a:r>
          </a:p>
          <a:p>
            <a:r>
              <a:rPr lang="en-US" dirty="0" smtClean="0"/>
              <a:t>Rights and obligations</a:t>
            </a:r>
          </a:p>
          <a:p>
            <a:r>
              <a:rPr lang="en-US" dirty="0" smtClean="0"/>
              <a:t>Valuation </a:t>
            </a:r>
          </a:p>
          <a:p>
            <a:r>
              <a:rPr lang="en-US" dirty="0" smtClean="0"/>
              <a:t>Presentation and Disclosure</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1822571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Activity Categorization:</a:t>
            </a:r>
          </a:p>
          <a:p>
            <a:pPr marL="0" indent="0">
              <a:buNone/>
            </a:pPr>
            <a:endParaRPr lang="en-US" dirty="0"/>
          </a:p>
          <a:p>
            <a:pPr marL="0" indent="0">
              <a:buNone/>
            </a:pPr>
            <a:r>
              <a:rPr lang="en-US" dirty="0" smtClean="0"/>
              <a:t>Control activities may also be explained by the type or nature of activity. These include (but not limited to):</a:t>
            </a:r>
          </a:p>
          <a:p>
            <a:pPr marL="0" indent="0">
              <a:buNone/>
            </a:pPr>
            <a:r>
              <a:rPr lang="en-US" dirty="0" smtClean="0"/>
              <a:t>● Segregation of Duties </a:t>
            </a:r>
          </a:p>
          <a:p>
            <a:pPr marL="0" indent="0">
              <a:buNone/>
            </a:pPr>
            <a:r>
              <a:rPr lang="en-US" dirty="0" smtClean="0"/>
              <a:t>● Authorization of transaction</a:t>
            </a:r>
          </a:p>
          <a:p>
            <a:pPr marL="0" indent="0">
              <a:buNone/>
            </a:pPr>
            <a:r>
              <a:rPr lang="en-US" dirty="0" smtClean="0"/>
              <a:t>● Retention of Records</a:t>
            </a:r>
          </a:p>
          <a:p>
            <a:pPr marL="0" indent="0">
              <a:buNone/>
            </a:pPr>
            <a:r>
              <a:rPr lang="en-US" dirty="0" smtClean="0"/>
              <a:t>●Supervision or monitoring of operations</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2585314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Activity </a:t>
            </a:r>
            <a:r>
              <a:rPr lang="en-US" dirty="0" smtClean="0"/>
              <a:t>Categorization (continued):</a:t>
            </a:r>
          </a:p>
          <a:p>
            <a:endParaRPr lang="en-US" dirty="0"/>
          </a:p>
          <a:p>
            <a:pPr marL="0" indent="0">
              <a:buNone/>
            </a:pPr>
            <a:r>
              <a:rPr lang="en-US" dirty="0" smtClean="0"/>
              <a:t>● Physical safeguards</a:t>
            </a:r>
          </a:p>
          <a:p>
            <a:pPr marL="0" indent="0">
              <a:buNone/>
            </a:pPr>
            <a:r>
              <a:rPr lang="en-US" dirty="0" smtClean="0"/>
              <a:t>● Top level reviews –analysis of actual results versus  </a:t>
            </a:r>
          </a:p>
          <a:p>
            <a:pPr marL="0" indent="0">
              <a:buNone/>
            </a:pPr>
            <a:r>
              <a:rPr lang="en-US" dirty="0" smtClean="0"/>
              <a:t>    organization goals and plans</a:t>
            </a:r>
          </a:p>
          <a:p>
            <a:pPr marL="0" indent="0">
              <a:buNone/>
            </a:pPr>
            <a:r>
              <a:rPr lang="en-US" dirty="0" smtClean="0"/>
              <a:t>● IT General Controls</a:t>
            </a:r>
          </a:p>
          <a:p>
            <a:pPr marL="0" indent="0">
              <a:buNone/>
            </a:pPr>
            <a:r>
              <a:rPr lang="en-US" dirty="0" smtClean="0"/>
              <a:t>● IT Application Controls</a:t>
            </a:r>
          </a:p>
          <a:p>
            <a:pPr marL="0" indent="0">
              <a:buNone/>
            </a:pPr>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1023160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Control Precision:</a:t>
            </a:r>
          </a:p>
          <a:p>
            <a:endParaRPr lang="en-US" dirty="0"/>
          </a:p>
          <a:p>
            <a:r>
              <a:rPr lang="en-US" dirty="0" smtClean="0"/>
              <a:t>Describes the alignment or correlation between a particular control procedure and a given control object or risk. A control with direct impact on the achievement of an objective (or mitigation of a risk) is said to be more precise than one with indirect impact on the objective or risk.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2180394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smtClean="0"/>
              <a:t>Fraud and Internal Control:</a:t>
            </a:r>
          </a:p>
          <a:p>
            <a:endParaRPr lang="en-US" dirty="0"/>
          </a:p>
          <a:p>
            <a:r>
              <a:rPr lang="en-US" dirty="0" smtClean="0"/>
              <a:t>Internal control plays an important role in the prevention and detection of fraud. Under the Sarbanes Oxley Act, companies are required to perform a fraud risk assessment and assess related control.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3448085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Internal Controls and Process Improvement:</a:t>
            </a:r>
          </a:p>
          <a:p>
            <a:pPr marL="0" indent="0">
              <a:buNone/>
            </a:pPr>
            <a:endParaRPr lang="en-US" dirty="0"/>
          </a:p>
          <a:p>
            <a:pPr marL="0" indent="0">
              <a:buNone/>
            </a:pPr>
            <a:r>
              <a:rPr lang="en-US" dirty="0" smtClean="0"/>
              <a:t>Controls can be evaluated and improved to make a business operation run more effectively and efficiently. For example, automating controls that are manual in nature can save costs and improve transaction processing.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37520758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Continuous Control Monitoring:</a:t>
            </a:r>
          </a:p>
          <a:p>
            <a:pPr marL="0" indent="0">
              <a:buNone/>
            </a:pPr>
            <a:endParaRPr lang="en-US" dirty="0"/>
          </a:p>
          <a:p>
            <a:pPr marL="0" indent="0">
              <a:buNone/>
            </a:pPr>
            <a:r>
              <a:rPr lang="en-US" dirty="0" smtClean="0"/>
              <a:t>Advances in technology and date analysis have led to the development of numerous tools which can automatically evaluate the effectiveness of internal control. Used in conjunction with continuous auditing, continuous control monitoring provides assurances on financial information flowing through business processes.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37</a:t>
            </a:fld>
            <a:endParaRPr lang="en-US" dirty="0"/>
          </a:p>
        </p:txBody>
      </p:sp>
    </p:spTree>
    <p:extLst>
      <p:ext uri="{BB962C8B-B14F-4D97-AF65-F5344CB8AC3E}">
        <p14:creationId xmlns:p14="http://schemas.microsoft.com/office/powerpoint/2010/main" val="2932863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Future of Internal Controls:</a:t>
            </a:r>
          </a:p>
          <a:p>
            <a:endParaRPr lang="en-US" dirty="0"/>
          </a:p>
          <a:p>
            <a:r>
              <a:rPr lang="en-US" dirty="0" smtClean="0"/>
              <a:t>On December 26, 2014 the federal government issued a new guidance on how we account and manage federal grants. The New Edgar, PART 200, Uniform Administrative </a:t>
            </a:r>
            <a:r>
              <a:rPr lang="en-US" dirty="0" err="1" smtClean="0"/>
              <a:t>Req</a:t>
            </a:r>
            <a:r>
              <a:rPr lang="en-US" dirty="0" smtClean="0"/>
              <a:t>, Cost Principals, and Audits for Federal Awards is what school districts will adhere to.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38</a:t>
            </a:fld>
            <a:endParaRPr lang="en-US" dirty="0"/>
          </a:p>
        </p:txBody>
      </p:sp>
    </p:spTree>
    <p:extLst>
      <p:ext uri="{BB962C8B-B14F-4D97-AF65-F5344CB8AC3E}">
        <p14:creationId xmlns:p14="http://schemas.microsoft.com/office/powerpoint/2010/main" val="2906034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Future of Internal Controls</a:t>
            </a:r>
            <a:r>
              <a:rPr lang="en-US" dirty="0" smtClean="0"/>
              <a:t>:</a:t>
            </a:r>
          </a:p>
          <a:p>
            <a:pPr marL="0" indent="0">
              <a:buNone/>
            </a:pPr>
            <a:endParaRPr lang="en-US" dirty="0"/>
          </a:p>
          <a:p>
            <a:pPr marL="0" indent="0">
              <a:buNone/>
            </a:pPr>
            <a:r>
              <a:rPr lang="en-US" dirty="0" smtClean="0"/>
              <a:t>PART 200 has a </a:t>
            </a:r>
            <a:r>
              <a:rPr lang="en-US" i="1" u="sng" dirty="0" smtClean="0"/>
              <a:t>MAJOR</a:t>
            </a:r>
            <a:r>
              <a:rPr lang="en-US" dirty="0" smtClean="0"/>
              <a:t>  emphasis on strengthening accountability by improving policies that protect against waste, fraud and abuse. </a:t>
            </a:r>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39</a:t>
            </a:fld>
            <a:endParaRPr lang="en-US" dirty="0"/>
          </a:p>
        </p:txBody>
      </p:sp>
    </p:spTree>
    <p:extLst>
      <p:ext uri="{BB962C8B-B14F-4D97-AF65-F5344CB8AC3E}">
        <p14:creationId xmlns:p14="http://schemas.microsoft.com/office/powerpoint/2010/main" val="134282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These recommendations led to a review of internal control literature by a task force called the Committee of Sponsoring Organizations of the </a:t>
            </a:r>
            <a:r>
              <a:rPr lang="en-US" dirty="0" err="1"/>
              <a:t>Treadway</a:t>
            </a:r>
            <a:r>
              <a:rPr lang="en-US" dirty="0"/>
              <a:t> Commission (COSO</a:t>
            </a:r>
            <a:r>
              <a:rPr lang="en-US" dirty="0" smtClean="0"/>
              <a:t>). This task force issued a report in September 1992 called </a:t>
            </a:r>
            <a:r>
              <a:rPr lang="en-US" i="1" dirty="0" smtClean="0"/>
              <a:t>Internal Control-Integrated Framework. </a:t>
            </a:r>
            <a:r>
              <a:rPr lang="en-US" dirty="0" smtClean="0"/>
              <a:t>The report, referred to as the COSO report. </a:t>
            </a:r>
            <a:r>
              <a:rPr lang="en-US" i="1" dirty="0" smtClean="0"/>
              <a:t> </a:t>
            </a:r>
            <a:endParaRPr lang="en-US" i="1"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3233353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 </a:t>
            </a:r>
            <a:endParaRPr lang="en-US" dirty="0"/>
          </a:p>
        </p:txBody>
      </p:sp>
      <p:sp>
        <p:nvSpPr>
          <p:cNvPr id="3" name="Content Placeholder 2"/>
          <p:cNvSpPr>
            <a:spLocks noGrp="1"/>
          </p:cNvSpPr>
          <p:nvPr>
            <p:ph idx="1"/>
          </p:nvPr>
        </p:nvSpPr>
        <p:spPr/>
        <p:txBody>
          <a:bodyPr/>
          <a:lstStyle/>
          <a:p>
            <a:pPr marL="0" indent="0">
              <a:buNone/>
            </a:pPr>
            <a:r>
              <a:rPr lang="en-US" dirty="0" smtClean="0"/>
              <a:t>INTERNAL CONTROLS</a:t>
            </a:r>
          </a:p>
          <a:p>
            <a:pPr marL="0" indent="0">
              <a:buNone/>
            </a:pPr>
            <a:r>
              <a:rPr lang="en-US" dirty="0" smtClean="0"/>
              <a:t>200.302(b)(4)(pg119)</a:t>
            </a:r>
          </a:p>
          <a:p>
            <a:pPr marL="0" indent="0">
              <a:buNone/>
            </a:pPr>
            <a:r>
              <a:rPr lang="en-US" dirty="0" smtClean="0"/>
              <a:t>Essentially the same as prior 80.209b)(3)</a:t>
            </a:r>
          </a:p>
          <a:p>
            <a:pPr marL="0" indent="0">
              <a:buNone/>
            </a:pPr>
            <a:r>
              <a:rPr lang="en-US" dirty="0" smtClean="0"/>
              <a:t>Effective control over and accountability for:</a:t>
            </a:r>
          </a:p>
          <a:p>
            <a:pPr marL="0" indent="0">
              <a:buNone/>
            </a:pPr>
            <a:r>
              <a:rPr lang="en-US" dirty="0" smtClean="0"/>
              <a:t>All funds, Property and Other Assets.</a:t>
            </a:r>
          </a:p>
          <a:p>
            <a:pPr marL="0" indent="0">
              <a:buNone/>
            </a:pPr>
            <a:r>
              <a:rPr lang="en-US" dirty="0" smtClean="0"/>
              <a:t>Must adequately safeguard all assets</a:t>
            </a:r>
          </a:p>
          <a:p>
            <a:pPr marL="0" indent="0">
              <a:buNone/>
            </a:pPr>
            <a:r>
              <a:rPr lang="en-US" dirty="0" smtClean="0"/>
              <a:t>Use assets solely for authorize purpose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40</a:t>
            </a:fld>
            <a:endParaRPr lang="en-US" dirty="0"/>
          </a:p>
        </p:txBody>
      </p:sp>
    </p:spTree>
    <p:extLst>
      <p:ext uri="{BB962C8B-B14F-4D97-AF65-F5344CB8AC3E}">
        <p14:creationId xmlns:p14="http://schemas.microsoft.com/office/powerpoint/2010/main" val="1526899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Definition of Internal controls 200.61 (pg102):</a:t>
            </a:r>
          </a:p>
          <a:p>
            <a:pPr marL="0" indent="0">
              <a:buNone/>
            </a:pPr>
            <a:r>
              <a:rPr lang="en-US" sz="2400" dirty="0" smtClean="0"/>
              <a:t>Internal controls means a process, implemented by a non-federal entity, designed to provide reasonable assurance regarding the achievement of objectives in the following areas:</a:t>
            </a:r>
          </a:p>
          <a:p>
            <a:pPr marL="0" indent="0">
              <a:buNone/>
            </a:pPr>
            <a:r>
              <a:rPr lang="en-US" dirty="0" smtClean="0"/>
              <a:t>1. Effectiveness and efficiency of operations,</a:t>
            </a:r>
          </a:p>
          <a:p>
            <a:pPr marL="0" indent="0">
              <a:buNone/>
            </a:pPr>
            <a:r>
              <a:rPr lang="en-US" dirty="0" smtClean="0"/>
              <a:t>2. Reliability of reporting for internal and external use; and </a:t>
            </a:r>
          </a:p>
          <a:p>
            <a:pPr marL="0" indent="0">
              <a:buNone/>
            </a:pPr>
            <a:r>
              <a:rPr lang="en-US" dirty="0" smtClean="0"/>
              <a:t>3. Compliance with applicable laws and regulations. </a:t>
            </a:r>
          </a:p>
          <a:p>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41</a:t>
            </a:fld>
            <a:endParaRPr lang="en-US" dirty="0"/>
          </a:p>
        </p:txBody>
      </p:sp>
    </p:spTree>
    <p:extLst>
      <p:ext uri="{BB962C8B-B14F-4D97-AF65-F5344CB8AC3E}">
        <p14:creationId xmlns:p14="http://schemas.microsoft.com/office/powerpoint/2010/main" val="730614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 </a:t>
            </a:r>
            <a:endParaRPr lang="en-US" dirty="0"/>
          </a:p>
        </p:txBody>
      </p:sp>
      <p:sp>
        <p:nvSpPr>
          <p:cNvPr id="3" name="Content Placeholder 2"/>
          <p:cNvSpPr>
            <a:spLocks noGrp="1"/>
          </p:cNvSpPr>
          <p:nvPr>
            <p:ph idx="1"/>
          </p:nvPr>
        </p:nvSpPr>
        <p:spPr/>
        <p:txBody>
          <a:bodyPr/>
          <a:lstStyle/>
          <a:p>
            <a:pPr marL="0" indent="0">
              <a:buNone/>
            </a:pPr>
            <a:r>
              <a:rPr lang="en-US" dirty="0" smtClean="0"/>
              <a:t>Internal Control Over Compliance </a:t>
            </a:r>
            <a:r>
              <a:rPr lang="en-US" dirty="0" err="1" smtClean="0"/>
              <a:t>Req</a:t>
            </a:r>
            <a:r>
              <a:rPr lang="en-US" dirty="0" smtClean="0"/>
              <a:t> for Federal Awards 200.62 (pg102)</a:t>
            </a:r>
          </a:p>
          <a:p>
            <a:pPr marL="0" indent="0">
              <a:buNone/>
            </a:pPr>
            <a:r>
              <a:rPr lang="en-US" sz="2000" dirty="0" smtClean="0"/>
              <a:t>Means a process implemented by a non-Federal entity designed to provide reasonable assurances regarding the achievement of the following objectives for federal awards:  </a:t>
            </a:r>
          </a:p>
          <a:p>
            <a:pPr marL="0" indent="0">
              <a:buNone/>
            </a:pPr>
            <a:r>
              <a:rPr lang="en-US" sz="2000" dirty="0" smtClean="0"/>
              <a:t>Transactions are properly recorded and accounted for, in order to:</a:t>
            </a:r>
          </a:p>
          <a:p>
            <a:pPr marL="0" indent="0">
              <a:buNone/>
            </a:pPr>
            <a:r>
              <a:rPr lang="en-US" sz="2000" dirty="0" smtClean="0"/>
              <a:t>Permit the preparation of reliable financial statements and federal reports;</a:t>
            </a:r>
          </a:p>
          <a:p>
            <a:pPr marL="0" indent="0">
              <a:buNone/>
            </a:pPr>
            <a:r>
              <a:rPr lang="en-US" sz="2000" dirty="0" smtClean="0"/>
              <a:t>Maintain accountability over assets; and, </a:t>
            </a:r>
          </a:p>
          <a:p>
            <a:pPr marL="0" indent="0">
              <a:buNone/>
            </a:pPr>
            <a:r>
              <a:rPr lang="en-US" sz="2000" dirty="0" smtClean="0"/>
              <a:t>Demonstrate compliance with federal statues, </a:t>
            </a:r>
            <a:r>
              <a:rPr lang="en-US" sz="2000" dirty="0" err="1" smtClean="0"/>
              <a:t>regs</a:t>
            </a:r>
            <a:r>
              <a:rPr lang="en-US" sz="2000" dirty="0" smtClean="0"/>
              <a:t>, and the terms and conditions of the federal award.    </a:t>
            </a:r>
            <a:endParaRPr lang="en-US" sz="2000" dirty="0"/>
          </a:p>
          <a:p>
            <a:pPr marL="0" indent="0">
              <a:buNone/>
            </a:pPr>
            <a:endParaRPr lang="en-US" sz="2000"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42</a:t>
            </a:fld>
            <a:endParaRPr lang="en-US" dirty="0"/>
          </a:p>
        </p:txBody>
      </p:sp>
    </p:spTree>
    <p:extLst>
      <p:ext uri="{BB962C8B-B14F-4D97-AF65-F5344CB8AC3E}">
        <p14:creationId xmlns:p14="http://schemas.microsoft.com/office/powerpoint/2010/main" val="845658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a:t>Internal Control Over Compliance </a:t>
            </a:r>
            <a:r>
              <a:rPr lang="en-US" dirty="0" err="1"/>
              <a:t>Req</a:t>
            </a:r>
            <a:r>
              <a:rPr lang="en-US" dirty="0"/>
              <a:t> for Federal </a:t>
            </a:r>
            <a:r>
              <a:rPr lang="en-US" dirty="0" smtClean="0"/>
              <a:t>Awards (cont.) </a:t>
            </a:r>
            <a:r>
              <a:rPr lang="en-US" dirty="0"/>
              <a:t>200.62 (pg102)</a:t>
            </a:r>
          </a:p>
          <a:p>
            <a:pPr marL="0" indent="0">
              <a:buNone/>
            </a:pPr>
            <a:endParaRPr lang="en-US" dirty="0" smtClean="0"/>
          </a:p>
          <a:p>
            <a:pPr marL="0" indent="0">
              <a:buNone/>
            </a:pPr>
            <a:r>
              <a:rPr lang="en-US" sz="2000" dirty="0" smtClean="0"/>
              <a:t>Transactions are executed in compliance with:</a:t>
            </a:r>
          </a:p>
          <a:p>
            <a:pPr marL="0" indent="0">
              <a:buNone/>
            </a:pPr>
            <a:r>
              <a:rPr lang="en-US" sz="2000" dirty="0" smtClean="0"/>
              <a:t> Federal statues, regulations, and the terms and conditions of the federal award that could have a direct and material effect on a federal program; and Any other Federal statues and regulations that are identified in the Compliance Supplement; and </a:t>
            </a:r>
          </a:p>
          <a:p>
            <a:pPr marL="0" indent="0">
              <a:buNone/>
            </a:pPr>
            <a:r>
              <a:rPr lang="en-US" sz="2000" dirty="0" smtClean="0"/>
              <a:t>Funds, property and other assets are safeguarded against loss from unauthorized use or disposition</a:t>
            </a:r>
            <a:endParaRPr lang="en-US" sz="2000"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43</a:t>
            </a:fld>
            <a:endParaRPr lang="en-US" dirty="0"/>
          </a:p>
        </p:txBody>
      </p:sp>
    </p:spTree>
    <p:extLst>
      <p:ext uri="{BB962C8B-B14F-4D97-AF65-F5344CB8AC3E}">
        <p14:creationId xmlns:p14="http://schemas.microsoft.com/office/powerpoint/2010/main" val="3165365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Internal Controls 200.303 (</a:t>
            </a:r>
            <a:r>
              <a:rPr lang="en-US" dirty="0" err="1" smtClean="0"/>
              <a:t>pg</a:t>
            </a:r>
            <a:r>
              <a:rPr lang="en-US" dirty="0" smtClean="0"/>
              <a:t> 119):</a:t>
            </a:r>
          </a:p>
          <a:p>
            <a:pPr marL="0" indent="0">
              <a:buNone/>
            </a:pPr>
            <a:r>
              <a:rPr lang="en-US" sz="2600" dirty="0" smtClean="0"/>
              <a:t>a. Non-Federal entities must establish and maintain effective internal control over the Federal award that provides reasonable assurances that the entity is managing the award in compliance with federal statues, </a:t>
            </a:r>
            <a:r>
              <a:rPr lang="en-US" sz="2600" dirty="0" err="1" smtClean="0"/>
              <a:t>regs</a:t>
            </a:r>
            <a:r>
              <a:rPr lang="en-US" sz="2600" dirty="0" smtClean="0"/>
              <a:t>, and terms of the award,</a:t>
            </a:r>
          </a:p>
          <a:p>
            <a:pPr marL="0" indent="0">
              <a:buNone/>
            </a:pPr>
            <a:r>
              <a:rPr lang="en-US" dirty="0" smtClean="0">
                <a:solidFill>
                  <a:srgbClr val="FF0000"/>
                </a:solidFill>
              </a:rPr>
              <a:t>New: </a:t>
            </a:r>
            <a:r>
              <a:rPr lang="en-US" sz="2400" dirty="0" smtClean="0"/>
              <a:t>Internal controls “should” be in compliance with: </a:t>
            </a:r>
          </a:p>
          <a:p>
            <a:pPr marL="0" indent="0">
              <a:buNone/>
            </a:pPr>
            <a:r>
              <a:rPr lang="en-US" sz="2000" dirty="0" smtClean="0"/>
              <a:t>The U.S Comptroller General’s Standard for Internal Control Integrated Framework: and</a:t>
            </a:r>
          </a:p>
          <a:p>
            <a:pPr marL="0" indent="0">
              <a:buNone/>
            </a:pPr>
            <a:r>
              <a:rPr lang="en-US" sz="2000" dirty="0" smtClean="0"/>
              <a:t>Internal Control Integrated Framework issued by the Committee of Sponsoring Organization of the </a:t>
            </a:r>
            <a:r>
              <a:rPr lang="en-US" sz="2000" dirty="0" err="1" smtClean="0"/>
              <a:t>Treadway</a:t>
            </a:r>
            <a:r>
              <a:rPr lang="en-US" sz="2000" dirty="0" smtClean="0"/>
              <a:t> Commission (COSO)</a:t>
            </a:r>
            <a:endParaRPr lang="en-US" sz="2000"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44</a:t>
            </a:fld>
            <a:endParaRPr lang="en-US" dirty="0"/>
          </a:p>
        </p:txBody>
      </p:sp>
    </p:spTree>
    <p:extLst>
      <p:ext uri="{BB962C8B-B14F-4D97-AF65-F5344CB8AC3E}">
        <p14:creationId xmlns:p14="http://schemas.microsoft.com/office/powerpoint/2010/main" val="298525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normAutofit lnSpcReduction="10000"/>
          </a:bodyPr>
          <a:lstStyle/>
          <a:p>
            <a:r>
              <a:rPr lang="en-US" dirty="0" smtClean="0"/>
              <a:t>Internal Controls (</a:t>
            </a:r>
            <a:r>
              <a:rPr lang="en-US" dirty="0" err="1" smtClean="0"/>
              <a:t>cont</a:t>
            </a:r>
            <a:r>
              <a:rPr lang="en-US" dirty="0" smtClean="0"/>
              <a:t>) 200.303 (pg119):</a:t>
            </a:r>
          </a:p>
          <a:p>
            <a:endParaRPr lang="en-US" dirty="0"/>
          </a:p>
          <a:p>
            <a:pPr marL="0" indent="0">
              <a:buNone/>
            </a:pPr>
            <a:r>
              <a:rPr lang="en-US" dirty="0" smtClean="0"/>
              <a:t>b. Comply with Federal statues, </a:t>
            </a:r>
            <a:r>
              <a:rPr lang="en-US" dirty="0" err="1" smtClean="0"/>
              <a:t>regs</a:t>
            </a:r>
            <a:r>
              <a:rPr lang="en-US" dirty="0" smtClean="0"/>
              <a:t>, and the terms and conditions of the Federal awards,</a:t>
            </a:r>
          </a:p>
          <a:p>
            <a:pPr marL="0" indent="0">
              <a:buNone/>
            </a:pPr>
            <a:r>
              <a:rPr lang="en-US" dirty="0" smtClean="0"/>
              <a:t>c. Evaluate and monitor the non-Federal entity’s compliance with statues, </a:t>
            </a:r>
            <a:r>
              <a:rPr lang="en-US" dirty="0" err="1" smtClean="0"/>
              <a:t>regs</a:t>
            </a:r>
            <a:r>
              <a:rPr lang="en-US" dirty="0" smtClean="0"/>
              <a:t>, and the terms and conditions of federal awards,</a:t>
            </a:r>
          </a:p>
          <a:p>
            <a:pPr marL="0" indent="0">
              <a:buNone/>
            </a:pPr>
            <a:r>
              <a:rPr lang="en-US" dirty="0" smtClean="0"/>
              <a:t>d. Take prompt action when instances of noncompliance are identified including in audit findings,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45</a:t>
            </a:fld>
            <a:endParaRPr lang="en-US" dirty="0"/>
          </a:p>
        </p:txBody>
      </p:sp>
    </p:spTree>
    <p:extLst>
      <p:ext uri="{BB962C8B-B14F-4D97-AF65-F5344CB8AC3E}">
        <p14:creationId xmlns:p14="http://schemas.microsoft.com/office/powerpoint/2010/main" val="24990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0" indent="0">
              <a:buNone/>
            </a:pPr>
            <a:r>
              <a:rPr lang="en-US" dirty="0" smtClean="0"/>
              <a:t>Internal </a:t>
            </a:r>
            <a:r>
              <a:rPr lang="en-US" dirty="0"/>
              <a:t>Controls (</a:t>
            </a:r>
            <a:r>
              <a:rPr lang="en-US" dirty="0" err="1"/>
              <a:t>cont</a:t>
            </a:r>
            <a:r>
              <a:rPr lang="en-US" dirty="0"/>
              <a:t>) 200.303 (pg119</a:t>
            </a:r>
            <a:r>
              <a:rPr lang="en-US" dirty="0" smtClean="0"/>
              <a:t>):</a:t>
            </a:r>
          </a:p>
          <a:p>
            <a:pPr marL="0" indent="0">
              <a:buNone/>
            </a:pPr>
            <a:endParaRPr lang="en-US" dirty="0"/>
          </a:p>
          <a:p>
            <a:pPr marL="0" indent="0">
              <a:buNone/>
            </a:pPr>
            <a:r>
              <a:rPr lang="en-US" dirty="0" smtClean="0"/>
              <a:t>e. Take reasonable measures to safeguard protected personally identifiable information (PII) and other information designated or deemed sensitive.</a:t>
            </a:r>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46</a:t>
            </a:fld>
            <a:endParaRPr lang="en-US" dirty="0"/>
          </a:p>
        </p:txBody>
      </p:sp>
    </p:spTree>
    <p:extLst>
      <p:ext uri="{BB962C8B-B14F-4D97-AF65-F5344CB8AC3E}">
        <p14:creationId xmlns:p14="http://schemas.microsoft.com/office/powerpoint/2010/main" val="3821595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lvl="3"/>
            <a:endParaRPr lang="en-US" dirty="0" smtClean="0"/>
          </a:p>
          <a:p>
            <a:pPr marL="1828800" lvl="4" indent="0">
              <a:buNone/>
            </a:pPr>
            <a:r>
              <a:rPr lang="en-US" sz="2800" dirty="0" smtClean="0"/>
              <a:t>           </a:t>
            </a:r>
            <a:r>
              <a:rPr lang="en-US" sz="3600" dirty="0" smtClean="0"/>
              <a:t>Questions?</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47</a:t>
            </a:fld>
            <a:endParaRPr lang="en-US" dirty="0"/>
          </a:p>
        </p:txBody>
      </p:sp>
    </p:spTree>
    <p:extLst>
      <p:ext uri="{BB962C8B-B14F-4D97-AF65-F5344CB8AC3E}">
        <p14:creationId xmlns:p14="http://schemas.microsoft.com/office/powerpoint/2010/main" val="1036512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marL="914400" lvl="2" indent="0">
              <a:buNone/>
            </a:pPr>
            <a:r>
              <a:rPr lang="en-US" dirty="0" smtClean="0"/>
              <a:t>		</a:t>
            </a:r>
          </a:p>
          <a:p>
            <a:pPr marL="914400" lvl="2" indent="0">
              <a:buNone/>
            </a:pPr>
            <a:r>
              <a:rPr lang="en-US" sz="3200" dirty="0"/>
              <a:t> </a:t>
            </a:r>
            <a:r>
              <a:rPr lang="en-US" sz="3200" dirty="0" smtClean="0"/>
              <a:t>                     </a:t>
            </a:r>
            <a:r>
              <a:rPr lang="en-US" sz="2400" dirty="0" smtClean="0"/>
              <a:t>Thank You</a:t>
            </a:r>
          </a:p>
          <a:p>
            <a:pPr marL="914400" lvl="2" indent="0">
              <a:buNone/>
            </a:pPr>
            <a:endParaRPr lang="en-US" sz="2400" dirty="0" smtClean="0"/>
          </a:p>
          <a:p>
            <a:pPr marL="914400" lvl="2" indent="0">
              <a:buNone/>
            </a:pPr>
            <a:r>
              <a:rPr lang="en-US" sz="2400" dirty="0" smtClean="0"/>
              <a:t>If you have additional questions contact:</a:t>
            </a:r>
          </a:p>
          <a:p>
            <a:pPr marL="914400" lvl="2" indent="0">
              <a:buNone/>
            </a:pPr>
            <a:endParaRPr lang="en-US" sz="2400" dirty="0" smtClean="0"/>
          </a:p>
          <a:p>
            <a:pPr marL="914400" lvl="2" indent="0">
              <a:buNone/>
            </a:pPr>
            <a:r>
              <a:rPr lang="en-US" sz="2400" dirty="0" smtClean="0"/>
              <a:t>William Smith, Federal Internal Auditor</a:t>
            </a:r>
          </a:p>
          <a:p>
            <a:pPr marL="914400" lvl="2" indent="0">
              <a:buNone/>
            </a:pPr>
            <a:r>
              <a:rPr lang="en-US" sz="2400" dirty="0" smtClean="0"/>
              <a:t>                            404.657.2528</a:t>
            </a:r>
          </a:p>
          <a:p>
            <a:pPr marL="914400" lvl="2" indent="0">
              <a:buNone/>
            </a:pPr>
            <a:endParaRPr lang="en-US" sz="2400" dirty="0" smtClean="0"/>
          </a:p>
          <a:p>
            <a:pPr marL="914400" lvl="2" indent="0">
              <a:buNone/>
            </a:pPr>
            <a:r>
              <a:rPr lang="en-US" sz="2400" dirty="0" smtClean="0"/>
              <a:t>                Email:wsmith@doe.k12.ga.us</a:t>
            </a:r>
          </a:p>
          <a:p>
            <a:pPr marL="914400" lvl="2" indent="0" algn="r">
              <a:buNone/>
            </a:pPr>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48</a:t>
            </a:fld>
            <a:endParaRPr lang="en-US" dirty="0"/>
          </a:p>
        </p:txBody>
      </p:sp>
    </p:spTree>
    <p:extLst>
      <p:ext uri="{BB962C8B-B14F-4D97-AF65-F5344CB8AC3E}">
        <p14:creationId xmlns:p14="http://schemas.microsoft.com/office/powerpoint/2010/main" val="1964785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These recommendations led to a review of internal control literature by a task force called the Committee of Sponsoring Organizations of the </a:t>
            </a:r>
            <a:r>
              <a:rPr lang="en-US" dirty="0" err="1"/>
              <a:t>Treadway</a:t>
            </a:r>
            <a:r>
              <a:rPr lang="en-US" dirty="0"/>
              <a:t> Commission (COSO</a:t>
            </a:r>
            <a:r>
              <a:rPr lang="en-US" dirty="0" smtClean="0"/>
              <a:t>). This task force issued a report in September 1992 called </a:t>
            </a:r>
            <a:r>
              <a:rPr lang="en-US" i="1" dirty="0" smtClean="0"/>
              <a:t>Internal Control-Integrated Framework. </a:t>
            </a:r>
            <a:r>
              <a:rPr lang="en-US" dirty="0" smtClean="0"/>
              <a:t>The report, referred to as the COSO report. </a:t>
            </a:r>
            <a:r>
              <a:rPr lang="en-US" i="1" dirty="0" smtClean="0"/>
              <a:t> </a:t>
            </a:r>
            <a:endParaRPr lang="en-US" i="1"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55910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pPr>
              <a:buNone/>
            </a:pPr>
            <a:r>
              <a:rPr lang="en-US" dirty="0" smtClean="0"/>
              <a:t>Important Elements of Internal Controls:</a:t>
            </a:r>
          </a:p>
          <a:p>
            <a:pPr>
              <a:buNone/>
            </a:pPr>
            <a:r>
              <a:rPr lang="en-US" dirty="0" smtClean="0"/>
              <a:t>Internal </a:t>
            </a:r>
            <a:r>
              <a:rPr lang="en-US" dirty="0"/>
              <a:t>control is:</a:t>
            </a:r>
          </a:p>
          <a:p>
            <a:r>
              <a:rPr lang="en-US" dirty="0"/>
              <a:t> a process</a:t>
            </a:r>
          </a:p>
          <a:p>
            <a:r>
              <a:rPr lang="en-US" dirty="0"/>
              <a:t> impacted by people at every level of an organization</a:t>
            </a:r>
          </a:p>
          <a:p>
            <a:r>
              <a:rPr lang="en-US" dirty="0"/>
              <a:t> pervasive throughout an organization </a:t>
            </a:r>
          </a:p>
          <a:p>
            <a:r>
              <a:rPr lang="en-US" dirty="0"/>
              <a:t> people, processes, and systems</a:t>
            </a:r>
          </a:p>
          <a:p>
            <a:r>
              <a:rPr lang="en-US" dirty="0"/>
              <a:t> limited – can only provide reasonable </a:t>
            </a:r>
            <a:r>
              <a:rPr lang="en-US" dirty="0" smtClean="0"/>
              <a:t>assurance</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26241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Basic Principles of Internal </a:t>
            </a:r>
            <a:r>
              <a:rPr lang="en-US" dirty="0" smtClean="0"/>
              <a:t>Control</a:t>
            </a:r>
          </a:p>
          <a:p>
            <a:pPr fontAlgn="t"/>
            <a:r>
              <a:rPr lang="en-US" dirty="0" smtClean="0"/>
              <a:t>1</a:t>
            </a:r>
            <a:r>
              <a:rPr lang="en-US" dirty="0"/>
              <a:t>. Must benefit rather than hinder the organization</a:t>
            </a:r>
          </a:p>
          <a:p>
            <a:pPr fontAlgn="t"/>
            <a:r>
              <a:rPr lang="en-US" dirty="0"/>
              <a:t>2. Must make sense within each organization’s unique operating environment </a:t>
            </a:r>
          </a:p>
          <a:p>
            <a:pPr fontAlgn="t"/>
            <a:r>
              <a:rPr lang="en-US" dirty="0"/>
              <a:t>3. Internal controls are not stand-alone practices</a:t>
            </a:r>
          </a:p>
          <a:p>
            <a:pPr fontAlgn="t"/>
            <a:r>
              <a:rPr lang="en-US" dirty="0"/>
              <a:t>4. Should be cost effective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1349106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internal controls</a:t>
            </a:r>
            <a:endParaRPr lang="en-US" dirty="0"/>
          </a:p>
        </p:txBody>
      </p:sp>
      <p:sp>
        <p:nvSpPr>
          <p:cNvPr id="3" name="Content Placeholder 2"/>
          <p:cNvSpPr>
            <a:spLocks noGrp="1"/>
          </p:cNvSpPr>
          <p:nvPr>
            <p:ph idx="1"/>
          </p:nvPr>
        </p:nvSpPr>
        <p:spPr/>
        <p:txBody>
          <a:bodyPr/>
          <a:lstStyle/>
          <a:p>
            <a:r>
              <a:rPr lang="en-US" dirty="0"/>
              <a:t>Types of Internal </a:t>
            </a:r>
            <a:r>
              <a:rPr lang="en-US" dirty="0" smtClean="0"/>
              <a:t>Control</a:t>
            </a: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grpSp>
        <p:nvGrpSpPr>
          <p:cNvPr id="7" name="Group 6"/>
          <p:cNvGrpSpPr/>
          <p:nvPr/>
        </p:nvGrpSpPr>
        <p:grpSpPr>
          <a:xfrm>
            <a:off x="3169537" y="2801566"/>
            <a:ext cx="1227135" cy="1227135"/>
            <a:chOff x="1434619" y="342984"/>
            <a:chExt cx="1227135" cy="1227135"/>
          </a:xfrm>
        </p:grpSpPr>
        <p:sp>
          <p:nvSpPr>
            <p:cNvPr id="8" name="Rounded Rectangle 7"/>
            <p:cNvSpPr/>
            <p:nvPr/>
          </p:nvSpPr>
          <p:spPr>
            <a:xfrm>
              <a:off x="1434619" y="342984"/>
              <a:ext cx="1227135" cy="1227135"/>
            </a:xfrm>
            <a:prstGeom prst="round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1494523" y="402888"/>
              <a:ext cx="1107327" cy="110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Preventive</a:t>
              </a:r>
              <a:endParaRPr lang="en-US" sz="1300" kern="1200" dirty="0"/>
            </a:p>
          </p:txBody>
        </p:sp>
      </p:grpSp>
      <p:grpSp>
        <p:nvGrpSpPr>
          <p:cNvPr id="10" name="Group 9"/>
          <p:cNvGrpSpPr/>
          <p:nvPr/>
        </p:nvGrpSpPr>
        <p:grpSpPr>
          <a:xfrm>
            <a:off x="4486320" y="2801566"/>
            <a:ext cx="1227135" cy="1227135"/>
            <a:chOff x="2723104" y="298917"/>
            <a:chExt cx="1227135" cy="1227135"/>
          </a:xfrm>
        </p:grpSpPr>
        <p:sp>
          <p:nvSpPr>
            <p:cNvPr id="11" name="Rounded Rectangle 10"/>
            <p:cNvSpPr/>
            <p:nvPr/>
          </p:nvSpPr>
          <p:spPr>
            <a:xfrm>
              <a:off x="2723104" y="298917"/>
              <a:ext cx="1227135" cy="122713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p:nvPr/>
          </p:nvSpPr>
          <p:spPr>
            <a:xfrm>
              <a:off x="2783008" y="358821"/>
              <a:ext cx="1107327" cy="110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Detective</a:t>
              </a:r>
              <a:endParaRPr lang="en-US" sz="1300" kern="1200" dirty="0"/>
            </a:p>
          </p:txBody>
        </p:sp>
      </p:grpSp>
      <p:grpSp>
        <p:nvGrpSpPr>
          <p:cNvPr id="13" name="Group 12"/>
          <p:cNvGrpSpPr/>
          <p:nvPr/>
        </p:nvGrpSpPr>
        <p:grpSpPr>
          <a:xfrm>
            <a:off x="3109633" y="4115314"/>
            <a:ext cx="1227135" cy="1227135"/>
            <a:chOff x="1401573" y="1620448"/>
            <a:chExt cx="1227135" cy="1227135"/>
          </a:xfrm>
        </p:grpSpPr>
        <p:sp>
          <p:nvSpPr>
            <p:cNvPr id="14" name="Rounded Rectangle 13"/>
            <p:cNvSpPr/>
            <p:nvPr/>
          </p:nvSpPr>
          <p:spPr>
            <a:xfrm>
              <a:off x="1401573" y="1620448"/>
              <a:ext cx="1227135" cy="122713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1461477" y="1680352"/>
              <a:ext cx="1107327" cy="110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Compensating</a:t>
              </a:r>
              <a:endParaRPr lang="en-US" sz="1300" kern="1200" dirty="0"/>
            </a:p>
          </p:txBody>
        </p:sp>
      </p:grpSp>
      <p:grpSp>
        <p:nvGrpSpPr>
          <p:cNvPr id="16" name="Group 15"/>
          <p:cNvGrpSpPr/>
          <p:nvPr/>
        </p:nvGrpSpPr>
        <p:grpSpPr>
          <a:xfrm>
            <a:off x="4514331" y="4115313"/>
            <a:ext cx="1227135" cy="1227135"/>
            <a:chOff x="2723104" y="1620448"/>
            <a:chExt cx="1227135" cy="1227135"/>
          </a:xfrm>
        </p:grpSpPr>
        <p:sp>
          <p:nvSpPr>
            <p:cNvPr id="17" name="Rounded Rectangle 16"/>
            <p:cNvSpPr/>
            <p:nvPr/>
          </p:nvSpPr>
          <p:spPr>
            <a:xfrm>
              <a:off x="2723104" y="1620448"/>
              <a:ext cx="1227135" cy="1227135"/>
            </a:xfrm>
            <a:prstGeom prst="round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4"/>
            <p:cNvSpPr/>
            <p:nvPr/>
          </p:nvSpPr>
          <p:spPr>
            <a:xfrm>
              <a:off x="2783008" y="1680352"/>
              <a:ext cx="1107327" cy="110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Corrective</a:t>
              </a:r>
              <a:endParaRPr lang="en-US" sz="1300" kern="1200" dirty="0"/>
            </a:p>
          </p:txBody>
        </p:sp>
      </p:grpSp>
    </p:spTree>
    <p:extLst>
      <p:ext uri="{BB962C8B-B14F-4D97-AF65-F5344CB8AC3E}">
        <p14:creationId xmlns:p14="http://schemas.microsoft.com/office/powerpoint/2010/main" val="2201388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are internal controls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100" dirty="0" smtClean="0">
                <a:ea typeface="Helvetica"/>
              </a:rPr>
              <a:t>Examples </a:t>
            </a:r>
            <a:r>
              <a:rPr lang="en-US" sz="4100" dirty="0">
                <a:ea typeface="Helvetica"/>
              </a:rPr>
              <a:t>of </a:t>
            </a:r>
            <a:r>
              <a:rPr lang="en-US" sz="4100" dirty="0" smtClean="0">
                <a:ea typeface="Helvetica"/>
              </a:rPr>
              <a:t>Controls:</a:t>
            </a:r>
          </a:p>
          <a:p>
            <a:pPr>
              <a:defRPr/>
            </a:pPr>
            <a:r>
              <a:rPr lang="en-US" sz="4000" dirty="0" smtClean="0"/>
              <a:t>Preventative</a:t>
            </a:r>
            <a:r>
              <a:rPr lang="en-US" sz="4400" dirty="0" smtClean="0"/>
              <a:t> </a:t>
            </a:r>
            <a:r>
              <a:rPr lang="en-US" sz="3200" dirty="0"/>
              <a:t>–</a:t>
            </a:r>
            <a:r>
              <a:rPr lang="en-US" sz="4400" dirty="0"/>
              <a:t> </a:t>
            </a:r>
            <a:r>
              <a:rPr lang="en-US" dirty="0"/>
              <a:t>An LEA cannot draw funds until it has an approved budget in consolidated application.</a:t>
            </a:r>
          </a:p>
          <a:p>
            <a:pPr>
              <a:defRPr/>
            </a:pPr>
            <a:r>
              <a:rPr lang="en-US" sz="4000" dirty="0"/>
              <a:t>Detective</a:t>
            </a:r>
            <a:r>
              <a:rPr lang="en-US" sz="4400" dirty="0"/>
              <a:t> </a:t>
            </a:r>
            <a:r>
              <a:rPr lang="en-US" sz="3200" dirty="0"/>
              <a:t>–</a:t>
            </a:r>
            <a:r>
              <a:rPr lang="en-US" sz="4400" dirty="0"/>
              <a:t> </a:t>
            </a:r>
            <a:r>
              <a:rPr lang="en-US" dirty="0"/>
              <a:t>You review draws in GAORS and discover that some systems have drawn too much money while others have not made any draws.</a:t>
            </a:r>
            <a:endParaRPr lang="en-US" sz="3200" dirty="0"/>
          </a:p>
          <a:p>
            <a:pPr>
              <a:defRPr/>
            </a:pPr>
            <a:r>
              <a:rPr lang="en-US" sz="4000" dirty="0"/>
              <a:t>Corrective</a:t>
            </a:r>
            <a:r>
              <a:rPr lang="en-US" sz="4400" dirty="0"/>
              <a:t> </a:t>
            </a:r>
            <a:r>
              <a:rPr lang="en-US" sz="3200" dirty="0"/>
              <a:t>– </a:t>
            </a:r>
            <a:r>
              <a:rPr lang="en-US" dirty="0"/>
              <a:t>You spend more than you have in your bank account. Bank covers the difference and then charges you a fee.</a:t>
            </a:r>
          </a:p>
          <a:p>
            <a:pPr>
              <a:defRPr/>
            </a:pPr>
            <a:r>
              <a:rPr lang="en-US" sz="4000" dirty="0"/>
              <a:t>Compensating</a:t>
            </a:r>
            <a:r>
              <a:rPr lang="en-US" sz="4400" dirty="0"/>
              <a:t> </a:t>
            </a:r>
            <a:r>
              <a:rPr lang="en-US" sz="3200" dirty="0"/>
              <a:t>–</a:t>
            </a:r>
            <a:r>
              <a:rPr lang="en-US" sz="4400" dirty="0"/>
              <a:t> </a:t>
            </a:r>
            <a:r>
              <a:rPr lang="en-US" dirty="0"/>
              <a:t>Employee given a p-card but spending limit is set to $100.</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5/20/2015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250281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E03767-57C6-493B-B035-3D3E35120070}"/>
</file>

<file path=customXml/itemProps2.xml><?xml version="1.0" encoding="utf-8"?>
<ds:datastoreItem xmlns:ds="http://schemas.openxmlformats.org/officeDocument/2006/customXml" ds:itemID="{3E861535-7753-48C9-B868-0900BA82A391}"/>
</file>

<file path=customXml/itemProps3.xml><?xml version="1.0" encoding="utf-8"?>
<ds:datastoreItem xmlns:ds="http://schemas.openxmlformats.org/officeDocument/2006/customXml" ds:itemID="{759AC933-011D-45F1-B4B4-722E2E1CE80B}"/>
</file>

<file path=docProps/app.xml><?xml version="1.0" encoding="utf-8"?>
<Properties xmlns="http://schemas.openxmlformats.org/officeDocument/2006/extended-properties" xmlns:vt="http://schemas.openxmlformats.org/officeDocument/2006/docPropsVTypes">
  <Template>GaDOE-PowerPoint-Template (1)</Template>
  <TotalTime>1161</TotalTime>
  <Words>4815</Words>
  <Application>Microsoft Office PowerPoint</Application>
  <PresentationFormat>On-screen Show (4:3)</PresentationFormat>
  <Paragraphs>567</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GaDOE-PowerPoint-Template (1)</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 What are internal controls </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 What are internal controls </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vt:lpstr>
      <vt:lpstr>What are internal controls </vt:lpstr>
      <vt:lpstr>What are internal controls</vt:lpstr>
      <vt:lpstr>What are internal controls </vt:lpstr>
      <vt:lpstr>What are internal controls</vt:lpstr>
      <vt:lpstr>What are internal controls</vt:lpstr>
      <vt:lpstr>What are Internal controls</vt:lpstr>
      <vt:lpstr>What are internal controls</vt:lpstr>
      <vt:lpstr>What are internal controls</vt:lpstr>
      <vt:lpstr>What are internal controls</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GaDOE</dc:creator>
  <cp:lastModifiedBy>GaDOE</cp:lastModifiedBy>
  <cp:revision>52</cp:revision>
  <cp:lastPrinted>2015-05-20T12:19:28Z</cp:lastPrinted>
  <dcterms:created xsi:type="dcterms:W3CDTF">2015-01-12T20:12:27Z</dcterms:created>
  <dcterms:modified xsi:type="dcterms:W3CDTF">2015-05-20T12:22:32Z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142400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