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0.xml" ContentType="application/vnd.openxmlformats-officedocument.presentationml.notesSlide+xml"/>
  <Override PartName="/ppt/charts/chart3.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CC"/>
    <a:srgbClr val="0000FF"/>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7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obby%20Smith\Desktop\Data%20Files%206-7-13\10%20Passing%204%20Core.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53975">
              <a:solidFill>
                <a:srgbClr val="0070C0"/>
              </a:solidFill>
            </a:ln>
          </c:spPr>
          <c:marker>
            <c:symbol val="diamond"/>
            <c:size val="13"/>
            <c:spPr>
              <a:solidFill>
                <a:srgbClr val="C00000"/>
              </a:solidFill>
              <a:ln w="12700"/>
            </c:spPr>
          </c:marker>
          <c:dLbls>
            <c:dLbl>
              <c:idx val="0"/>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472087883640976E-2"/>
                  <c:y val="7.35897815404652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8419064439374983E-2"/>
                  <c:y val="-5.36412567994217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218853484435944E-2"/>
                  <c:y val="-5.36412567994217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686143204062113E-2"/>
                  <c:y val="-5.36412567994217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7266416464297125E-2"/>
                  <c:y val="-7.77958461714024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8169843255574357E-2"/>
                  <c:y val="-6.81340104226102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Monthly!$A$2:$A$11</c:f>
              <c:strCache>
                <c:ptCount val="10"/>
                <c:pt idx="0">
                  <c:v>Aug</c:v>
                </c:pt>
                <c:pt idx="1">
                  <c:v>Sept</c:v>
                </c:pt>
                <c:pt idx="2">
                  <c:v>Oct</c:v>
                </c:pt>
                <c:pt idx="3">
                  <c:v>Nov</c:v>
                </c:pt>
                <c:pt idx="4">
                  <c:v>Dec</c:v>
                </c:pt>
                <c:pt idx="5">
                  <c:v>Jan</c:v>
                </c:pt>
                <c:pt idx="6">
                  <c:v>Feb</c:v>
                </c:pt>
                <c:pt idx="7">
                  <c:v>Mar</c:v>
                </c:pt>
                <c:pt idx="8">
                  <c:v>Apr</c:v>
                </c:pt>
                <c:pt idx="9">
                  <c:v>May</c:v>
                </c:pt>
              </c:strCache>
            </c:strRef>
          </c:cat>
          <c:val>
            <c:numRef>
              <c:f>Monthly!$B$2:$B$11</c:f>
              <c:numCache>
                <c:formatCode>0%</c:formatCode>
                <c:ptCount val="10"/>
                <c:pt idx="0">
                  <c:v>0.9700000000000002</c:v>
                </c:pt>
                <c:pt idx="1">
                  <c:v>0.91</c:v>
                </c:pt>
                <c:pt idx="2">
                  <c:v>0.91</c:v>
                </c:pt>
                <c:pt idx="3">
                  <c:v>0.91</c:v>
                </c:pt>
                <c:pt idx="4">
                  <c:v>0.91</c:v>
                </c:pt>
                <c:pt idx="5">
                  <c:v>0.93</c:v>
                </c:pt>
                <c:pt idx="6">
                  <c:v>0.9</c:v>
                </c:pt>
                <c:pt idx="7">
                  <c:v>0.88000000000000012</c:v>
                </c:pt>
                <c:pt idx="8">
                  <c:v>0.9</c:v>
                </c:pt>
                <c:pt idx="9">
                  <c:v>0.91</c:v>
                </c:pt>
              </c:numCache>
            </c:numRef>
          </c:val>
          <c:smooth val="0"/>
        </c:ser>
        <c:dLbls>
          <c:showLegendKey val="0"/>
          <c:showVal val="0"/>
          <c:showCatName val="0"/>
          <c:showSerName val="0"/>
          <c:showPercent val="0"/>
          <c:showBubbleSize val="0"/>
        </c:dLbls>
        <c:marker val="1"/>
        <c:smooth val="0"/>
        <c:axId val="271549640"/>
        <c:axId val="271550032"/>
      </c:lineChart>
      <c:catAx>
        <c:axId val="271549640"/>
        <c:scaling>
          <c:orientation val="minMax"/>
        </c:scaling>
        <c:delete val="0"/>
        <c:axPos val="b"/>
        <c:numFmt formatCode="General" sourceLinked="1"/>
        <c:majorTickMark val="out"/>
        <c:minorTickMark val="none"/>
        <c:tickLblPos val="nextTo"/>
        <c:txPr>
          <a:bodyPr/>
          <a:lstStyle/>
          <a:p>
            <a:pPr>
              <a:defRPr sz="1800"/>
            </a:pPr>
            <a:endParaRPr lang="en-US"/>
          </a:p>
        </c:txPr>
        <c:crossAx val="271550032"/>
        <c:crosses val="autoZero"/>
        <c:auto val="1"/>
        <c:lblAlgn val="ctr"/>
        <c:lblOffset val="100"/>
        <c:noMultiLvlLbl val="0"/>
      </c:catAx>
      <c:valAx>
        <c:axId val="271550032"/>
        <c:scaling>
          <c:orientation val="minMax"/>
          <c:max val="1"/>
          <c:min val="0.84000000000000041"/>
        </c:scaling>
        <c:delete val="0"/>
        <c:axPos val="l"/>
        <c:majorGridlines/>
        <c:numFmt formatCode="0%" sourceLinked="1"/>
        <c:majorTickMark val="out"/>
        <c:minorTickMark val="none"/>
        <c:tickLblPos val="nextTo"/>
        <c:crossAx val="271549640"/>
        <c:crosses val="autoZero"/>
        <c:crossBetween val="between"/>
      </c:valAx>
    </c:plotArea>
    <c:plotVisOnly val="1"/>
    <c:dispBlanksAs val="gap"/>
    <c:showDLblsOverMax val="0"/>
  </c:chart>
  <c:txPr>
    <a:bodyPr/>
    <a:lstStyle/>
    <a:p>
      <a:pPr>
        <a:defRPr sz="2000"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'4 Core'!$B$1</c:f>
              <c:strCache>
                <c:ptCount val="1"/>
              </c:strCache>
            </c:strRef>
          </c:tx>
          <c:spPr>
            <a:scene3d>
              <a:camera prst="orthographicFront"/>
              <a:lightRig rig="threePt" dir="t"/>
            </a:scene3d>
            <a:sp3d>
              <a:bevelT/>
            </a:sp3d>
          </c:spPr>
          <c:invertIfNegative val="0"/>
          <c:dPt>
            <c:idx val="0"/>
            <c:invertIfNegative val="0"/>
            <c:bubble3D val="0"/>
            <c:spPr>
              <a:solidFill>
                <a:srgbClr val="00B050"/>
              </a:solidFill>
              <a:scene3d>
                <a:camera prst="orthographicFront"/>
                <a:lightRig rig="threePt" dir="t"/>
              </a:scene3d>
              <a:sp3d>
                <a:bevelT/>
              </a:sp3d>
            </c:spPr>
          </c:dPt>
          <c:dPt>
            <c:idx val="1"/>
            <c:invertIfNegative val="0"/>
            <c:bubble3D val="0"/>
            <c:spPr>
              <a:solidFill>
                <a:schemeClr val="accent2"/>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 Core'!$A$2:$A$4</c:f>
              <c:strCache>
                <c:ptCount val="3"/>
                <c:pt idx="0">
                  <c:v>Sixth</c:v>
                </c:pt>
                <c:pt idx="1">
                  <c:v>Seventh</c:v>
                </c:pt>
                <c:pt idx="2">
                  <c:v>Eighth</c:v>
                </c:pt>
              </c:strCache>
            </c:strRef>
          </c:cat>
          <c:val>
            <c:numRef>
              <c:f>'4 Core'!$B$2:$B$4</c:f>
              <c:numCache>
                <c:formatCode>0%</c:formatCode>
                <c:ptCount val="3"/>
                <c:pt idx="0">
                  <c:v>0.82000000000000062</c:v>
                </c:pt>
                <c:pt idx="1">
                  <c:v>0.76000000000000201</c:v>
                </c:pt>
                <c:pt idx="2">
                  <c:v>0.85000000000000064</c:v>
                </c:pt>
              </c:numCache>
            </c:numRef>
          </c:val>
        </c:ser>
        <c:dLbls>
          <c:showLegendKey val="0"/>
          <c:showVal val="0"/>
          <c:showCatName val="0"/>
          <c:showSerName val="0"/>
          <c:showPercent val="0"/>
          <c:showBubbleSize val="0"/>
        </c:dLbls>
        <c:gapWidth val="150"/>
        <c:axId val="222391080"/>
        <c:axId val="222391472"/>
      </c:barChart>
      <c:catAx>
        <c:axId val="222391080"/>
        <c:scaling>
          <c:orientation val="minMax"/>
        </c:scaling>
        <c:delete val="0"/>
        <c:axPos val="b"/>
        <c:numFmt formatCode="General" sourceLinked="1"/>
        <c:majorTickMark val="out"/>
        <c:minorTickMark val="none"/>
        <c:tickLblPos val="nextTo"/>
        <c:crossAx val="222391472"/>
        <c:crosses val="autoZero"/>
        <c:auto val="1"/>
        <c:lblAlgn val="ctr"/>
        <c:lblOffset val="100"/>
        <c:noMultiLvlLbl val="0"/>
      </c:catAx>
      <c:valAx>
        <c:axId val="222391472"/>
        <c:scaling>
          <c:orientation val="minMax"/>
          <c:max val="1"/>
          <c:min val="0.4"/>
        </c:scaling>
        <c:delete val="0"/>
        <c:axPos val="l"/>
        <c:majorGridlines/>
        <c:numFmt formatCode="0%" sourceLinked="1"/>
        <c:majorTickMark val="out"/>
        <c:minorTickMark val="none"/>
        <c:tickLblPos val="nextTo"/>
        <c:crossAx val="222391080"/>
        <c:crosses val="autoZero"/>
        <c:crossBetween val="between"/>
      </c:valAx>
    </c:plotArea>
    <c:plotVisOnly val="1"/>
    <c:dispBlanksAs val="gap"/>
    <c:showDLblsOverMax val="0"/>
  </c:chart>
  <c:txPr>
    <a:bodyPr/>
    <a:lstStyle/>
    <a:p>
      <a:pPr>
        <a:defRPr sz="2400"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Middle</a:t>
            </a:r>
            <a:r>
              <a:rPr lang="en-US" sz="2000" b="1" baseline="0" dirty="0"/>
              <a:t> School </a:t>
            </a:r>
            <a:r>
              <a:rPr lang="en-US" sz="2000" b="1" dirty="0"/>
              <a:t>CCRPIs</a:t>
            </a:r>
          </a:p>
        </c:rich>
      </c:tx>
      <c:layout/>
      <c:overlay val="0"/>
      <c:spPr>
        <a:noFill/>
        <a:ln w="25400">
          <a:noFill/>
        </a:ln>
      </c:spPr>
    </c:title>
    <c:autoTitleDeleted val="0"/>
    <c:plotArea>
      <c:layout>
        <c:manualLayout>
          <c:layoutTarget val="inner"/>
          <c:xMode val="edge"/>
          <c:yMode val="edge"/>
          <c:x val="0.11383915812726052"/>
          <c:y val="0.23215815777356982"/>
          <c:w val="0.85544887832082728"/>
          <c:h val="0.56251619906632389"/>
        </c:manualLayout>
      </c:layout>
      <c:barChart>
        <c:barDir val="col"/>
        <c:grouping val="clustered"/>
        <c:varyColors val="0"/>
        <c:ser>
          <c:idx val="0"/>
          <c:order val="0"/>
          <c:tx>
            <c:strRef>
              <c:f>MS!$E$1</c:f>
              <c:strCache>
                <c:ptCount val="1"/>
                <c:pt idx="0">
                  <c:v>CCRPI</c:v>
                </c:pt>
              </c:strCache>
            </c:strRef>
          </c:tx>
          <c:spPr>
            <a:solidFill>
              <a:srgbClr val="00B050"/>
            </a:solidFill>
            <a:ln w="25400">
              <a:noFill/>
            </a:ln>
            <a:scene3d>
              <a:camera prst="orthographicFront"/>
              <a:lightRig rig="threePt" dir="t"/>
            </a:scene3d>
            <a:sp3d>
              <a:bevelT/>
            </a:sp3d>
          </c:spPr>
          <c:invertIfNegative val="0"/>
          <c:dLbls>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MS!$D$2:$D$9</c:f>
              <c:strCache>
                <c:ptCount val="8"/>
                <c:pt idx="0">
                  <c:v>GA MS Avg</c:v>
                </c:pt>
                <c:pt idx="1">
                  <c:v>District MS Avg</c:v>
                </c:pt>
                <c:pt idx="2">
                  <c:v>Oak MS</c:v>
                </c:pt>
                <c:pt idx="3">
                  <c:v>Elm MS</c:v>
                </c:pt>
                <c:pt idx="4">
                  <c:v>Pine MS</c:v>
                </c:pt>
                <c:pt idx="5">
                  <c:v>Fir MS</c:v>
                </c:pt>
                <c:pt idx="6">
                  <c:v>Birch MS</c:v>
                </c:pt>
                <c:pt idx="7">
                  <c:v>Laurel MS</c:v>
                </c:pt>
              </c:strCache>
            </c:strRef>
          </c:cat>
          <c:val>
            <c:numRef>
              <c:f>MS!$E$2:$E$9</c:f>
              <c:numCache>
                <c:formatCode>General</c:formatCode>
                <c:ptCount val="8"/>
                <c:pt idx="0">
                  <c:v>74.599999999999994</c:v>
                </c:pt>
                <c:pt idx="1">
                  <c:v>65.5</c:v>
                </c:pt>
                <c:pt idx="2">
                  <c:v>57.6</c:v>
                </c:pt>
                <c:pt idx="3">
                  <c:v>89</c:v>
                </c:pt>
                <c:pt idx="4">
                  <c:v>57.2</c:v>
                </c:pt>
                <c:pt idx="5">
                  <c:v>57.3</c:v>
                </c:pt>
                <c:pt idx="6">
                  <c:v>72.5</c:v>
                </c:pt>
                <c:pt idx="7">
                  <c:v>56</c:v>
                </c:pt>
              </c:numCache>
            </c:numRef>
          </c:val>
        </c:ser>
        <c:dLbls>
          <c:showLegendKey val="0"/>
          <c:showVal val="0"/>
          <c:showCatName val="0"/>
          <c:showSerName val="0"/>
          <c:showPercent val="0"/>
          <c:showBubbleSize val="0"/>
        </c:dLbls>
        <c:gapWidth val="88"/>
        <c:overlap val="-27"/>
        <c:axId val="271551208"/>
        <c:axId val="271551600"/>
      </c:barChart>
      <c:catAx>
        <c:axId val="27155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71551600"/>
        <c:crosses val="autoZero"/>
        <c:auto val="1"/>
        <c:lblAlgn val="ctr"/>
        <c:lblOffset val="100"/>
        <c:noMultiLvlLbl val="0"/>
      </c:catAx>
      <c:valAx>
        <c:axId val="271551600"/>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715512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2014 Elementary SGPs</a:t>
            </a:r>
          </a:p>
        </c:rich>
      </c:tx>
      <c:layout/>
      <c:overlay val="0"/>
      <c:spPr>
        <a:noFill/>
        <a:ln w="25400">
          <a:noFill/>
        </a:ln>
      </c:spPr>
    </c:title>
    <c:autoTitleDeleted val="0"/>
    <c:plotArea>
      <c:layout/>
      <c:barChart>
        <c:barDir val="col"/>
        <c:grouping val="clustered"/>
        <c:varyColors val="0"/>
        <c:ser>
          <c:idx val="0"/>
          <c:order val="0"/>
          <c:tx>
            <c:strRef>
              <c:f>'ES SGPs'!$E$1</c:f>
              <c:strCache>
                <c:ptCount val="1"/>
                <c:pt idx="0">
                  <c:v>SGPs</c:v>
                </c:pt>
              </c:strCache>
            </c:strRef>
          </c:tx>
          <c:spPr>
            <a:solidFill>
              <a:srgbClr val="00B050"/>
            </a:solidFill>
            <a:ln w="25400">
              <a:noFill/>
            </a:ln>
          </c:spPr>
          <c:invertIfNegative val="0"/>
          <c:dPt>
            <c:idx val="0"/>
            <c:invertIfNegative val="0"/>
            <c:bubble3D val="0"/>
            <c:spPr>
              <a:solidFill>
                <a:srgbClr val="C0504D"/>
              </a:solidFill>
              <a:ln w="25400">
                <a:noFill/>
              </a:ln>
            </c:spPr>
          </c:dPt>
          <c:dPt>
            <c:idx val="1"/>
            <c:invertIfNegative val="0"/>
            <c:bubble3D val="0"/>
            <c:spPr>
              <a:solidFill>
                <a:srgbClr val="0070C0"/>
              </a:solidFill>
              <a:ln w="25400">
                <a:noFill/>
              </a:ln>
            </c:spPr>
          </c:dPt>
          <c:dLbls>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'ES SGPs'!$D$2:$D$19</c:f>
              <c:strCache>
                <c:ptCount val="18"/>
                <c:pt idx="0">
                  <c:v>GA ES Avg</c:v>
                </c:pt>
                <c:pt idx="1">
                  <c:v>District ES Avg</c:v>
                </c:pt>
                <c:pt idx="2">
                  <c:v>Smith ES</c:v>
                </c:pt>
                <c:pt idx="3">
                  <c:v>Jones ES</c:v>
                </c:pt>
                <c:pt idx="4">
                  <c:v>Lamar ES</c:v>
                </c:pt>
                <c:pt idx="5">
                  <c:v>Lee ES</c:v>
                </c:pt>
                <c:pt idx="6">
                  <c:v>Evans ES</c:v>
                </c:pt>
                <c:pt idx="7">
                  <c:v>Moore ES</c:v>
                </c:pt>
                <c:pt idx="8">
                  <c:v>Preston ES</c:v>
                </c:pt>
                <c:pt idx="9">
                  <c:v>Gates ES</c:v>
                </c:pt>
                <c:pt idx="10">
                  <c:v>River ES</c:v>
                </c:pt>
                <c:pt idx="11">
                  <c:v>Bloom ES</c:v>
                </c:pt>
                <c:pt idx="12">
                  <c:v>Turner ES</c:v>
                </c:pt>
                <c:pt idx="13">
                  <c:v>Lake ES</c:v>
                </c:pt>
                <c:pt idx="14">
                  <c:v>Creek ES</c:v>
                </c:pt>
                <c:pt idx="15">
                  <c:v>Pond ES</c:v>
                </c:pt>
                <c:pt idx="16">
                  <c:v>Rex ES</c:v>
                </c:pt>
                <c:pt idx="17">
                  <c:v>Webb ES</c:v>
                </c:pt>
              </c:strCache>
            </c:strRef>
          </c:cat>
          <c:val>
            <c:numRef>
              <c:f>'ES SGPs'!$E$2:$E$19</c:f>
              <c:numCache>
                <c:formatCode>General</c:formatCode>
                <c:ptCount val="18"/>
                <c:pt idx="0">
                  <c:v>15.9</c:v>
                </c:pt>
                <c:pt idx="1">
                  <c:v>14.8</c:v>
                </c:pt>
                <c:pt idx="2">
                  <c:v>14.1</c:v>
                </c:pt>
                <c:pt idx="3">
                  <c:v>16.7</c:v>
                </c:pt>
                <c:pt idx="4">
                  <c:v>11.5</c:v>
                </c:pt>
                <c:pt idx="5">
                  <c:v>15.4</c:v>
                </c:pt>
                <c:pt idx="6">
                  <c:v>13.5</c:v>
                </c:pt>
                <c:pt idx="7">
                  <c:v>13.9</c:v>
                </c:pt>
                <c:pt idx="8">
                  <c:v>13.9</c:v>
                </c:pt>
                <c:pt idx="9">
                  <c:v>12.5</c:v>
                </c:pt>
                <c:pt idx="10">
                  <c:v>16.3</c:v>
                </c:pt>
                <c:pt idx="11">
                  <c:v>9.8000000000000007</c:v>
                </c:pt>
                <c:pt idx="12">
                  <c:v>16.399999999999999</c:v>
                </c:pt>
                <c:pt idx="13">
                  <c:v>16.100000000000001</c:v>
                </c:pt>
                <c:pt idx="14">
                  <c:v>16.3</c:v>
                </c:pt>
                <c:pt idx="15">
                  <c:v>16.399999999999999</c:v>
                </c:pt>
                <c:pt idx="16">
                  <c:v>18.7</c:v>
                </c:pt>
                <c:pt idx="17">
                  <c:v>14.6</c:v>
                </c:pt>
              </c:numCache>
            </c:numRef>
          </c:val>
        </c:ser>
        <c:dLbls>
          <c:showLegendKey val="0"/>
          <c:showVal val="0"/>
          <c:showCatName val="0"/>
          <c:showSerName val="0"/>
          <c:showPercent val="0"/>
          <c:showBubbleSize val="0"/>
        </c:dLbls>
        <c:gapWidth val="89"/>
        <c:overlap val="-27"/>
        <c:axId val="272484488"/>
        <c:axId val="272484880"/>
      </c:barChart>
      <c:catAx>
        <c:axId val="27248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72484880"/>
        <c:crosses val="autoZero"/>
        <c:auto val="1"/>
        <c:lblAlgn val="ctr"/>
        <c:lblOffset val="100"/>
        <c:noMultiLvlLbl val="0"/>
      </c:catAx>
      <c:valAx>
        <c:axId val="272484880"/>
        <c:scaling>
          <c:orientation val="minMax"/>
          <c:max val="2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7248448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a:sp3d>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74054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12</a:t>
            </a:fld>
            <a:endParaRPr lang="en-US" dirty="0"/>
          </a:p>
        </p:txBody>
      </p:sp>
    </p:spTree>
    <p:extLst>
      <p:ext uri="{BB962C8B-B14F-4D97-AF65-F5344CB8AC3E}">
        <p14:creationId xmlns:p14="http://schemas.microsoft.com/office/powerpoint/2010/main" val="37905465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dirty="0" smtClean="0"/>
              <a:t>Just</a:t>
            </a:r>
            <a:r>
              <a:rPr lang="en-US" baseline="0" dirty="0" smtClean="0"/>
              <a:t> to highlight a couple of indicators:</a:t>
            </a:r>
          </a:p>
          <a:p>
            <a:endParaRPr lang="en-US" baseline="0" dirty="0" smtClean="0"/>
          </a:p>
          <a:p>
            <a:r>
              <a:rPr lang="en-US" baseline="0" dirty="0" smtClean="0"/>
              <a:t>2. Percent of graduates earning credit in a physics course.</a:t>
            </a:r>
          </a:p>
          <a:p>
            <a:endParaRPr lang="en-US" baseline="0" dirty="0" smtClean="0"/>
          </a:p>
          <a:p>
            <a:r>
              <a:rPr lang="en-US" baseline="0" dirty="0" smtClean="0"/>
              <a:t>6. The percent of EL with positive movement from one Performance Band to a high Performance Band based on the ACCESS assessment for EL.</a:t>
            </a:r>
          </a:p>
          <a:p>
            <a:endParaRPr lang="en-US" dirty="0" smtClean="0"/>
          </a:p>
        </p:txBody>
      </p:sp>
      <p:sp>
        <p:nvSpPr>
          <p:cNvPr id="113668" name="Slide Number Placeholder 3"/>
          <p:cNvSpPr>
            <a:spLocks noGrp="1"/>
          </p:cNvSpPr>
          <p:nvPr>
            <p:ph type="sldNum" sz="quarter" idx="5"/>
          </p:nvPr>
        </p:nvSpPr>
        <p:spPr/>
        <p:txBody>
          <a:bodyPr/>
          <a:lstStyle/>
          <a:p>
            <a:pPr defTabSz="931085">
              <a:defRPr/>
            </a:pPr>
            <a:fld id="{A662901F-3139-4A1C-BE57-48FF9B1F1D3B}" type="slidenum">
              <a:rPr lang="en-US" smtClean="0"/>
              <a:pPr defTabSz="931085">
                <a:defRPr/>
              </a:pPr>
              <a:t>127</a:t>
            </a:fld>
            <a:endParaRPr lang="en-US" dirty="0" smtClean="0"/>
          </a:p>
        </p:txBody>
      </p:sp>
    </p:spTree>
    <p:extLst>
      <p:ext uri="{BB962C8B-B14F-4D97-AF65-F5344CB8AC3E}">
        <p14:creationId xmlns:p14="http://schemas.microsoft.com/office/powerpoint/2010/main" val="13362847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indicators have a benchmark target that</a:t>
            </a:r>
            <a:r>
              <a:rPr lang="en-US" baseline="0" dirty="0" smtClean="0"/>
              <a:t> must be reached in order to earn the .5 points. </a:t>
            </a:r>
          </a:p>
          <a:p>
            <a:endParaRPr lang="en-US" baseline="0" dirty="0" smtClean="0"/>
          </a:p>
          <a:p>
            <a:r>
              <a:rPr lang="en-US" baseline="0" dirty="0" smtClean="0"/>
              <a:t>Example- #4 - Percent of teachers using SLDS.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128</a:t>
            </a:fld>
            <a:endParaRPr lang="en-US" dirty="0"/>
          </a:p>
        </p:txBody>
      </p:sp>
    </p:spTree>
    <p:extLst>
      <p:ext uri="{BB962C8B-B14F-4D97-AF65-F5344CB8AC3E}">
        <p14:creationId xmlns:p14="http://schemas.microsoft.com/office/powerpoint/2010/main" val="25764900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130</a:t>
            </a:fld>
            <a:endParaRPr lang="en-US" dirty="0"/>
          </a:p>
        </p:txBody>
      </p:sp>
    </p:spTree>
    <p:extLst>
      <p:ext uri="{BB962C8B-B14F-4D97-AF65-F5344CB8AC3E}">
        <p14:creationId xmlns:p14="http://schemas.microsoft.com/office/powerpoint/2010/main" val="19284265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school leaders.</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131</a:t>
            </a:fld>
            <a:endParaRPr lang="en-US" dirty="0"/>
          </a:p>
        </p:txBody>
      </p:sp>
    </p:spTree>
    <p:extLst>
      <p:ext uri="{BB962C8B-B14F-4D97-AF65-F5344CB8AC3E}">
        <p14:creationId xmlns:p14="http://schemas.microsoft.com/office/powerpoint/2010/main" val="14429180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Districts</a:t>
            </a:r>
          </a:p>
          <a:p>
            <a:pPr marL="228600" indent="-228600">
              <a:buAutoNum type="arabicPeriod"/>
            </a:pPr>
            <a:r>
              <a:rPr lang="en-US" dirty="0" smtClean="0"/>
              <a:t>Here is an</a:t>
            </a:r>
            <a:r>
              <a:rPr lang="en-US" baseline="0" dirty="0" smtClean="0"/>
              <a:t> opportunity for district coordinators such as Title I or SWD to monitor subgroups.  </a:t>
            </a:r>
          </a:p>
          <a:p>
            <a:pPr marL="228600" indent="-228600">
              <a:buAutoNum type="arabicPeriod"/>
            </a:pPr>
            <a:r>
              <a:rPr lang="en-US" baseline="0" dirty="0" smtClean="0"/>
              <a:t>These performance flags can also be indicators for the efficacy of your district’s RTI process.</a:t>
            </a:r>
          </a:p>
          <a:p>
            <a:pPr marL="228600" indent="-228600">
              <a:buAutoNum type="arabicPeriod"/>
            </a:pPr>
            <a:r>
              <a:rPr lang="en-US" baseline="0" dirty="0" smtClean="0"/>
              <a:t>What is the quality of teaching and learning like in your Tier 1 classrooms?</a:t>
            </a:r>
          </a:p>
          <a:p>
            <a:pPr marL="228600" indent="-228600">
              <a:buAutoNum type="arabicPeriod"/>
            </a:pPr>
            <a:r>
              <a:rPr lang="en-US" baseline="0" dirty="0" smtClean="0"/>
              <a:t>How can the district support schools with ETB indicators and challenges with performance flags?</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132</a:t>
            </a:fld>
            <a:endParaRPr lang="en-US" dirty="0"/>
          </a:p>
        </p:txBody>
      </p:sp>
    </p:spTree>
    <p:extLst>
      <p:ext uri="{BB962C8B-B14F-4D97-AF65-F5344CB8AC3E}">
        <p14:creationId xmlns:p14="http://schemas.microsoft.com/office/powerpoint/2010/main" val="7565286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kern="1200" dirty="0" smtClean="0">
                <a:solidFill>
                  <a:schemeClr val="tx1"/>
                </a:solidFill>
                <a:effectLst/>
                <a:latin typeface="Times New Roman" pitchFamily="18" charset="0"/>
                <a:ea typeface="+mn-ea"/>
                <a:cs typeface="+mn-cs"/>
              </a:rPr>
              <a:t>The 2014 ratings are based on survey results and data from the 2013-2014 school year.  The School Climate Star Rating helps determine whether a school is on the right path to school improvement.</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134</a:t>
            </a:fld>
            <a:endParaRPr lang="en-US" dirty="0"/>
          </a:p>
        </p:txBody>
      </p:sp>
    </p:spTree>
    <p:extLst>
      <p:ext uri="{BB962C8B-B14F-4D97-AF65-F5344CB8AC3E}">
        <p14:creationId xmlns:p14="http://schemas.microsoft.com/office/powerpoint/2010/main" val="19714485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imes New Roman" pitchFamily="18" charset="0"/>
                <a:ea typeface="+mn-ea"/>
                <a:cs typeface="+mn-cs"/>
              </a:rPr>
              <a:t>Each school in Georgia received a</a:t>
            </a:r>
            <a:r>
              <a:rPr kumimoji="1" lang="en-US" sz="1200" b="0" i="0" kern="1200" baseline="0" dirty="0" smtClean="0">
                <a:solidFill>
                  <a:schemeClr val="tx1"/>
                </a:solidFill>
                <a:effectLst/>
                <a:latin typeface="Times New Roman" pitchFamily="18" charset="0"/>
                <a:ea typeface="+mn-ea"/>
                <a:cs typeface="+mn-cs"/>
              </a:rPr>
              <a:t> </a:t>
            </a:r>
            <a:r>
              <a:rPr kumimoji="1" lang="en-US" sz="1200" b="0" i="0" kern="1200" dirty="0" smtClean="0">
                <a:solidFill>
                  <a:schemeClr val="tx1"/>
                </a:solidFill>
                <a:effectLst/>
                <a:latin typeface="Times New Roman" pitchFamily="18" charset="0"/>
                <a:ea typeface="+mn-ea"/>
                <a:cs typeface="+mn-cs"/>
              </a:rPr>
              <a:t>1-5 star rating, with five stars representing an excellent school climate, and one star representing a school climate most in need of improvement. </a:t>
            </a:r>
            <a:r>
              <a:rPr kumimoji="1" lang="en-US" sz="1200" b="1" i="0" kern="1200" dirty="0" smtClean="0">
                <a:solidFill>
                  <a:schemeClr val="tx1"/>
                </a:solidFill>
                <a:effectLst/>
                <a:latin typeface="Times New Roman" pitchFamily="18" charset="0"/>
                <a:ea typeface="+mn-ea"/>
                <a:cs typeface="+mn-cs"/>
              </a:rPr>
              <a:t>School Climate Star Ratings are an informational tool for schools, administrators, and parents; they do not affect the school’s College &amp; Career Ready Performance Index (CCRPI) score.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135</a:t>
            </a:fld>
            <a:endParaRPr lang="en-US" dirty="0"/>
          </a:p>
        </p:txBody>
      </p:sp>
    </p:spTree>
    <p:extLst>
      <p:ext uri="{BB962C8B-B14F-4D97-AF65-F5344CB8AC3E}">
        <p14:creationId xmlns:p14="http://schemas.microsoft.com/office/powerpoint/2010/main" val="8897442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star ratings do not figure into the CCRPI score.  However, research does indicate that school climate can influence student attendance, discipline, and achievement.</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138</a:t>
            </a:fld>
            <a:endParaRPr lang="en-US" dirty="0"/>
          </a:p>
        </p:txBody>
      </p:sp>
    </p:spTree>
    <p:extLst>
      <p:ext uri="{BB962C8B-B14F-4D97-AF65-F5344CB8AC3E}">
        <p14:creationId xmlns:p14="http://schemas.microsoft.com/office/powerpoint/2010/main" val="10857309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141</a:t>
            </a:fld>
            <a:endParaRPr lang="en-US" dirty="0"/>
          </a:p>
        </p:txBody>
      </p:sp>
    </p:spTree>
    <p:extLst>
      <p:ext uri="{BB962C8B-B14F-4D97-AF65-F5344CB8AC3E}">
        <p14:creationId xmlns:p14="http://schemas.microsoft.com/office/powerpoint/2010/main" val="10312344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survey results are provided by</a:t>
            </a:r>
            <a:r>
              <a:rPr lang="en-US" baseline="0" dirty="0" smtClean="0"/>
              <a:t> school, district, and state results and are available to the public.</a:t>
            </a:r>
          </a:p>
          <a:p>
            <a:endParaRPr lang="en-US" baseline="0" dirty="0" smtClean="0"/>
          </a:p>
          <a:p>
            <a:r>
              <a:rPr lang="en-US" dirty="0" smtClean="0"/>
              <a:t>http://www.gadoe.org/Curriculum-Instruction-and-Assessment/Curriculum-and-Instruction/GSHS-II/Pages/Georgia-Student-Health-Survey-II.aspx</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142</a:t>
            </a:fld>
            <a:endParaRPr lang="en-US" dirty="0"/>
          </a:p>
        </p:txBody>
      </p:sp>
    </p:spTree>
    <p:extLst>
      <p:ext uri="{BB962C8B-B14F-4D97-AF65-F5344CB8AC3E}">
        <p14:creationId xmlns:p14="http://schemas.microsoft.com/office/powerpoint/2010/main" val="4741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143250252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143</a:t>
            </a:fld>
            <a:endParaRPr lang="en-US" dirty="0"/>
          </a:p>
        </p:txBody>
      </p:sp>
    </p:spTree>
    <p:extLst>
      <p:ext uri="{BB962C8B-B14F-4D97-AF65-F5344CB8AC3E}">
        <p14:creationId xmlns:p14="http://schemas.microsoft.com/office/powerpoint/2010/main" val="42489631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district and state results of all surveys are located</a:t>
            </a:r>
            <a:r>
              <a:rPr lang="en-US" baseline="0" dirty="0" smtClean="0"/>
              <a:t> at http://www.gadoe.org/Curriculum-Instruction-and-Assessment/Curriculum-and-Instruction/GSHS-II/Pages/Georgia-Student-Health-Survey-II.aspx</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144</a:t>
            </a:fld>
            <a:endParaRPr lang="en-US" dirty="0"/>
          </a:p>
        </p:txBody>
      </p:sp>
    </p:spTree>
    <p:extLst>
      <p:ext uri="{BB962C8B-B14F-4D97-AF65-F5344CB8AC3E}">
        <p14:creationId xmlns:p14="http://schemas.microsoft.com/office/powerpoint/2010/main" val="34349327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145</a:t>
            </a:fld>
            <a:endParaRPr lang="en-US" dirty="0"/>
          </a:p>
        </p:txBody>
      </p:sp>
    </p:spTree>
    <p:extLst>
      <p:ext uri="{BB962C8B-B14F-4D97-AF65-F5344CB8AC3E}">
        <p14:creationId xmlns:p14="http://schemas.microsoft.com/office/powerpoint/2010/main" val="32768160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146</a:t>
            </a:fld>
            <a:endParaRPr lang="en-US" dirty="0"/>
          </a:p>
        </p:txBody>
      </p:sp>
    </p:spTree>
    <p:extLst>
      <p:ext uri="{BB962C8B-B14F-4D97-AF65-F5344CB8AC3E}">
        <p14:creationId xmlns:p14="http://schemas.microsoft.com/office/powerpoint/2010/main" val="14116474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11 ES schools with 5 stars doing differently</a:t>
            </a:r>
            <a:r>
              <a:rPr lang="en-US" baseline="0" dirty="0" smtClean="0"/>
              <a:t> from the 17 schools that are either below satisfactory or unsatisfactory?</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147</a:t>
            </a:fld>
            <a:endParaRPr lang="en-US" dirty="0"/>
          </a:p>
        </p:txBody>
      </p:sp>
    </p:spTree>
    <p:extLst>
      <p:ext uri="{BB962C8B-B14F-4D97-AF65-F5344CB8AC3E}">
        <p14:creationId xmlns:p14="http://schemas.microsoft.com/office/powerpoint/2010/main" val="10744349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your team(s) that are getting their head around this component of CCRPI to view the information on the Safe and Substance Free webpage and the Discipline webpage on the </a:t>
            </a:r>
            <a:r>
              <a:rPr lang="en-US" baseline="0" dirty="0" err="1" smtClean="0"/>
              <a:t>GaDOE</a:t>
            </a:r>
            <a:r>
              <a:rPr lang="en-US" baseline="0" dirty="0" smtClean="0"/>
              <a:t> website.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148</a:t>
            </a:fld>
            <a:endParaRPr lang="en-US" dirty="0"/>
          </a:p>
        </p:txBody>
      </p:sp>
    </p:spTree>
    <p:extLst>
      <p:ext uri="{BB962C8B-B14F-4D97-AF65-F5344CB8AC3E}">
        <p14:creationId xmlns:p14="http://schemas.microsoft.com/office/powerpoint/2010/main" val="28601648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149</a:t>
            </a:fld>
            <a:endParaRPr lang="en-US" dirty="0"/>
          </a:p>
        </p:txBody>
      </p:sp>
    </p:spTree>
    <p:extLst>
      <p:ext uri="{BB962C8B-B14F-4D97-AF65-F5344CB8AC3E}">
        <p14:creationId xmlns:p14="http://schemas.microsoft.com/office/powerpoint/2010/main" val="7945148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150</a:t>
            </a:fld>
            <a:endParaRPr lang="en-US" dirty="0"/>
          </a:p>
        </p:txBody>
      </p:sp>
    </p:spTree>
    <p:extLst>
      <p:ext uri="{BB962C8B-B14F-4D97-AF65-F5344CB8AC3E}">
        <p14:creationId xmlns:p14="http://schemas.microsoft.com/office/powerpoint/2010/main" val="9157274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153</a:t>
            </a:fld>
            <a:endParaRPr lang="en-US" dirty="0"/>
          </a:p>
        </p:txBody>
      </p:sp>
    </p:spTree>
    <p:extLst>
      <p:ext uri="{BB962C8B-B14F-4D97-AF65-F5344CB8AC3E}">
        <p14:creationId xmlns:p14="http://schemas.microsoft.com/office/powerpoint/2010/main" val="7554433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14128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801">
              <a:defRPr/>
            </a:pPr>
            <a:r>
              <a:rPr lang="en-US" b="1" dirty="0" smtClean="0"/>
              <a:t>Will Use of Graphic Organizer</a:t>
            </a:r>
            <a:r>
              <a:rPr lang="en-US" b="1" baseline="0" dirty="0" smtClean="0"/>
              <a:t> to u</a:t>
            </a:r>
            <a:r>
              <a:rPr lang="en-US" b="0" dirty="0" smtClean="0"/>
              <a:t>nderstand</a:t>
            </a:r>
            <a:r>
              <a:rPr lang="en-US" b="0" baseline="0" dirty="0" smtClean="0"/>
              <a:t> </a:t>
            </a:r>
            <a:r>
              <a:rPr lang="en-US" b="0" dirty="0" smtClean="0"/>
              <a:t>First </a:t>
            </a:r>
            <a:r>
              <a:rPr lang="en-US" b="0" dirty="0"/>
              <a:t>100 pts</a:t>
            </a:r>
            <a:r>
              <a:rPr lang="en-US" b="0" dirty="0" smtClean="0"/>
              <a:t>.+ Challenge </a:t>
            </a:r>
            <a:r>
              <a:rPr lang="en-US" b="0" dirty="0"/>
              <a:t>Points- </a:t>
            </a:r>
            <a:endParaRPr lang="en-US" b="0" dirty="0" smtClean="0"/>
          </a:p>
          <a:p>
            <a:pPr defTabSz="920801">
              <a:defRPr/>
            </a:pPr>
            <a:r>
              <a:rPr lang="en-US" b="0" dirty="0" smtClean="0"/>
              <a:t>Does everyone have a copy?</a:t>
            </a:r>
          </a:p>
          <a:p>
            <a:pPr defTabSz="920801">
              <a:defRPr/>
            </a:pPr>
            <a:endParaRPr lang="en-US" b="0" dirty="0" smtClean="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86252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all</a:t>
            </a:r>
            <a:r>
              <a:rPr lang="en-US" baseline="0" dirty="0" smtClean="0"/>
              <a:t> have copy!  </a:t>
            </a:r>
            <a:r>
              <a:rPr lang="en-US" dirty="0" smtClean="0"/>
              <a:t>2014 – CCRPI indicators to understand </a:t>
            </a:r>
            <a:r>
              <a:rPr lang="en-US" b="1" dirty="0" smtClean="0"/>
              <a:t>WHAT is </a:t>
            </a:r>
            <a:r>
              <a:rPr lang="en-US" b="1" baseline="0" dirty="0" smtClean="0"/>
              <a:t>measured </a:t>
            </a:r>
            <a:r>
              <a:rPr lang="en-US" baseline="0" dirty="0" smtClean="0"/>
              <a:t>within the components of the index.</a:t>
            </a:r>
          </a:p>
          <a:p>
            <a:endParaRPr lang="en-US" altLang="en-US" dirty="0" smtClean="0"/>
          </a:p>
          <a:p>
            <a:r>
              <a:rPr lang="en-US" altLang="en-US" dirty="0" smtClean="0"/>
              <a:t>Changes with</a:t>
            </a:r>
            <a:r>
              <a:rPr lang="en-US" altLang="en-US" baseline="0" dirty="0" smtClean="0"/>
              <a:t> Georgia Milestone</a:t>
            </a:r>
            <a:r>
              <a:rPr lang="en-US" altLang="en-US" dirty="0" smtClean="0"/>
              <a:t>:  Grades 3 – 8  End of Grade (EOG) in language arts, mathematics, science, social studies </a:t>
            </a:r>
          </a:p>
          <a:p>
            <a:r>
              <a:rPr lang="en-US" baseline="0" dirty="0" smtClean="0"/>
              <a:t>= READING at MS and ES will not be separate test with GA Milestones …conversion charts will be used for comparison.  Other changes in 2015.</a:t>
            </a:r>
            <a:endParaRPr lang="en-US" dirty="0"/>
          </a:p>
        </p:txBody>
      </p:sp>
      <p:sp>
        <p:nvSpPr>
          <p:cNvPr id="4" name="Slide Number Placeholder 3"/>
          <p:cNvSpPr>
            <a:spLocks noGrp="1"/>
          </p:cNvSpPr>
          <p:nvPr>
            <p:ph type="sldNum" sz="quarter" idx="10"/>
          </p:nvPr>
        </p:nvSpPr>
        <p:spPr/>
        <p:txBody>
          <a:bodyPr/>
          <a:lstStyle/>
          <a:p>
            <a:pPr>
              <a:defRPr/>
            </a:pPr>
            <a:fld id="{AAF1B75A-3AA3-4614-9C43-3719F1CD428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09414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a:t>
            </a:r>
          </a:p>
          <a:p>
            <a:r>
              <a:rPr lang="en-US" dirty="0" smtClean="0"/>
              <a:t>Changes with Georgia Milestone:  Grades 3 – 8  End of Grade (EOG) in language arts, mathematics, science, social studies </a:t>
            </a:r>
          </a:p>
          <a:p>
            <a:r>
              <a:rPr lang="en-US" dirty="0" smtClean="0"/>
              <a:t>= READING at MS and ES will not be separate test with GA Milestones …conversion charts will be used for comparison.  Other changes in 2015.</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28331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 –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62367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brief </a:t>
            </a:r>
            <a:r>
              <a:rPr lang="en-US" dirty="0"/>
              <a:t>overview of the CCRPI Score report that you see here – this is just an example of the screen you see on the website/electronic platform. </a:t>
            </a:r>
          </a:p>
          <a:p>
            <a:r>
              <a:rPr lang="en-US" dirty="0"/>
              <a:t>total is the sum of the first </a:t>
            </a:r>
            <a:r>
              <a:rPr lang="en-US" b="1" dirty="0"/>
              <a:t>3</a:t>
            </a:r>
            <a:r>
              <a:rPr lang="en-US" dirty="0"/>
              <a:t> areas/arrows you see here at the bottom. </a:t>
            </a:r>
            <a:r>
              <a:rPr lang="en-US" dirty="0" smtClean="0"/>
              <a:t>  </a:t>
            </a:r>
            <a:r>
              <a:rPr lang="en-US" u="sng" dirty="0" smtClean="0"/>
              <a:t>Start breaking down points here!</a:t>
            </a:r>
            <a:endParaRPr lang="en-US" u="sng" dirty="0"/>
          </a:p>
          <a:p>
            <a:r>
              <a:rPr lang="en-US" dirty="0"/>
              <a:t>Note that the Achievement “category” maximum total is 60 points.  </a:t>
            </a:r>
            <a:r>
              <a:rPr lang="en-US" dirty="0" smtClean="0"/>
              <a:t>The </a:t>
            </a:r>
            <a:r>
              <a:rPr lang="en-US" dirty="0"/>
              <a:t>Achievement “</a:t>
            </a:r>
            <a:r>
              <a:rPr lang="en-US" b="1" dirty="0"/>
              <a:t>category</a:t>
            </a:r>
            <a:r>
              <a:rPr lang="en-US" dirty="0"/>
              <a:t>” has 3 components/parts or “</a:t>
            </a:r>
            <a:r>
              <a:rPr lang="en-US" b="1" dirty="0"/>
              <a:t>buckets</a:t>
            </a:r>
            <a:r>
              <a:rPr lang="en-US" dirty="0"/>
              <a:t>”.  The Progress “category” is 25 points, Achievement Gap “category” is 15 points = 100</a:t>
            </a:r>
            <a:r>
              <a:rPr lang="en-US" dirty="0" smtClean="0"/>
              <a:t>!  … </a:t>
            </a:r>
            <a:r>
              <a:rPr lang="en-US" dirty="0"/>
              <a:t>and the Challenge Points “category” is an extra 10 points. </a:t>
            </a:r>
          </a:p>
          <a:p>
            <a:endParaRPr lang="en-US" dirty="0"/>
          </a:p>
        </p:txBody>
      </p:sp>
      <p:sp>
        <p:nvSpPr>
          <p:cNvPr id="4" name="Slide Number Placeholder 3"/>
          <p:cNvSpPr>
            <a:spLocks noGrp="1"/>
          </p:cNvSpPr>
          <p:nvPr>
            <p:ph type="sldNum" sz="quarter" idx="10"/>
          </p:nvPr>
        </p:nvSpPr>
        <p:spPr/>
        <p:txBody>
          <a:bodyPr/>
          <a:lstStyle/>
          <a:p>
            <a:pPr>
              <a:defRPr/>
            </a:pPr>
            <a:fld id="{AAF1B75A-3AA3-4614-9C43-3719F1CD4283}"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92013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20</a:t>
            </a:fld>
            <a:endParaRPr lang="en-US" dirty="0"/>
          </a:p>
        </p:txBody>
      </p:sp>
    </p:spTree>
    <p:extLst>
      <p:ext uri="{BB962C8B-B14F-4D97-AF65-F5344CB8AC3E}">
        <p14:creationId xmlns:p14="http://schemas.microsoft.com/office/powerpoint/2010/main" val="4104564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801">
              <a:defRPr/>
            </a:pPr>
            <a:r>
              <a:rPr lang="en-US" b="1" dirty="0" smtClean="0"/>
              <a:t>Will Use Graphic Organizer</a:t>
            </a:r>
            <a:r>
              <a:rPr lang="en-US" b="1" baseline="0" dirty="0" smtClean="0"/>
              <a:t> to u</a:t>
            </a:r>
            <a:r>
              <a:rPr lang="en-US" b="0" dirty="0" smtClean="0"/>
              <a:t>nderstand</a:t>
            </a:r>
            <a:r>
              <a:rPr lang="en-US" b="0" baseline="0" dirty="0" smtClean="0"/>
              <a:t> – Starting with Achievement Points.  Use for Note taking; share in SLT meetings, department meetings..</a:t>
            </a:r>
          </a:p>
          <a:p>
            <a:pPr defTabSz="920801">
              <a:defRPr/>
            </a:pPr>
            <a:endParaRPr lang="en-US" b="0" dirty="0" smtClean="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652774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dirty="0" smtClean="0"/>
              <a:t>Look at your</a:t>
            </a:r>
            <a:r>
              <a:rPr lang="en-US" baseline="0" dirty="0" smtClean="0"/>
              <a:t> indicators here and match up to the points possible (% = 40, 30, 30)</a:t>
            </a:r>
          </a:p>
          <a:p>
            <a:r>
              <a:rPr lang="en-US" baseline="0" dirty="0" smtClean="0"/>
              <a:t>This is where you either pass (meet) or fail (meet or exceed).</a:t>
            </a:r>
            <a:endParaRPr lang="en-US" dirty="0" smtClean="0"/>
          </a:p>
        </p:txBody>
      </p:sp>
    </p:spTree>
    <p:extLst>
      <p:ext uri="{BB962C8B-B14F-4D97-AF65-F5344CB8AC3E}">
        <p14:creationId xmlns:p14="http://schemas.microsoft.com/office/powerpoint/2010/main" val="535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focus of these modules is to learn how do we use the data points of the CCRPI and what do they mean.  Then we will look at how we use the CCRPI data points for improving our schools and districts. </a:t>
            </a:r>
          </a:p>
          <a:p>
            <a:endParaRPr lang="en-US" baseline="0" dirty="0" smtClean="0"/>
          </a:p>
          <a:p>
            <a:r>
              <a:rPr lang="en-US" dirty="0" smtClean="0"/>
              <a:t>This module</a:t>
            </a:r>
            <a:r>
              <a:rPr lang="en-US" baseline="0" dirty="0" smtClean="0"/>
              <a:t> is not directly about instructional strategies.  That’s the work of you and your leadership teams as professionals.  Instead we are going to be sharing leadership and data strategies, not instructional strategies as it relates to CCRPI.  So don’t get discouraged if you don’t hear your favorite reading comprehension strategy, just know that is not the focus of these modules.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a:t>
            </a:fld>
            <a:endParaRPr lang="en-US" dirty="0"/>
          </a:p>
        </p:txBody>
      </p:sp>
    </p:spTree>
    <p:extLst>
      <p:ext uri="{BB962C8B-B14F-4D97-AF65-F5344CB8AC3E}">
        <p14:creationId xmlns:p14="http://schemas.microsoft.com/office/powerpoint/2010/main" val="2412577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801">
              <a:defRPr/>
            </a:pPr>
            <a:r>
              <a:rPr lang="en-US" b="1" dirty="0" smtClean="0"/>
              <a:t>First – Content Mastery.   </a:t>
            </a:r>
            <a:r>
              <a:rPr lang="en-US" b="0" dirty="0" smtClean="0"/>
              <a:t> If you use a term “content mastery” they should know what it means.   Use the language!  Go for rigor and understanding not just passing.</a:t>
            </a:r>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72857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look – but there is so much more to look at….state</a:t>
            </a:r>
            <a:r>
              <a:rPr lang="en-US" baseline="0" dirty="0" smtClean="0"/>
              <a:t> avg.</a:t>
            </a:r>
          </a:p>
          <a:p>
            <a:r>
              <a:rPr lang="en-US" baseline="0" dirty="0" smtClean="0"/>
              <a:t>File 3 – Strategy to dig into content areas and find your danger zones – priorities should rise.</a:t>
            </a:r>
          </a:p>
          <a:p>
            <a:r>
              <a:rPr lang="en-US" baseline="0" dirty="0" smtClean="0"/>
              <a:t>Look for root causes.</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24</a:t>
            </a:fld>
            <a:endParaRPr lang="en-US" dirty="0"/>
          </a:p>
        </p:txBody>
      </p:sp>
    </p:spTree>
    <p:extLst>
      <p:ext uri="{BB962C8B-B14F-4D97-AF65-F5344CB8AC3E}">
        <p14:creationId xmlns:p14="http://schemas.microsoft.com/office/powerpoint/2010/main" val="100363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leader, staff look at difference from the state average.  What do the numbers tell you? </a:t>
            </a: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Look how close you are in Reading to state average.  Then look at the comparison drops in math, science, and social studies.  Significant. Look at Percentage difference.  Why are our science kids are doing so poor.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25</a:t>
            </a:fld>
            <a:endParaRPr lang="en-US" dirty="0"/>
          </a:p>
        </p:txBody>
      </p:sp>
    </p:spTree>
    <p:extLst>
      <p:ext uri="{BB962C8B-B14F-4D97-AF65-F5344CB8AC3E}">
        <p14:creationId xmlns:p14="http://schemas.microsoft.com/office/powerpoint/2010/main" val="299982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strongest content area….Economics</a:t>
            </a:r>
            <a:r>
              <a:rPr lang="en-US" baseline="0" dirty="0" smtClean="0"/>
              <a:t> and Physical Science.  Look at weak areas:  Biology, US. History, </a:t>
            </a:r>
            <a:r>
              <a:rPr lang="en-US" baseline="0" dirty="0" err="1" smtClean="0"/>
              <a:t>Coor</a:t>
            </a:r>
            <a:r>
              <a:rPr lang="en-US" baseline="0" dirty="0" smtClean="0"/>
              <a:t> Algebra.</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26</a:t>
            </a:fld>
            <a:endParaRPr lang="en-US" dirty="0"/>
          </a:p>
        </p:txBody>
      </p:sp>
    </p:spTree>
    <p:extLst>
      <p:ext uri="{BB962C8B-B14F-4D97-AF65-F5344CB8AC3E}">
        <p14:creationId xmlns:p14="http://schemas.microsoft.com/office/powerpoint/2010/main" val="2693989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low hanging fruit.</a:t>
            </a:r>
            <a:r>
              <a:rPr lang="en-US" baseline="0" dirty="0" smtClean="0"/>
              <a:t>  Look at how close we are to state average; what are our low areas; why are we so far away from state average?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27</a:t>
            </a:fld>
            <a:endParaRPr lang="en-US" dirty="0"/>
          </a:p>
        </p:txBody>
      </p:sp>
    </p:spTree>
    <p:extLst>
      <p:ext uri="{BB962C8B-B14F-4D97-AF65-F5344CB8AC3E}">
        <p14:creationId xmlns:p14="http://schemas.microsoft.com/office/powerpoint/2010/main" val="1837550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strategy to use to help all teachers and staff see the comparison to the state average.  Look at Physical</a:t>
            </a:r>
            <a:r>
              <a:rPr lang="en-US" baseline="0" dirty="0" smtClean="0"/>
              <a:t> Science and Econ!  Look at Biology?</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28</a:t>
            </a:fld>
            <a:endParaRPr lang="en-US" dirty="0"/>
          </a:p>
        </p:txBody>
      </p:sp>
    </p:spTree>
    <p:extLst>
      <p:ext uri="{BB962C8B-B14F-4D97-AF65-F5344CB8AC3E}">
        <p14:creationId xmlns:p14="http://schemas.microsoft.com/office/powerpoint/2010/main" val="3072857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 want to drill down – into the who and the what.  Analyze student performance at the domain level.</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29</a:t>
            </a:fld>
            <a:endParaRPr lang="en-US" dirty="0"/>
          </a:p>
        </p:txBody>
      </p:sp>
    </p:spTree>
    <p:extLst>
      <p:ext uri="{BB962C8B-B14F-4D97-AF65-F5344CB8AC3E}">
        <p14:creationId xmlns:p14="http://schemas.microsoft.com/office/powerpoint/2010/main" val="282088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domain is the group of related curricular</a:t>
            </a:r>
            <a:r>
              <a:rPr lang="en-US" baseline="0" dirty="0" smtClean="0"/>
              <a:t> standards within a content area.     Class and school reports will give you the mean number correct and percent correct for each content domain.   They can be used to evaluate curricular and instructional strengths and weaknesses.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30</a:t>
            </a:fld>
            <a:endParaRPr lang="en-US" dirty="0"/>
          </a:p>
        </p:txBody>
      </p:sp>
    </p:spTree>
    <p:extLst>
      <p:ext uri="{BB962C8B-B14F-4D97-AF65-F5344CB8AC3E}">
        <p14:creationId xmlns:p14="http://schemas.microsoft.com/office/powerpoint/2010/main" val="3622862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Domains, weighted %, look at your school performance in each</a:t>
            </a:r>
            <a:r>
              <a:rPr lang="en-US" baseline="0" dirty="0" smtClean="0"/>
              <a:t> of the domains.  ADD people to your JOT LIST!</a:t>
            </a:r>
            <a:endParaRPr lang="en-US" dirty="0" smtClean="0"/>
          </a:p>
          <a:p>
            <a:r>
              <a:rPr lang="en-US" dirty="0" smtClean="0"/>
              <a:t>Who will pull</a:t>
            </a:r>
            <a:r>
              <a:rPr lang="en-US" baseline="0" dirty="0" smtClean="0"/>
              <a:t> together your scores for each domain, by teacher?  Department chair, instructional coaches, assistant principal…teachers during PLC.</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31</a:t>
            </a:fld>
            <a:endParaRPr lang="en-US" dirty="0"/>
          </a:p>
        </p:txBody>
      </p:sp>
    </p:spTree>
    <p:extLst>
      <p:ext uri="{BB962C8B-B14F-4D97-AF65-F5344CB8AC3E}">
        <p14:creationId xmlns:p14="http://schemas.microsoft.com/office/powerpoint/2010/main" val="267367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only makes</a:t>
            </a:r>
            <a:r>
              <a:rPr lang="en-US" baseline="0" dirty="0" smtClean="0"/>
              <a:t> sense that the domains that are given the most weight, should also be given the most attention.  </a:t>
            </a:r>
          </a:p>
          <a:p>
            <a:r>
              <a:rPr lang="en-US" baseline="0" dirty="0" smtClean="0"/>
              <a:t>Over the last three years look at how you scored in each domain where your weakest…look in SLDS or written reports..</a:t>
            </a:r>
          </a:p>
          <a:p>
            <a:r>
              <a:rPr lang="en-US" baseline="0" dirty="0" smtClean="0"/>
              <a:t>LOOK at Modern Area – your school is not doing well in this….never get to it.</a:t>
            </a:r>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32</a:t>
            </a:fld>
            <a:endParaRPr lang="en-US" dirty="0"/>
          </a:p>
        </p:txBody>
      </p:sp>
    </p:spTree>
    <p:extLst>
      <p:ext uri="{BB962C8B-B14F-4D97-AF65-F5344CB8AC3E}">
        <p14:creationId xmlns:p14="http://schemas.microsoft.com/office/powerpoint/2010/main" val="64128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a:t>
            </a:fld>
            <a:endParaRPr lang="en-US" dirty="0"/>
          </a:p>
        </p:txBody>
      </p:sp>
    </p:spTree>
    <p:extLst>
      <p:ext uri="{BB962C8B-B14F-4D97-AF65-F5344CB8AC3E}">
        <p14:creationId xmlns:p14="http://schemas.microsoft.com/office/powerpoint/2010/main" val="886790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Look at the results by department, test, domain, weight, results (passing rates).   Use all your resources –  instructional coaches,…PLC, strong instruction assistant principal.   And, not just human resources…time allotments, PLC – whatever committee and work groups you have formed.   Make sure all work groups in your school concentrate on the elements of CCRPI.  As you go through the school week – make sure one of your agenda items is on CCRPI or some school improvement initiative/some component. Constantly brainstorming how we can improve an area we are weak on.  This should be part of the language we use everyday. </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33</a:t>
            </a:fld>
            <a:endParaRPr lang="en-US" dirty="0"/>
          </a:p>
        </p:txBody>
      </p:sp>
    </p:spTree>
    <p:extLst>
      <p:ext uri="{BB962C8B-B14F-4D97-AF65-F5344CB8AC3E}">
        <p14:creationId xmlns:p14="http://schemas.microsoft.com/office/powerpoint/2010/main" val="2490381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Principals</a:t>
            </a:r>
            <a:r>
              <a:rPr lang="en-US" baseline="0" dirty="0" smtClean="0"/>
              <a:t> have </a:t>
            </a:r>
            <a:r>
              <a:rPr lang="en-US" dirty="0" smtClean="0"/>
              <a:t>portal access</a:t>
            </a:r>
            <a:r>
              <a:rPr lang="en-US" baseline="0" dirty="0" smtClean="0"/>
              <a:t> which provides data details  - files/spreadsheets which help to validate performance that is displayed under each CCRPI tab.  That is how you drill into the “who” – Work the portal… Play with it?  Counselors, grad coach – use portal in meetings.  During leadership team meetings, pull it up.</a:t>
            </a:r>
          </a:p>
          <a:p>
            <a:r>
              <a:rPr lang="en-US" baseline="0" dirty="0" smtClean="0"/>
              <a:t>If you are unsure about this, contact your district office or the state accountability.</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34</a:t>
            </a:fld>
            <a:endParaRPr lang="en-US" dirty="0"/>
          </a:p>
        </p:txBody>
      </p:sp>
    </p:spTree>
    <p:extLst>
      <p:ext uri="{BB962C8B-B14F-4D97-AF65-F5344CB8AC3E}">
        <p14:creationId xmlns:p14="http://schemas.microsoft.com/office/powerpoint/2010/main" val="2672454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FAY = For content mastery in Achievement, Progress, and GAP sections – subject assessment for</a:t>
            </a:r>
            <a:r>
              <a:rPr lang="en-US" baseline="0" dirty="0" smtClean="0"/>
              <a:t> Georgia Milestones (CRCT, EOCT)</a:t>
            </a:r>
            <a:endParaRPr lang="en-US" dirty="0" smtClean="0"/>
          </a:p>
          <a:p>
            <a:r>
              <a:rPr lang="en-US" dirty="0" smtClean="0"/>
              <a:t>Looking</a:t>
            </a:r>
            <a:r>
              <a:rPr lang="en-US" baseline="0" dirty="0" smtClean="0"/>
              <a:t> at HS 65% from state date of marking period to end date of marking period.</a:t>
            </a:r>
          </a:p>
          <a:p>
            <a:r>
              <a:rPr lang="en-US" baseline="0" dirty="0" smtClean="0"/>
              <a:t>ES-MS = start date of year to close of test window.</a:t>
            </a:r>
          </a:p>
          <a:p>
            <a:endParaRPr lang="en-US" baseline="0" dirty="0" smtClean="0"/>
          </a:p>
          <a:p>
            <a:r>
              <a:rPr lang="en-US" dirty="0" smtClean="0"/>
              <a:t>(one family or situation can permeate more than one grade level.  Keep that in mind before throwing out strategies that may be working.</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825375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801">
              <a:defRPr/>
            </a:pPr>
            <a:r>
              <a:rPr lang="en-US" b="1" dirty="0" smtClean="0"/>
              <a:t>Now, onto Readiness</a:t>
            </a:r>
            <a:endParaRPr lang="en-US" b="0" dirty="0" smtClean="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749567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dirty="0" smtClean="0"/>
              <a:t>Match with your</a:t>
            </a:r>
            <a:r>
              <a:rPr lang="en-US" baseline="0" dirty="0" smtClean="0"/>
              <a:t> indicators</a:t>
            </a:r>
            <a:endParaRPr lang="en-US" dirty="0" smtClean="0"/>
          </a:p>
        </p:txBody>
      </p:sp>
    </p:spTree>
    <p:extLst>
      <p:ext uri="{BB962C8B-B14F-4D97-AF65-F5344CB8AC3E}">
        <p14:creationId xmlns:p14="http://schemas.microsoft.com/office/powerpoint/2010/main" val="931063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READINESS</a:t>
            </a:r>
            <a:r>
              <a:rPr lang="en-US" baseline="0" dirty="0" smtClean="0"/>
              <a:t> is all about preparing students for the next level.  Post ES, </a:t>
            </a:r>
            <a:r>
              <a:rPr lang="en-US" dirty="0" smtClean="0"/>
              <a:t>MS, or HS readiness.</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1705473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Blow up of each; mention examples:  </a:t>
            </a:r>
            <a:r>
              <a:rPr lang="en-US" baseline="0" dirty="0" smtClean="0"/>
              <a:t> SWD being served in general </a:t>
            </a:r>
            <a:r>
              <a:rPr lang="en-US" baseline="0" dirty="0" err="1" smtClean="0"/>
              <a:t>ed</a:t>
            </a:r>
            <a:r>
              <a:rPr lang="en-US" baseline="0" dirty="0" smtClean="0"/>
              <a:t> (Co-teaching)  Taken from FTE count.  Lexile measures – Score comes from test that matches a student’s reading ability with difficulty of textual material. </a:t>
            </a: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indicator of a student’s reading ability.  </a:t>
            </a:r>
            <a:r>
              <a:rPr lang="en-US" baseline="0" dirty="0" smtClean="0"/>
              <a:t>Look at 10 – do you have an Intake and Exit process to ensure all student complete this career assessment/ and IGP by grade 8?  Student attendance!  Important!  (changing this year… credit for students absent fewer than six days.  (without exception)</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39</a:t>
            </a:fld>
            <a:endParaRPr lang="en-US" dirty="0"/>
          </a:p>
        </p:txBody>
      </p:sp>
    </p:spTree>
    <p:extLst>
      <p:ext uri="{BB962C8B-B14F-4D97-AF65-F5344CB8AC3E}">
        <p14:creationId xmlns:p14="http://schemas.microsoft.com/office/powerpoint/2010/main" val="3162871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38.1 ÷ 50 =  Category performance of 0.762 X 18 points</a:t>
            </a:r>
            <a:r>
              <a:rPr lang="en-US" baseline="0" dirty="0" smtClean="0"/>
              <a:t> = 13.72 out of 18.  Compare to state average – again.  (shows later slide with grad rate)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40</a:t>
            </a:fld>
            <a:endParaRPr lang="en-US" dirty="0"/>
          </a:p>
        </p:txBody>
      </p:sp>
    </p:spTree>
    <p:extLst>
      <p:ext uri="{BB962C8B-B14F-4D97-AF65-F5344CB8AC3E}">
        <p14:creationId xmlns:p14="http://schemas.microsoft.com/office/powerpoint/2010/main" val="3610642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level, every school must look at each indicator and how it applies to their students.  </a:t>
            </a:r>
            <a:r>
              <a:rPr lang="en-US" baseline="0" dirty="0" smtClean="0"/>
              <a:t>Must have conversations with parents about How to take education seriously. Are you explaining attendance rate up front.  Important individually and the school as whole.  Direct correlation between attendance and good performance.  Have contests! By grade!  Free ice cream; field day; dance. Publicize – celebrate good performance.  Wall of Fame….every homeroom, set goal.</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41</a:t>
            </a:fld>
            <a:endParaRPr lang="en-US" dirty="0"/>
          </a:p>
        </p:txBody>
      </p:sp>
    </p:spTree>
    <p:extLst>
      <p:ext uri="{BB962C8B-B14F-4D97-AF65-F5344CB8AC3E}">
        <p14:creationId xmlns:p14="http://schemas.microsoft.com/office/powerpoint/2010/main" val="2688376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Are you tracking attendance at the school level, district level?  Are you posting the information, challenging each other, providing incentives, celebrating?</a:t>
            </a:r>
          </a:p>
          <a:p>
            <a:r>
              <a:rPr lang="en-US" dirty="0" smtClean="0"/>
              <a:t>Look at it by month.</a:t>
            </a:r>
            <a:r>
              <a:rPr lang="en-US" baseline="0" dirty="0" smtClean="0"/>
              <a:t>  Districts…are you tracking attendance, sharing at principal meetings?  2015 = Percent of students missing fewer than 6 days of school.</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43</a:t>
            </a:fld>
            <a:endParaRPr lang="en-US" dirty="0"/>
          </a:p>
        </p:txBody>
      </p:sp>
    </p:spTree>
    <p:extLst>
      <p:ext uri="{BB962C8B-B14F-4D97-AF65-F5344CB8AC3E}">
        <p14:creationId xmlns:p14="http://schemas.microsoft.com/office/powerpoint/2010/main" val="330891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using data is a good tool, CCRPI is a comprehensive toolbox.  </a:t>
            </a:r>
            <a:r>
              <a:rPr lang="en-US" dirty="0" smtClean="0"/>
              <a:t>While</a:t>
            </a:r>
            <a:r>
              <a:rPr lang="en-US" baseline="0" dirty="0" smtClean="0"/>
              <a:t> CCRPI has many important parts, it is summative data.  You can leverage the power of this tool by involving your staff in monitoring and using this data to develop formative measures or leading indicators.  </a:t>
            </a:r>
          </a:p>
          <a:p>
            <a:endParaRPr lang="en-US" baseline="0" dirty="0" smtClean="0"/>
          </a:p>
          <a:p>
            <a:r>
              <a:rPr lang="en-US" baseline="0" dirty="0" smtClean="0"/>
              <a:t>For example….</a:t>
            </a:r>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6</a:t>
            </a:fld>
            <a:endParaRPr lang="en-US" dirty="0"/>
          </a:p>
        </p:txBody>
      </p:sp>
    </p:spTree>
    <p:extLst>
      <p:ext uri="{BB962C8B-B14F-4D97-AF65-F5344CB8AC3E}">
        <p14:creationId xmlns:p14="http://schemas.microsoft.com/office/powerpoint/2010/main" val="3489853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look – find out where and why Lexile</a:t>
            </a:r>
            <a:r>
              <a:rPr lang="en-US" baseline="0" dirty="0" smtClean="0"/>
              <a:t> scores are not progressing between MS and HS?  Use work groups – look at data on monthly basis before problems gets big.  Encourage Data ROOMS – where information is easily accessible.  How many of you have data rooms.  Grade 3 = or greater than 650, Grade 5 = or greater than 850,</a:t>
            </a:r>
          </a:p>
          <a:p>
            <a:r>
              <a:rPr lang="en-US" baseline="0" dirty="0" smtClean="0"/>
              <a:t>Grade 8 = or greater than 1050</a:t>
            </a:r>
          </a:p>
          <a:p>
            <a:r>
              <a:rPr lang="en-US" baseline="0" dirty="0" smtClean="0"/>
              <a:t>HS – AM. Lit = or greater than 1275</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44</a:t>
            </a:fld>
            <a:endParaRPr lang="en-US" dirty="0"/>
          </a:p>
        </p:txBody>
      </p:sp>
    </p:spTree>
    <p:extLst>
      <p:ext uri="{BB962C8B-B14F-4D97-AF65-F5344CB8AC3E}">
        <p14:creationId xmlns:p14="http://schemas.microsoft.com/office/powerpoint/2010/main" val="967723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801">
              <a:defRPr/>
            </a:pPr>
            <a:r>
              <a:rPr lang="en-US" b="1" dirty="0" smtClean="0"/>
              <a:t>Finally, third component of Achievement is Predictor</a:t>
            </a:r>
            <a:r>
              <a:rPr lang="en-US" b="1" baseline="0" dirty="0" smtClean="0"/>
              <a:t> for Graduation or Graduation.</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4035148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66497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Preparing students for next level &amp; finally college and career</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47</a:t>
            </a:fld>
            <a:endParaRPr lang="en-US" dirty="0"/>
          </a:p>
        </p:txBody>
      </p:sp>
    </p:spTree>
    <p:extLst>
      <p:ext uri="{BB962C8B-B14F-4D97-AF65-F5344CB8AC3E}">
        <p14:creationId xmlns:p14="http://schemas.microsoft.com/office/powerpoint/2010/main" val="2576537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Tests</a:t>
            </a:r>
            <a:r>
              <a:rPr lang="en-US" baseline="0" dirty="0" smtClean="0"/>
              <a:t> and grades – aligned?  If not aligned, take a look at what is missing?  Look at failure rates by teacher.  Conferences:  Homework – why aren’t they turning it in for you if they are turning it in for others?  Other classes not have failure rate.  Are you not communicating with students, parents, or are you not motivating them?  You’ve got to do all the extras.  Flip it around.  Teacher performance issue – be prepared to deal with.</a:t>
            </a:r>
          </a:p>
          <a:p>
            <a:r>
              <a:rPr lang="en-US" baseline="0" dirty="0" smtClean="0"/>
              <a:t>14. Look at rigor – how many students are exceeding.  That should be a personal goal for some.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48</a:t>
            </a:fld>
            <a:endParaRPr lang="en-US" dirty="0"/>
          </a:p>
        </p:txBody>
      </p:sp>
    </p:spTree>
    <p:extLst>
      <p:ext uri="{BB962C8B-B14F-4D97-AF65-F5344CB8AC3E}">
        <p14:creationId xmlns:p14="http://schemas.microsoft.com/office/powerpoint/2010/main" val="850091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Rigor</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49</a:t>
            </a:fld>
            <a:endParaRPr lang="en-US" dirty="0"/>
          </a:p>
        </p:txBody>
      </p:sp>
    </p:spTree>
    <p:extLst>
      <p:ext uri="{BB962C8B-B14F-4D97-AF65-F5344CB8AC3E}">
        <p14:creationId xmlns:p14="http://schemas.microsoft.com/office/powerpoint/2010/main" val="1286664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a:t>
            </a:r>
            <a:r>
              <a:rPr lang="en-US" baseline="0" dirty="0" smtClean="0"/>
              <a:t> year cohort of students – determined by the students who enter 9</a:t>
            </a:r>
            <a:r>
              <a:rPr lang="en-US" baseline="30000" dirty="0" smtClean="0"/>
              <a:t>th</a:t>
            </a:r>
            <a:r>
              <a:rPr lang="en-US" baseline="0" dirty="0" smtClean="0"/>
              <a:t> grade at a particular time in a school year (Ex. 2012-2013 --- expected to graduate 2016).</a:t>
            </a:r>
          </a:p>
          <a:p>
            <a:r>
              <a:rPr lang="en-US" baseline="0" dirty="0" smtClean="0"/>
              <a:t>That cohort of students expected to graduate in four years. Do you have built in credit recovery programs, make it up as they go….so they can stay with their cohort and not get behind.  (7 period day – can take courses over in a typical day)  Summer school, Saturday school, After school.  What is your strategy?  Help prepare them for college. ..allows students to get more courses in, but also prep transcript (appealing).</a:t>
            </a:r>
          </a:p>
          <a:p>
            <a:r>
              <a:rPr lang="en-US" baseline="0" dirty="0" smtClean="0"/>
              <a:t>Five year Extended cohort – those allowed an extra or extended time period.  Notice the two are weighted differently.  More points possible for finishing in 4 yr.</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1333510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administrators should</a:t>
            </a:r>
            <a:r>
              <a:rPr lang="en-US" baseline="0" dirty="0" smtClean="0"/>
              <a:t> know the performance numbers of each school.  Performance and student achievement should direct the conversation at each evaluation stage.  Ask if there are supports needed from the district.  Content specialists, PL, ideas from peers (partners within the district).  What rewards are in place; how do you celebrate successes.</a:t>
            </a:r>
          </a:p>
          <a:p>
            <a:endParaRPr lang="en-US" baseline="0" dirty="0" smtClean="0"/>
          </a:p>
          <a:p>
            <a:r>
              <a:rPr lang="en-US" baseline="0" dirty="0" smtClean="0"/>
              <a:t>Remember:  only you can know what will work for your school/district.  Conversations you need to have with district and school leaderships.  Not checklist.</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51</a:t>
            </a:fld>
            <a:endParaRPr lang="en-US" dirty="0"/>
          </a:p>
        </p:txBody>
      </p:sp>
    </p:spTree>
    <p:extLst>
      <p:ext uri="{BB962C8B-B14F-4D97-AF65-F5344CB8AC3E}">
        <p14:creationId xmlns:p14="http://schemas.microsoft.com/office/powerpoint/2010/main" val="2616684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this graph of the state </a:t>
            </a:r>
            <a:r>
              <a:rPr kumimoji="1" 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avg</a:t>
            </a: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your school, which of the indicators would you attack?  Way off state average?  Which one, is it significant at our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 HS example – manipulate it to show low performing area.  Attendance is low, so the leadership team may want to brainstorm.</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52</a:t>
            </a:fld>
            <a:endParaRPr lang="en-US" dirty="0"/>
          </a:p>
        </p:txBody>
      </p:sp>
    </p:spTree>
    <p:extLst>
      <p:ext uri="{BB962C8B-B14F-4D97-AF65-F5344CB8AC3E}">
        <p14:creationId xmlns:p14="http://schemas.microsoft.com/office/powerpoint/2010/main" val="3863459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example of publicizing</a:t>
            </a:r>
            <a:r>
              <a:rPr lang="en-US" baseline="0" dirty="0" smtClean="0"/>
              <a:t> your performance – encouraging competition and growth.</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53</a:t>
            </a:fld>
            <a:endParaRPr lang="en-US" dirty="0"/>
          </a:p>
        </p:txBody>
      </p:sp>
    </p:spTree>
    <p:extLst>
      <p:ext uri="{BB962C8B-B14F-4D97-AF65-F5344CB8AC3E}">
        <p14:creationId xmlns:p14="http://schemas.microsoft.com/office/powerpoint/2010/main" val="161914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is something for everyone with CCRPI.</a:t>
            </a:r>
          </a:p>
          <a:p>
            <a:pPr marL="228600" indent="-228600">
              <a:buAutoNum type="arabicPeriod"/>
            </a:pPr>
            <a:r>
              <a:rPr lang="en-US" dirty="0" smtClean="0"/>
              <a:t>As</a:t>
            </a:r>
            <a:r>
              <a:rPr lang="en-US" baseline="0" dirty="0" smtClean="0"/>
              <a:t> we discuss a data point, think, “Who in my building needs to monitor this data source?”</a:t>
            </a:r>
            <a:endParaRPr lang="en-US" dirty="0" smtClean="0"/>
          </a:p>
          <a:p>
            <a:r>
              <a:rPr lang="en-US" dirty="0" smtClean="0"/>
              <a:t>4.</a:t>
            </a:r>
            <a:r>
              <a:rPr lang="en-US" baseline="0" dirty="0" smtClean="0"/>
              <a:t> There is so much power in establishing formative measures or leading indicators.  Let’s take attendance as an example.  Let’s say you’ve established a small group of staff members who will monitor attendance.  Following attendance would be your formative measure.  After this group drills down into attendance, they may decide to look at attendance by grade level, gender, SWD, by a particular neighborhood or bus route, and/or absences triggered by suspensions, etc.  This small group of staff members may look at attendance by causes of absences.  This information can be very helpful in determining root causes.  I know of one district that after doing this analysis realized that students who had been suspended oftentimes was absent 1-3 days after the suspension.  They were surprised by this discovery and that triggered some district problem solving around this pattern of absences.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7</a:t>
            </a:fld>
            <a:endParaRPr lang="en-US" dirty="0"/>
          </a:p>
        </p:txBody>
      </p:sp>
    </p:spTree>
    <p:extLst>
      <p:ext uri="{BB962C8B-B14F-4D97-AF65-F5344CB8AC3E}">
        <p14:creationId xmlns:p14="http://schemas.microsoft.com/office/powerpoint/2010/main" val="816434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 comparisons to be discussed.  What is Elm MS doing that we can all do?  Break it down by content.</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54</a:t>
            </a:fld>
            <a:endParaRPr lang="en-US" dirty="0"/>
          </a:p>
        </p:txBody>
      </p:sp>
    </p:spTree>
    <p:extLst>
      <p:ext uri="{BB962C8B-B14F-4D97-AF65-F5344CB8AC3E}">
        <p14:creationId xmlns:p14="http://schemas.microsoft.com/office/powerpoint/2010/main" val="4216605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buy-in.  Evaluate and re-evaluate where your staff is….train in small groups.</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55</a:t>
            </a:fld>
            <a:endParaRPr lang="en-US" dirty="0"/>
          </a:p>
        </p:txBody>
      </p:sp>
    </p:spTree>
    <p:extLst>
      <p:ext uri="{BB962C8B-B14F-4D97-AF65-F5344CB8AC3E}">
        <p14:creationId xmlns:p14="http://schemas.microsoft.com/office/powerpoint/2010/main" val="3664713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 –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56</a:t>
            </a:fld>
            <a:endParaRPr lang="en-US" dirty="0">
              <a:solidFill>
                <a:srgbClr val="000000"/>
              </a:solidFill>
            </a:endParaRPr>
          </a:p>
        </p:txBody>
      </p:sp>
    </p:spTree>
    <p:extLst>
      <p:ext uri="{BB962C8B-B14F-4D97-AF65-F5344CB8AC3E}">
        <p14:creationId xmlns:p14="http://schemas.microsoft.com/office/powerpoint/2010/main" val="4220037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Not solely about increasing the CCRPI scores of individual schools but emphasizing how the CCRPI can assist leaders in thinking about how they can work collaboratively to find, create, and implement effective strategies and interventions to improve student success.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57</a:t>
            </a:fld>
            <a:endParaRPr lang="en-US" dirty="0"/>
          </a:p>
        </p:txBody>
      </p:sp>
    </p:spTree>
    <p:extLst>
      <p:ext uri="{BB962C8B-B14F-4D97-AF65-F5344CB8AC3E}">
        <p14:creationId xmlns:p14="http://schemas.microsoft.com/office/powerpoint/2010/main" val="1930423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CCRPI to drill into each component and fine tune your focus.  (District/school level)</a:t>
            </a:r>
            <a:r>
              <a:rPr lang="en-US" baseline="0" dirty="0" smtClean="0"/>
              <a:t>  This is </a:t>
            </a:r>
            <a:r>
              <a:rPr lang="en-US" sz="12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not solely about increasing the CCRPI scores of individual schools but emphasizing how the CCRPI can assist leaders in thinking about how they can work collaboratively to find, create, and implement effective strategies and interventions to improve student success.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58</a:t>
            </a:fld>
            <a:endParaRPr lang="en-US" dirty="0">
              <a:solidFill>
                <a:srgbClr val="000000"/>
              </a:solidFill>
            </a:endParaRPr>
          </a:p>
        </p:txBody>
      </p:sp>
    </p:spTree>
    <p:extLst>
      <p:ext uri="{BB962C8B-B14F-4D97-AF65-F5344CB8AC3E}">
        <p14:creationId xmlns:p14="http://schemas.microsoft.com/office/powerpoint/2010/main" val="3571057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42488491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61</a:t>
            </a:fld>
            <a:endParaRPr lang="en-US"/>
          </a:p>
        </p:txBody>
      </p:sp>
    </p:spTree>
    <p:extLst>
      <p:ext uri="{BB962C8B-B14F-4D97-AF65-F5344CB8AC3E}">
        <p14:creationId xmlns:p14="http://schemas.microsoft.com/office/powerpoint/2010/main" val="718299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63</a:t>
            </a:fld>
            <a:endParaRPr lang="en-US" dirty="0"/>
          </a:p>
        </p:txBody>
      </p:sp>
    </p:spTree>
    <p:extLst>
      <p:ext uri="{BB962C8B-B14F-4D97-AF65-F5344CB8AC3E}">
        <p14:creationId xmlns:p14="http://schemas.microsoft.com/office/powerpoint/2010/main" val="4216008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64</a:t>
            </a:fld>
            <a:endParaRPr lang="en-US" dirty="0"/>
          </a:p>
        </p:txBody>
      </p:sp>
    </p:spTree>
    <p:extLst>
      <p:ext uri="{BB962C8B-B14F-4D97-AF65-F5344CB8AC3E}">
        <p14:creationId xmlns:p14="http://schemas.microsoft.com/office/powerpoint/2010/main" val="16288228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65</a:t>
            </a:fld>
            <a:endParaRPr lang="en-US" dirty="0"/>
          </a:p>
        </p:txBody>
      </p:sp>
    </p:spTree>
    <p:extLst>
      <p:ext uri="{BB962C8B-B14F-4D97-AF65-F5344CB8AC3E}">
        <p14:creationId xmlns:p14="http://schemas.microsoft.com/office/powerpoint/2010/main" val="280748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 add, subtract, multiply,</a:t>
            </a:r>
            <a:r>
              <a:rPr lang="en-US" baseline="0" dirty="0" smtClean="0"/>
              <a:t> and divide.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8</a:t>
            </a:fld>
            <a:endParaRPr lang="en-US" dirty="0"/>
          </a:p>
        </p:txBody>
      </p:sp>
    </p:spTree>
    <p:extLst>
      <p:ext uri="{BB962C8B-B14F-4D97-AF65-F5344CB8AC3E}">
        <p14:creationId xmlns:p14="http://schemas.microsoft.com/office/powerpoint/2010/main" val="2802682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dirty="0" smtClean="0"/>
          </a:p>
        </p:txBody>
      </p:sp>
      <p:sp>
        <p:nvSpPr>
          <p:cNvPr id="94212" name="Slide Number Placeholder 3"/>
          <p:cNvSpPr>
            <a:spLocks noGrp="1"/>
          </p:cNvSpPr>
          <p:nvPr>
            <p:ph type="sldNum" sz="quarter" idx="5"/>
          </p:nvPr>
        </p:nvSpPr>
        <p:spPr/>
        <p:txBody>
          <a:bodyPr/>
          <a:lstStyle/>
          <a:p>
            <a:pPr defTabSz="912556">
              <a:defRPr/>
            </a:pPr>
            <a:fld id="{CF00C4F6-61A0-4F22-A159-AF2150CE06FA}" type="slidenum">
              <a:rPr lang="en-US" smtClean="0"/>
              <a:pPr defTabSz="912556">
                <a:defRPr/>
              </a:pPr>
              <a:t>66</a:t>
            </a:fld>
            <a:endParaRPr lang="en-US" dirty="0" smtClean="0"/>
          </a:p>
        </p:txBody>
      </p:sp>
    </p:spTree>
    <p:extLst>
      <p:ext uri="{BB962C8B-B14F-4D97-AF65-F5344CB8AC3E}">
        <p14:creationId xmlns:p14="http://schemas.microsoft.com/office/powerpoint/2010/main" val="2626997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67</a:t>
            </a:fld>
            <a:endParaRPr lang="en-US" dirty="0"/>
          </a:p>
        </p:txBody>
      </p:sp>
    </p:spTree>
    <p:extLst>
      <p:ext uri="{BB962C8B-B14F-4D97-AF65-F5344CB8AC3E}">
        <p14:creationId xmlns:p14="http://schemas.microsoft.com/office/powerpoint/2010/main" val="3745419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68</a:t>
            </a:fld>
            <a:endParaRPr lang="en-US" dirty="0"/>
          </a:p>
        </p:txBody>
      </p:sp>
    </p:spTree>
    <p:extLst>
      <p:ext uri="{BB962C8B-B14F-4D97-AF65-F5344CB8AC3E}">
        <p14:creationId xmlns:p14="http://schemas.microsoft.com/office/powerpoint/2010/main" val="8768292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44315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70</a:t>
            </a:fld>
            <a:endParaRPr lang="en-US" dirty="0"/>
          </a:p>
        </p:txBody>
      </p:sp>
    </p:spTree>
    <p:extLst>
      <p:ext uri="{BB962C8B-B14F-4D97-AF65-F5344CB8AC3E}">
        <p14:creationId xmlns:p14="http://schemas.microsoft.com/office/powerpoint/2010/main" val="5052422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72</a:t>
            </a:fld>
            <a:endParaRPr lang="en-US" dirty="0"/>
          </a:p>
        </p:txBody>
      </p:sp>
    </p:spTree>
    <p:extLst>
      <p:ext uri="{BB962C8B-B14F-4D97-AF65-F5344CB8AC3E}">
        <p14:creationId xmlns:p14="http://schemas.microsoft.com/office/powerpoint/2010/main" val="32635973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51264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51229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298952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77</a:t>
            </a:fld>
            <a:endParaRPr lang="en-US" dirty="0"/>
          </a:p>
        </p:txBody>
      </p:sp>
    </p:spTree>
    <p:extLst>
      <p:ext uri="{BB962C8B-B14F-4D97-AF65-F5344CB8AC3E}">
        <p14:creationId xmlns:p14="http://schemas.microsoft.com/office/powerpoint/2010/main" val="338045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time for teachers to look at the data together</a:t>
            </a:r>
            <a:r>
              <a:rPr lang="en-US" baseline="0" dirty="0" smtClean="0"/>
              <a:t> in pairs or very small groups.</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9</a:t>
            </a:fld>
            <a:endParaRPr lang="en-US" dirty="0"/>
          </a:p>
        </p:txBody>
      </p:sp>
    </p:spTree>
    <p:extLst>
      <p:ext uri="{BB962C8B-B14F-4D97-AF65-F5344CB8AC3E}">
        <p14:creationId xmlns:p14="http://schemas.microsoft.com/office/powerpoint/2010/main" val="20440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78</a:t>
            </a:fld>
            <a:endParaRPr lang="en-US" dirty="0"/>
          </a:p>
        </p:txBody>
      </p:sp>
    </p:spTree>
    <p:extLst>
      <p:ext uri="{BB962C8B-B14F-4D97-AF65-F5344CB8AC3E}">
        <p14:creationId xmlns:p14="http://schemas.microsoft.com/office/powerpoint/2010/main" val="6415736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79</a:t>
            </a:fld>
            <a:endParaRPr lang="en-US" dirty="0"/>
          </a:p>
        </p:txBody>
      </p:sp>
    </p:spTree>
    <p:extLst>
      <p:ext uri="{BB962C8B-B14F-4D97-AF65-F5344CB8AC3E}">
        <p14:creationId xmlns:p14="http://schemas.microsoft.com/office/powerpoint/2010/main" val="30979841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80</a:t>
            </a:fld>
            <a:endParaRPr lang="en-US" dirty="0"/>
          </a:p>
        </p:txBody>
      </p:sp>
    </p:spTree>
    <p:extLst>
      <p:ext uri="{BB962C8B-B14F-4D97-AF65-F5344CB8AC3E}">
        <p14:creationId xmlns:p14="http://schemas.microsoft.com/office/powerpoint/2010/main" val="2973749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eaLnBrk="0" fontAlgn="base" hangingPunct="0">
              <a:spcBef>
                <a:spcPct val="30000"/>
              </a:spcBef>
              <a:spcAft>
                <a:spcPct val="0"/>
              </a:spcAft>
              <a:defRPr/>
            </a:pPr>
            <a:r>
              <a:rPr lang="en-US" dirty="0">
                <a:solidFill>
                  <a:prstClr val="black"/>
                </a:solidFill>
                <a:latin typeface="Calibri"/>
                <a:ea typeface="ＭＳ Ｐゴシック" pitchFamily="34" charset="-128"/>
              </a:rPr>
              <a:t>In 2011-2012, there were 1,373 students who obtained a Growth Percentile for English Language Arts.  Of those 1373 students, 819 students demonstrated typical to high growth </a:t>
            </a:r>
            <a:r>
              <a:rPr lang="en-US" u="sng" dirty="0">
                <a:solidFill>
                  <a:prstClr val="black"/>
                </a:solidFill>
                <a:latin typeface="Calibri"/>
                <a:ea typeface="ＭＳ Ｐゴシック" pitchFamily="34" charset="-128"/>
              </a:rPr>
              <a:t>as defined by a pre-determined rubric set by the GaDOE</a:t>
            </a:r>
            <a:r>
              <a:rPr lang="en-US" dirty="0">
                <a:solidFill>
                  <a:prstClr val="black"/>
                </a:solidFill>
                <a:latin typeface="Calibri"/>
                <a:ea typeface="ＭＳ Ｐゴシック" pitchFamily="34" charset="-128"/>
              </a:rPr>
              <a:t>. For each content area, we compare potential for growth to actual growth until we have a total number of students meeting typical/high growth and a total number of SGPs.  </a:t>
            </a:r>
          </a:p>
          <a:p>
            <a:pPr defTabSz="896203" eaLnBrk="0" fontAlgn="base" hangingPunct="0">
              <a:spcBef>
                <a:spcPct val="30000"/>
              </a:spcBef>
              <a:spcAft>
                <a:spcPct val="0"/>
              </a:spcAft>
              <a:defRPr/>
            </a:pPr>
            <a:endParaRPr lang="en-US" dirty="0">
              <a:solidFill>
                <a:prstClr val="black"/>
              </a:solidFill>
              <a:latin typeface="Calibri"/>
              <a:ea typeface="ＭＳ Ｐゴシック" pitchFamily="34" charset="-128"/>
            </a:endParaRPr>
          </a:p>
          <a:p>
            <a:pPr defTabSz="896203" eaLnBrk="0" fontAlgn="base" hangingPunct="0">
              <a:spcBef>
                <a:spcPct val="30000"/>
              </a:spcBef>
              <a:spcAft>
                <a:spcPct val="0"/>
              </a:spcAft>
              <a:defRPr/>
            </a:pPr>
            <a:r>
              <a:rPr lang="en-US" dirty="0">
                <a:solidFill>
                  <a:prstClr val="black"/>
                </a:solidFill>
                <a:latin typeface="Calibri"/>
                <a:ea typeface="ＭＳ Ｐゴシック" pitchFamily="34" charset="-128"/>
              </a:rPr>
              <a:t>Dividing the 4544 students with typical/high growth by 6960 gives a weighted performance of .65287.  This number is then multiplied by the possible 15 points for a total progress score of 9.8 points.</a:t>
            </a:r>
          </a:p>
          <a:p>
            <a:pPr defTabSz="896203" eaLnBrk="0" fontAlgn="base" hangingPunct="0">
              <a:spcBef>
                <a:spcPct val="30000"/>
              </a:spcBef>
              <a:spcAft>
                <a:spcPct val="0"/>
              </a:spcAft>
              <a:defRPr/>
            </a:pPr>
            <a:endParaRPr lang="en-US" dirty="0">
              <a:solidFill>
                <a:prstClr val="black"/>
              </a:solidFill>
              <a:latin typeface="Calibri"/>
              <a:ea typeface="ＭＳ Ｐゴシック" pitchFamily="34" charset="-128"/>
            </a:endParaRPr>
          </a:p>
          <a:p>
            <a:pPr defTabSz="896203" eaLnBrk="0" fontAlgn="base" hangingPunct="0">
              <a:spcBef>
                <a:spcPct val="30000"/>
              </a:spcBef>
              <a:spcAft>
                <a:spcPct val="0"/>
              </a:spcAft>
              <a:defRPr/>
            </a:pPr>
            <a:r>
              <a:rPr lang="en-US" dirty="0">
                <a:solidFill>
                  <a:prstClr val="black"/>
                </a:solidFill>
                <a:latin typeface="Calibri"/>
                <a:ea typeface="ＭＳ Ｐゴシック" pitchFamily="34" charset="-128"/>
              </a:rPr>
              <a:t>It should be noted that this is the SECOND time that core content mastery has an impact on the total CCRPI score.  However, can still fail test, but earn points because you make 35 – 99% “typical or high” growth…based on Academic Peers.  </a:t>
            </a:r>
            <a:r>
              <a:rPr lang="en-US">
                <a:solidFill>
                  <a:prstClr val="black"/>
                </a:solidFill>
                <a:latin typeface="Calibri"/>
                <a:ea typeface="ＭＳ Ｐゴシック" pitchFamily="34" charset="-128"/>
              </a:rPr>
              <a:t>(High fliers – they may not grow enough to get points – unless there ahead of the bottom 35%.)</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81</a:t>
            </a:fld>
            <a:endParaRPr lang="en-US" dirty="0"/>
          </a:p>
        </p:txBody>
      </p:sp>
    </p:spTree>
    <p:extLst>
      <p:ext uri="{BB962C8B-B14F-4D97-AF65-F5344CB8AC3E}">
        <p14:creationId xmlns:p14="http://schemas.microsoft.com/office/powerpoint/2010/main" val="939219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82</a:t>
            </a:fld>
            <a:endParaRPr lang="en-US" dirty="0"/>
          </a:p>
        </p:txBody>
      </p:sp>
    </p:spTree>
    <p:extLst>
      <p:ext uri="{BB962C8B-B14F-4D97-AF65-F5344CB8AC3E}">
        <p14:creationId xmlns:p14="http://schemas.microsoft.com/office/powerpoint/2010/main" val="1156266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83</a:t>
            </a:fld>
            <a:endParaRPr lang="en-US" dirty="0"/>
          </a:p>
        </p:txBody>
      </p:sp>
    </p:spTree>
    <p:extLst>
      <p:ext uri="{BB962C8B-B14F-4D97-AF65-F5344CB8AC3E}">
        <p14:creationId xmlns:p14="http://schemas.microsoft.com/office/powerpoint/2010/main" val="15421576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85</a:t>
            </a:fld>
            <a:endParaRPr lang="en-US" dirty="0"/>
          </a:p>
        </p:txBody>
      </p:sp>
    </p:spTree>
    <p:extLst>
      <p:ext uri="{BB962C8B-B14F-4D97-AF65-F5344CB8AC3E}">
        <p14:creationId xmlns:p14="http://schemas.microsoft.com/office/powerpoint/2010/main" val="4303049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801">
              <a:defRPr/>
            </a:pPr>
            <a:r>
              <a:rPr lang="en-US" b="1" dirty="0" smtClean="0"/>
              <a:t>Will Use Graphic Organizer</a:t>
            </a:r>
            <a:r>
              <a:rPr lang="en-US" b="1" baseline="0" dirty="0" smtClean="0"/>
              <a:t> to u</a:t>
            </a:r>
            <a:r>
              <a:rPr lang="en-US" b="0" dirty="0" smtClean="0"/>
              <a:t>nderstand</a:t>
            </a:r>
            <a:r>
              <a:rPr lang="en-US" b="0" baseline="0" dirty="0" smtClean="0"/>
              <a:t> </a:t>
            </a:r>
            <a:r>
              <a:rPr lang="en-US" b="0" dirty="0" smtClean="0"/>
              <a:t>First </a:t>
            </a:r>
            <a:r>
              <a:rPr lang="en-US" b="0" dirty="0"/>
              <a:t>100 pts</a:t>
            </a:r>
            <a:r>
              <a:rPr lang="en-US" b="0" dirty="0" smtClean="0"/>
              <a:t>.+ Challenge </a:t>
            </a:r>
            <a:r>
              <a:rPr lang="en-US" b="0" dirty="0"/>
              <a:t>Points- </a:t>
            </a:r>
            <a:endParaRPr lang="en-US" b="0" dirty="0" smtClean="0"/>
          </a:p>
          <a:p>
            <a:pPr defTabSz="920801">
              <a:defRPr/>
            </a:pPr>
            <a:r>
              <a:rPr lang="en-US" dirty="0" smtClean="0"/>
              <a:t>For </a:t>
            </a:r>
            <a:r>
              <a:rPr lang="en-US" dirty="0"/>
              <a:t>ED/EL/SWD you must determine what % of your students fall in here.  This is where you need to refer to the </a:t>
            </a:r>
            <a:r>
              <a:rPr lang="en-US" b="1" dirty="0"/>
              <a:t>Performance Targets (trigger subgroup flags) </a:t>
            </a:r>
            <a:r>
              <a:rPr lang="en-US" dirty="0"/>
              <a:t>identified in the ESEA Waiver:  Perhaps this document should be on the “</a:t>
            </a:r>
            <a:r>
              <a:rPr lang="en-US" b="1" dirty="0"/>
              <a:t>windshield of your school bus</a:t>
            </a:r>
            <a:r>
              <a:rPr lang="en-US" dirty="0"/>
              <a:t>!”</a:t>
            </a:r>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91</a:t>
            </a:fld>
            <a:endParaRPr lang="en-US" dirty="0">
              <a:solidFill>
                <a:srgbClr val="000000"/>
              </a:solidFill>
            </a:endParaRPr>
          </a:p>
        </p:txBody>
      </p:sp>
    </p:spTree>
    <p:extLst>
      <p:ext uri="{BB962C8B-B14F-4D97-AF65-F5344CB8AC3E}">
        <p14:creationId xmlns:p14="http://schemas.microsoft.com/office/powerpoint/2010/main" val="194593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99755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lvl1pPr defTabSz="931863" eaLnBrk="0" hangingPunct="0">
              <a:defRPr sz="1200">
                <a:solidFill>
                  <a:srgbClr val="5F5F5F"/>
                </a:solidFill>
                <a:latin typeface="Arial" panose="020B0604020202020204" pitchFamily="34" charset="0"/>
                <a:cs typeface="Arial" panose="020B0604020202020204" pitchFamily="34" charset="0"/>
              </a:defRPr>
            </a:lvl1pPr>
            <a:lvl2pPr marL="742950" indent="-285750" defTabSz="931863" eaLnBrk="0" hangingPunct="0">
              <a:defRPr sz="1200">
                <a:solidFill>
                  <a:srgbClr val="5F5F5F"/>
                </a:solidFill>
                <a:latin typeface="Arial" panose="020B0604020202020204" pitchFamily="34" charset="0"/>
                <a:cs typeface="Arial" panose="020B0604020202020204" pitchFamily="34" charset="0"/>
              </a:defRPr>
            </a:lvl2pPr>
            <a:lvl3pPr marL="1143000" indent="-228600" defTabSz="931863" eaLnBrk="0" hangingPunct="0">
              <a:defRPr sz="1200">
                <a:solidFill>
                  <a:srgbClr val="5F5F5F"/>
                </a:solidFill>
                <a:latin typeface="Arial" panose="020B0604020202020204" pitchFamily="34" charset="0"/>
                <a:cs typeface="Arial" panose="020B0604020202020204" pitchFamily="34" charset="0"/>
              </a:defRPr>
            </a:lvl3pPr>
            <a:lvl4pPr marL="1600200" indent="-228600" defTabSz="931863" eaLnBrk="0" hangingPunct="0">
              <a:defRPr sz="1200">
                <a:solidFill>
                  <a:srgbClr val="5F5F5F"/>
                </a:solidFill>
                <a:latin typeface="Arial" panose="020B0604020202020204" pitchFamily="34" charset="0"/>
                <a:cs typeface="Arial" panose="020B0604020202020204" pitchFamily="34" charset="0"/>
              </a:defRPr>
            </a:lvl4pPr>
            <a:lvl5pPr marL="2057400" indent="-228600" defTabSz="931863" eaLnBrk="0" hangingPunct="0">
              <a:defRPr sz="1200">
                <a:solidFill>
                  <a:srgbClr val="5F5F5F"/>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200">
                <a:solidFill>
                  <a:srgbClr val="5F5F5F"/>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200">
                <a:solidFill>
                  <a:srgbClr val="5F5F5F"/>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200">
                <a:solidFill>
                  <a:srgbClr val="5F5F5F"/>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200">
                <a:solidFill>
                  <a:srgbClr val="5F5F5F"/>
                </a:solidFill>
                <a:latin typeface="Arial" panose="020B0604020202020204" pitchFamily="34" charset="0"/>
                <a:cs typeface="Arial" panose="020B0604020202020204" pitchFamily="34" charset="0"/>
              </a:defRPr>
            </a:lvl9pPr>
          </a:lstStyle>
          <a:p>
            <a:fld id="{AF38FD37-0369-4123-B7F6-B43326DCEBDA}" type="slidenum">
              <a:rPr lang="en-US" altLang="en-US" sz="1300">
                <a:solidFill>
                  <a:schemeClr val="tx1"/>
                </a:solidFill>
                <a:latin typeface="Times" panose="02020603050405020304" pitchFamily="18" charset="0"/>
              </a:rPr>
              <a:pPr/>
              <a:t>93</a:t>
            </a:fld>
            <a:endParaRPr lang="en-US" altLang="en-US" sz="1300">
              <a:solidFill>
                <a:schemeClr val="tx1"/>
              </a:solidFill>
              <a:latin typeface="Times" panose="02020603050405020304" pitchFamily="18" charset="0"/>
            </a:endParaRPr>
          </a:p>
        </p:txBody>
      </p:sp>
    </p:spTree>
    <p:extLst>
      <p:ext uri="{BB962C8B-B14F-4D97-AF65-F5344CB8AC3E}">
        <p14:creationId xmlns:p14="http://schemas.microsoft.com/office/powerpoint/2010/main" val="22117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modules are in the order from left to right in the CCRPI online ____. But may be viewed individually in any order, depending on the needs of you and your staff.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10</a:t>
            </a:fld>
            <a:endParaRPr lang="en-US" dirty="0"/>
          </a:p>
        </p:txBody>
      </p:sp>
    </p:spTree>
    <p:extLst>
      <p:ext uri="{BB962C8B-B14F-4D97-AF65-F5344CB8AC3E}">
        <p14:creationId xmlns:p14="http://schemas.microsoft.com/office/powerpoint/2010/main" val="31748895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Principals</a:t>
            </a:r>
            <a:r>
              <a:rPr lang="en-US" baseline="0" dirty="0" smtClean="0"/>
              <a:t> have </a:t>
            </a:r>
            <a:r>
              <a:rPr lang="en-US" dirty="0" smtClean="0"/>
              <a:t>portal access</a:t>
            </a:r>
            <a:r>
              <a:rPr lang="en-US" baseline="0" dirty="0" smtClean="0"/>
              <a:t> which provides data details  - files/spreadsheets which help to validate performance that is displayed under each CCRPI tab.  That is how you drill into the “who” – Work the portal… Play with it?  Counselors, grad coach – use portal in meetings.  During leadership team meetings, pull it up.</a:t>
            </a:r>
          </a:p>
          <a:p>
            <a:r>
              <a:rPr lang="en-US" baseline="0" dirty="0" smtClean="0"/>
              <a:t>If you are unsure about this, contact your district office or the state accountability.</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94</a:t>
            </a:fld>
            <a:endParaRPr lang="en-US" dirty="0">
              <a:solidFill>
                <a:srgbClr val="000000"/>
              </a:solidFill>
            </a:endParaRPr>
          </a:p>
        </p:txBody>
      </p:sp>
    </p:spTree>
    <p:extLst>
      <p:ext uri="{BB962C8B-B14F-4D97-AF65-F5344CB8AC3E}">
        <p14:creationId xmlns:p14="http://schemas.microsoft.com/office/powerpoint/2010/main" val="4193510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545" indent="-224545">
              <a:buFont typeface="Arial" pitchFamily="34" charset="0"/>
              <a:buChar char="•"/>
              <a:defRPr/>
            </a:pPr>
            <a:r>
              <a:rPr lang="en-US" b="1" dirty="0" smtClean="0">
                <a:latin typeface="Palatino"/>
                <a:ea typeface="ヒラギノ明朝 ProN W3"/>
                <a:cs typeface="ヒラギノ明朝 ProN W3"/>
                <a:sym typeface="Palatino"/>
              </a:rPr>
              <a:t>Utilize the school’s lowest quartile of FAY students based on scale scores (focal group).</a:t>
            </a:r>
          </a:p>
          <a:p>
            <a:pPr marL="224545" indent="-224545">
              <a:buFont typeface="Arial" pitchFamily="34" charset="0"/>
              <a:buChar char="•"/>
              <a:defRPr/>
            </a:pPr>
            <a:r>
              <a:rPr lang="en-US" b="1" dirty="0" smtClean="0">
                <a:latin typeface="Palatino"/>
                <a:ea typeface="ヒラギノ明朝 ProN W3"/>
                <a:cs typeface="ヒラギノ明朝 ProN W3"/>
                <a:sym typeface="Palatino"/>
              </a:rPr>
              <a:t>Utilize the </a:t>
            </a:r>
            <a:r>
              <a:rPr lang="en-US" b="1" dirty="0" smtClean="0">
                <a:solidFill>
                  <a:srgbClr val="0040CC"/>
                </a:solidFill>
                <a:latin typeface="Palatino"/>
                <a:ea typeface="ヒラギノ明朝 ProN W3"/>
                <a:cs typeface="ヒラギノ明朝 ProN W3"/>
                <a:sym typeface="Palatino"/>
              </a:rPr>
              <a:t>state’s mean performance of FAY students based on scale scores (reference group).</a:t>
            </a:r>
          </a:p>
          <a:p>
            <a:pPr marL="224545" indent="-224545">
              <a:buFont typeface="Arial" pitchFamily="34" charset="0"/>
              <a:buChar char="•"/>
              <a:defRPr/>
            </a:pPr>
            <a:r>
              <a:rPr lang="en-US" b="1" dirty="0" smtClean="0">
                <a:latin typeface="Palatino"/>
                <a:ea typeface="ヒラギノ明朝 ProN W3"/>
                <a:cs typeface="ヒラギノ明朝 ProN W3"/>
                <a:sym typeface="Palatino"/>
              </a:rPr>
              <a:t>Standardize the scale scores for the school and the state using the 2011 (baseline year) state mean and standard deviation.</a:t>
            </a:r>
          </a:p>
          <a:p>
            <a:pPr marL="224545" indent="-224545">
              <a:buFont typeface="Arial" pitchFamily="34" charset="0"/>
              <a:buChar char="•"/>
              <a:defRPr/>
            </a:pPr>
            <a:r>
              <a:rPr lang="en-US" b="1" dirty="0" smtClean="0">
                <a:latin typeface="Palatino"/>
                <a:ea typeface="ヒラギノ明朝 ProN W3"/>
                <a:cs typeface="ヒラギノ明朝 ProN W3"/>
                <a:sym typeface="Palatino"/>
              </a:rPr>
              <a:t>Calculate the gap size by finding the difference between the mean scale scores for the state and the school. </a:t>
            </a:r>
          </a:p>
          <a:p>
            <a:pPr marL="224545" indent="-224545">
              <a:buFont typeface="Arial" pitchFamily="34" charset="0"/>
              <a:buChar char="•"/>
              <a:defRPr/>
            </a:pPr>
            <a:r>
              <a:rPr lang="en-US" b="1" dirty="0" smtClean="0">
                <a:latin typeface="Palatino"/>
                <a:ea typeface="ヒラギノ明朝 ProN W3"/>
                <a:cs typeface="ヒラギノ明朝 ProN W3"/>
                <a:sym typeface="Palatino"/>
              </a:rPr>
              <a:t>Assign a score for the gap size utilizing the rubric:</a:t>
            </a:r>
          </a:p>
          <a:p>
            <a:pPr eaLnBrk="1" hangingPunct="1">
              <a:lnSpc>
                <a:spcPct val="110000"/>
              </a:lnSpc>
            </a:pPr>
            <a:endParaRPr lang="en-US" altLang="en-US" b="1" dirty="0" smtClean="0">
              <a:latin typeface="Arial" panose="020B0604020202020204" pitchFamily="34" charset="0"/>
              <a:cs typeface="Arial" panose="020B0604020202020204" pitchFamily="34" charset="0"/>
            </a:endParaRPr>
          </a:p>
          <a:p>
            <a:pPr eaLnBrk="1" hangingPunct="1">
              <a:lnSpc>
                <a:spcPct val="110000"/>
              </a:lnSpc>
            </a:pPr>
            <a:r>
              <a:rPr lang="en-US" altLang="en-US" b="1" dirty="0" smtClean="0">
                <a:solidFill>
                  <a:srgbClr val="7030A0"/>
                </a:solidFill>
                <a:latin typeface="Arial" panose="020B0604020202020204" pitchFamily="34" charset="0"/>
                <a:cs typeface="Arial" panose="020B0604020202020204" pitchFamily="34" charset="0"/>
              </a:rPr>
              <a:t>A </a:t>
            </a:r>
            <a:r>
              <a:rPr lang="en-US" altLang="en-US" b="1" dirty="0">
                <a:solidFill>
                  <a:srgbClr val="7030A0"/>
                </a:solidFill>
                <a:latin typeface="Arial" panose="020B0604020202020204" pitchFamily="34" charset="0"/>
                <a:cs typeface="Arial" panose="020B0604020202020204" pitchFamily="34" charset="0"/>
              </a:rPr>
              <a:t>“Z Score” </a:t>
            </a:r>
            <a:r>
              <a:rPr lang="en-US" altLang="en-US" b="1" dirty="0" smtClean="0">
                <a:solidFill>
                  <a:srgbClr val="7030A0"/>
                </a:solidFill>
                <a:latin typeface="Arial" panose="020B0604020202020204" pitchFamily="34" charset="0"/>
                <a:cs typeface="Arial" panose="020B0604020202020204" pitchFamily="34" charset="0"/>
              </a:rPr>
              <a:t>represents </a:t>
            </a:r>
            <a:r>
              <a:rPr lang="en-US" altLang="en-US" b="1" dirty="0">
                <a:solidFill>
                  <a:srgbClr val="7030A0"/>
                </a:solidFill>
                <a:latin typeface="Arial" panose="020B0604020202020204" pitchFamily="34" charset="0"/>
                <a:cs typeface="Arial" panose="020B0604020202020204" pitchFamily="34" charset="0"/>
              </a:rPr>
              <a:t>the distance </a:t>
            </a:r>
            <a:r>
              <a:rPr lang="en-US" altLang="en-US" b="1" dirty="0" smtClean="0">
                <a:solidFill>
                  <a:srgbClr val="7030A0"/>
                </a:solidFill>
                <a:latin typeface="Arial" panose="020B0604020202020204" pitchFamily="34" charset="0"/>
                <a:cs typeface="Arial" panose="020B0604020202020204" pitchFamily="34" charset="0"/>
              </a:rPr>
              <a:t>between </a:t>
            </a:r>
            <a:r>
              <a:rPr lang="en-US" altLang="en-US" b="1" dirty="0">
                <a:solidFill>
                  <a:srgbClr val="7030A0"/>
                </a:solidFill>
                <a:latin typeface="Arial" panose="020B0604020202020204" pitchFamily="34" charset="0"/>
                <a:cs typeface="Arial" panose="020B0604020202020204" pitchFamily="34" charset="0"/>
              </a:rPr>
              <a:t>a score and the average </a:t>
            </a:r>
            <a:r>
              <a:rPr lang="en-US" altLang="en-US" b="1" dirty="0" smtClean="0">
                <a:solidFill>
                  <a:srgbClr val="7030A0"/>
                </a:solidFill>
                <a:latin typeface="Arial" panose="020B0604020202020204" pitchFamily="34" charset="0"/>
                <a:cs typeface="Arial" panose="020B0604020202020204" pitchFamily="34" charset="0"/>
              </a:rPr>
              <a:t>in </a:t>
            </a:r>
            <a:r>
              <a:rPr lang="en-US" altLang="en-US" b="1" dirty="0">
                <a:solidFill>
                  <a:srgbClr val="7030A0"/>
                </a:solidFill>
                <a:latin typeface="Arial" panose="020B0604020202020204" pitchFamily="34" charset="0"/>
                <a:cs typeface="Arial" panose="020B0604020202020204" pitchFamily="34" charset="0"/>
              </a:rPr>
              <a:t>units of the standard deviation. </a:t>
            </a:r>
          </a:p>
          <a:p>
            <a:pPr eaLnBrk="1" hangingPunct="1">
              <a:lnSpc>
                <a:spcPct val="110000"/>
              </a:lnSpc>
            </a:pPr>
            <a:r>
              <a:rPr lang="en-US" altLang="en-US" b="1" dirty="0">
                <a:solidFill>
                  <a:srgbClr val="7030A0"/>
                </a:solidFill>
                <a:latin typeface="Arial" panose="020B0604020202020204" pitchFamily="34" charset="0"/>
                <a:cs typeface="Arial" panose="020B0604020202020204" pitchFamily="34" charset="0"/>
              </a:rPr>
              <a:t>Thus, a positive “Z Score” </a:t>
            </a:r>
            <a:r>
              <a:rPr lang="en-US" altLang="en-US" b="1" dirty="0" smtClean="0">
                <a:solidFill>
                  <a:srgbClr val="7030A0"/>
                </a:solidFill>
                <a:latin typeface="Arial" panose="020B0604020202020204" pitchFamily="34" charset="0"/>
                <a:cs typeface="Arial" panose="020B0604020202020204" pitchFamily="34" charset="0"/>
              </a:rPr>
              <a:t>represents </a:t>
            </a:r>
            <a:r>
              <a:rPr lang="en-US" altLang="en-US" b="1" dirty="0">
                <a:solidFill>
                  <a:srgbClr val="7030A0"/>
                </a:solidFill>
                <a:latin typeface="Arial" panose="020B0604020202020204" pitchFamily="34" charset="0"/>
                <a:cs typeface="Arial" panose="020B0604020202020204" pitchFamily="34" charset="0"/>
              </a:rPr>
              <a:t>a score above the mean, while a negative “Z Score” </a:t>
            </a:r>
            <a:r>
              <a:rPr lang="en-US" altLang="en-US" b="1" dirty="0" smtClean="0">
                <a:solidFill>
                  <a:srgbClr val="7030A0"/>
                </a:solidFill>
                <a:latin typeface="Arial" panose="020B0604020202020204" pitchFamily="34" charset="0"/>
                <a:cs typeface="Arial" panose="020B0604020202020204" pitchFamily="34" charset="0"/>
              </a:rPr>
              <a:t>represents </a:t>
            </a:r>
            <a:r>
              <a:rPr lang="en-US" altLang="en-US" b="1" dirty="0">
                <a:solidFill>
                  <a:srgbClr val="7030A0"/>
                </a:solidFill>
                <a:latin typeface="Arial" panose="020B0604020202020204" pitchFamily="34" charset="0"/>
                <a:cs typeface="Arial" panose="020B0604020202020204" pitchFamily="34" charset="0"/>
              </a:rPr>
              <a:t>a score below the mean.</a:t>
            </a:r>
          </a:p>
          <a:p>
            <a:pPr marL="224545" indent="-224545">
              <a:buFont typeface="Arial" pitchFamily="34" charset="0"/>
              <a:buChar char="•"/>
              <a:defRPr/>
            </a:pPr>
            <a:endParaRPr lang="en-US" b="1" dirty="0" smtClean="0">
              <a:latin typeface="Palatino"/>
              <a:ea typeface="ヒラギノ明朝 ProN W3"/>
              <a:cs typeface="ヒラギノ明朝 ProN W3"/>
              <a:sym typeface="Palatino"/>
            </a:endParaRP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95</a:t>
            </a:fld>
            <a:endParaRPr lang="en-US" dirty="0"/>
          </a:p>
        </p:txBody>
      </p:sp>
    </p:spTree>
    <p:extLst>
      <p:ext uri="{BB962C8B-B14F-4D97-AF65-F5344CB8AC3E}">
        <p14:creationId xmlns:p14="http://schemas.microsoft.com/office/powerpoint/2010/main" val="25982485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96</a:t>
            </a:fld>
            <a:endParaRPr lang="en-US" dirty="0"/>
          </a:p>
        </p:txBody>
      </p:sp>
    </p:spTree>
    <p:extLst>
      <p:ext uri="{BB962C8B-B14F-4D97-AF65-F5344CB8AC3E}">
        <p14:creationId xmlns:p14="http://schemas.microsoft.com/office/powerpoint/2010/main" val="589952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latin typeface="Palatino"/>
                <a:ea typeface="ヒラギノ明朝 ProN W3"/>
                <a:cs typeface="ヒラギノ明朝 ProN W3"/>
                <a:sym typeface="Palatino"/>
              </a:rPr>
              <a:t>To calculate Achievement Gap, GaDOE will:  </a:t>
            </a:r>
          </a:p>
          <a:p>
            <a:endParaRPr lang="en-US" sz="1600" b="1" dirty="0" smtClean="0">
              <a:latin typeface="Palatino"/>
              <a:ea typeface="ヒラギノ明朝 ProN W3"/>
              <a:cs typeface="ヒラギノ明朝 ProN W3"/>
              <a:sym typeface="Palatino"/>
            </a:endParaRPr>
          </a:p>
          <a:p>
            <a:pPr>
              <a:buFont typeface="Arial" pitchFamily="34" charset="0"/>
              <a:buChar char="•"/>
            </a:pPr>
            <a:r>
              <a:rPr lang="en-US" sz="1600" b="1" dirty="0" smtClean="0">
                <a:latin typeface="Palatino"/>
                <a:ea typeface="ヒラギノ明朝 ProN W3"/>
                <a:cs typeface="ヒラギノ明朝 ProN W3"/>
                <a:sym typeface="Palatino"/>
              </a:rPr>
              <a:t> Calculate the gap change. </a:t>
            </a:r>
          </a:p>
          <a:p>
            <a:pPr marL="1029432" lvl="3">
              <a:buFont typeface="Courier New" pitchFamily="49" charset="0"/>
              <a:buChar char="o"/>
            </a:pPr>
            <a:r>
              <a:rPr lang="en-US" sz="1600" b="1" dirty="0" smtClean="0">
                <a:latin typeface="Palatino"/>
                <a:ea typeface="ヒラギノ明朝 ProN W3"/>
                <a:cs typeface="ヒラギノ明朝 ProN W3"/>
                <a:sym typeface="Palatino"/>
              </a:rPr>
              <a:t>   Current year gap size minus prior year gap size</a:t>
            </a:r>
          </a:p>
          <a:p>
            <a:pPr>
              <a:buFont typeface="Arial" pitchFamily="34" charset="0"/>
              <a:buChar char="•"/>
            </a:pPr>
            <a:r>
              <a:rPr lang="en-US" sz="1600" b="1" dirty="0" smtClean="0">
                <a:latin typeface="Palatino"/>
                <a:ea typeface="ヒラギノ明朝 ProN W3"/>
                <a:cs typeface="ヒラギノ明朝 ProN W3"/>
                <a:sym typeface="Palatino"/>
              </a:rPr>
              <a:t> Assign a score for the gap change utilizing the rubric:</a:t>
            </a:r>
          </a:p>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97</a:t>
            </a:fld>
            <a:endParaRPr lang="en-US" dirty="0"/>
          </a:p>
        </p:txBody>
      </p:sp>
    </p:spTree>
    <p:extLst>
      <p:ext uri="{BB962C8B-B14F-4D97-AF65-F5344CB8AC3E}">
        <p14:creationId xmlns:p14="http://schemas.microsoft.com/office/powerpoint/2010/main" val="41504755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98</a:t>
            </a:fld>
            <a:endParaRPr lang="en-US" dirty="0"/>
          </a:p>
        </p:txBody>
      </p:sp>
    </p:spTree>
    <p:extLst>
      <p:ext uri="{BB962C8B-B14F-4D97-AF65-F5344CB8AC3E}">
        <p14:creationId xmlns:p14="http://schemas.microsoft.com/office/powerpoint/2010/main" val="11656461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low hanging fruit.</a:t>
            </a:r>
            <a:r>
              <a:rPr lang="en-US" baseline="0" dirty="0" smtClean="0"/>
              <a:t>  Look at how close we are to state average; what are our low areas; why are we so far away from state average?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99</a:t>
            </a:fld>
            <a:endParaRPr lang="en-US" dirty="0">
              <a:solidFill>
                <a:srgbClr val="000000"/>
              </a:solidFill>
            </a:endParaRPr>
          </a:p>
        </p:txBody>
      </p:sp>
    </p:spTree>
    <p:extLst>
      <p:ext uri="{BB962C8B-B14F-4D97-AF65-F5344CB8AC3E}">
        <p14:creationId xmlns:p14="http://schemas.microsoft.com/office/powerpoint/2010/main" val="8145855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100</a:t>
            </a:fld>
            <a:endParaRPr lang="en-US" dirty="0">
              <a:solidFill>
                <a:srgbClr val="000000"/>
              </a:solidFill>
            </a:endParaRPr>
          </a:p>
        </p:txBody>
      </p:sp>
    </p:spTree>
    <p:extLst>
      <p:ext uri="{BB962C8B-B14F-4D97-AF65-F5344CB8AC3E}">
        <p14:creationId xmlns:p14="http://schemas.microsoft.com/office/powerpoint/2010/main" val="9291850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101</a:t>
            </a:fld>
            <a:endParaRPr lang="en-US" dirty="0"/>
          </a:p>
        </p:txBody>
      </p:sp>
    </p:spTree>
    <p:extLst>
      <p:ext uri="{BB962C8B-B14F-4D97-AF65-F5344CB8AC3E}">
        <p14:creationId xmlns:p14="http://schemas.microsoft.com/office/powerpoint/2010/main" val="13093635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103</a:t>
            </a:fld>
            <a:endParaRPr lang="en-US"/>
          </a:p>
        </p:txBody>
      </p:sp>
    </p:spTree>
    <p:extLst>
      <p:ext uri="{BB962C8B-B14F-4D97-AF65-F5344CB8AC3E}">
        <p14:creationId xmlns:p14="http://schemas.microsoft.com/office/powerpoint/2010/main" val="15295732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106</a:t>
            </a:fld>
            <a:endParaRPr lang="en-US" dirty="0"/>
          </a:p>
        </p:txBody>
      </p:sp>
    </p:spTree>
    <p:extLst>
      <p:ext uri="{BB962C8B-B14F-4D97-AF65-F5344CB8AC3E}">
        <p14:creationId xmlns:p14="http://schemas.microsoft.com/office/powerpoint/2010/main" val="352830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11</a:t>
            </a:fld>
            <a:endParaRPr lang="en-US" dirty="0"/>
          </a:p>
        </p:txBody>
      </p:sp>
    </p:spTree>
    <p:extLst>
      <p:ext uri="{BB962C8B-B14F-4D97-AF65-F5344CB8AC3E}">
        <p14:creationId xmlns:p14="http://schemas.microsoft.com/office/powerpoint/2010/main" val="14493816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115</a:t>
            </a:fld>
            <a:endParaRPr lang="en-US" dirty="0"/>
          </a:p>
        </p:txBody>
      </p:sp>
    </p:spTree>
    <p:extLst>
      <p:ext uri="{BB962C8B-B14F-4D97-AF65-F5344CB8AC3E}">
        <p14:creationId xmlns:p14="http://schemas.microsoft.com/office/powerpoint/2010/main" val="23692061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solidFill>
                  <a:srgbClr val="000000"/>
                </a:solidFill>
              </a:rPr>
              <a:pPr>
                <a:defRPr/>
              </a:pPr>
              <a:t>116</a:t>
            </a:fld>
            <a:endParaRPr lang="en-US" dirty="0">
              <a:solidFill>
                <a:srgbClr val="000000"/>
              </a:solidFill>
            </a:endParaRPr>
          </a:p>
        </p:txBody>
      </p:sp>
    </p:spTree>
    <p:extLst>
      <p:ext uri="{BB962C8B-B14F-4D97-AF65-F5344CB8AC3E}">
        <p14:creationId xmlns:p14="http://schemas.microsoft.com/office/powerpoint/2010/main" val="10686785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118414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118</a:t>
            </a:fld>
            <a:endParaRPr lang="en-US" dirty="0"/>
          </a:p>
        </p:txBody>
      </p:sp>
    </p:spTree>
    <p:extLst>
      <p:ext uri="{BB962C8B-B14F-4D97-AF65-F5344CB8AC3E}">
        <p14:creationId xmlns:p14="http://schemas.microsoft.com/office/powerpoint/2010/main" val="29465645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specific school.  Please bear</a:t>
            </a:r>
            <a:r>
              <a:rPr lang="en-US" baseline="0" dirty="0" smtClean="0"/>
              <a:t> with me with a little math to illustrate how many points a school may be able to earn in the Performance Flags category.</a:t>
            </a:r>
            <a:r>
              <a:rPr lang="en-US" dirty="0" smtClean="0"/>
              <a:t> This school has a total of 2895 total students but 1398 fall into those three subgroups of ED,</a:t>
            </a:r>
            <a:r>
              <a:rPr lang="en-US" baseline="0" dirty="0" smtClean="0"/>
              <a:t> EL, and SWD.  That 1398 is .48 or 48% of the students.  As a result, this school can earn up to 4.8 points of the 10 points available.  This school could earn 20 flags total. For this school year, they earned 15 out of the 20 or 75% of the flags.  That means </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119</a:t>
            </a:fld>
            <a:endParaRPr lang="en-US" dirty="0"/>
          </a:p>
        </p:txBody>
      </p:sp>
    </p:spTree>
    <p:extLst>
      <p:ext uri="{BB962C8B-B14F-4D97-AF65-F5344CB8AC3E}">
        <p14:creationId xmlns:p14="http://schemas.microsoft.com/office/powerpoint/2010/main" val="40461205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120</a:t>
            </a:fld>
            <a:endParaRPr lang="en-US" dirty="0"/>
          </a:p>
        </p:txBody>
      </p:sp>
    </p:spTree>
    <p:extLst>
      <p:ext uri="{BB962C8B-B14F-4D97-AF65-F5344CB8AC3E}">
        <p14:creationId xmlns:p14="http://schemas.microsoft.com/office/powerpoint/2010/main" val="22505188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dirty="0" smtClean="0"/>
              <a:t>There are two targets to keep in mind.  One is the State Target for all Students</a:t>
            </a:r>
            <a:r>
              <a:rPr lang="en-US" baseline="0" dirty="0" smtClean="0"/>
              <a:t> and the other target is the Subgroup Target.  Note that each subject area has it own state and subgroup targets. </a:t>
            </a:r>
            <a:endParaRPr lang="en-US" dirty="0" smtClean="0"/>
          </a:p>
        </p:txBody>
      </p:sp>
      <p:sp>
        <p:nvSpPr>
          <p:cNvPr id="119812" name="Slide Number Placeholder 3"/>
          <p:cNvSpPr>
            <a:spLocks noGrp="1"/>
          </p:cNvSpPr>
          <p:nvPr>
            <p:ph type="sldNum" sz="quarter" idx="5"/>
          </p:nvPr>
        </p:nvSpPr>
        <p:spPr/>
        <p:txBody>
          <a:bodyPr/>
          <a:lstStyle/>
          <a:p>
            <a:pPr defTabSz="931085">
              <a:defRPr/>
            </a:pPr>
            <a:fld id="{DFD682CA-66C3-40FE-AEEA-FDAEC23EA764}" type="slidenum">
              <a:rPr lang="en-US" smtClean="0"/>
              <a:pPr defTabSz="931085">
                <a:defRPr/>
              </a:pPr>
              <a:t>121</a:t>
            </a:fld>
            <a:endParaRPr lang="en-US" dirty="0" smtClean="0"/>
          </a:p>
        </p:txBody>
      </p:sp>
    </p:spTree>
    <p:extLst>
      <p:ext uri="{BB962C8B-B14F-4D97-AF65-F5344CB8AC3E}">
        <p14:creationId xmlns:p14="http://schemas.microsoft.com/office/powerpoint/2010/main" val="28045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124</a:t>
            </a:fld>
            <a:endParaRPr lang="en-US" dirty="0"/>
          </a:p>
        </p:txBody>
      </p:sp>
    </p:spTree>
    <p:extLst>
      <p:ext uri="{BB962C8B-B14F-4D97-AF65-F5344CB8AC3E}">
        <p14:creationId xmlns:p14="http://schemas.microsoft.com/office/powerpoint/2010/main" val="16709576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reminder that the meanings</a:t>
            </a:r>
            <a:r>
              <a:rPr lang="en-US" baseline="0" dirty="0" smtClean="0"/>
              <a:t> of all of the flags are located on the Performance Flags tab itself for easy reference.</a:t>
            </a:r>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125</a:t>
            </a:fld>
            <a:endParaRPr lang="en-US" dirty="0"/>
          </a:p>
        </p:txBody>
      </p:sp>
    </p:spTree>
    <p:extLst>
      <p:ext uri="{BB962C8B-B14F-4D97-AF65-F5344CB8AC3E}">
        <p14:creationId xmlns:p14="http://schemas.microsoft.com/office/powerpoint/2010/main" val="40190148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5ABF88-8581-4F87-BD4F-D5ECCC4BE18E}" type="slidenum">
              <a:rPr lang="en-US" smtClean="0"/>
              <a:pPr>
                <a:defRPr/>
              </a:pPr>
              <a:t>126</a:t>
            </a:fld>
            <a:endParaRPr lang="en-US" dirty="0"/>
          </a:p>
        </p:txBody>
      </p:sp>
    </p:spTree>
    <p:extLst>
      <p:ext uri="{BB962C8B-B14F-4D97-AF65-F5344CB8AC3E}">
        <p14:creationId xmlns:p14="http://schemas.microsoft.com/office/powerpoint/2010/main" val="2695253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8">
              <a:solidFill>
                <a:srgbClr val="F26400"/>
              </a:solidFill>
            </a:endParaRPr>
          </a:p>
        </p:txBody>
      </p:sp>
      <p:sp>
        <p:nvSpPr>
          <p:cNvPr id="8" name="Rectangle 7"/>
          <p:cNvSpPr/>
          <p:nvPr userDrawn="1"/>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8"/>
          </a:p>
        </p:txBody>
      </p:sp>
      <p:sp>
        <p:nvSpPr>
          <p:cNvPr id="12" name="Rectangle 11"/>
          <p:cNvSpPr/>
          <p:nvPr userDrawn="1"/>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8"/>
          </a:p>
        </p:txBody>
      </p:sp>
      <p:sp>
        <p:nvSpPr>
          <p:cNvPr id="13" name="Rectangle 12"/>
          <p:cNvSpPr/>
          <p:nvPr userDrawn="1"/>
        </p:nvSpPr>
        <p:spPr>
          <a:xfrm>
            <a:off x="1"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8"/>
          </a:p>
        </p:txBody>
      </p:sp>
      <p:pic>
        <p:nvPicPr>
          <p:cNvPr id="14" name="Picture 1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5" name="Date Placeholder 3"/>
          <p:cNvSpPr txBox="1">
            <a:spLocks/>
          </p:cNvSpPr>
          <p:nvPr userDrawn="1"/>
        </p:nvSpPr>
        <p:spPr>
          <a:xfrm>
            <a:off x="3157027" y="213626"/>
            <a:ext cx="5878690" cy="644504"/>
          </a:xfrm>
          <a:prstGeom prst="rect">
            <a:avLst/>
          </a:prstGeom>
        </p:spPr>
        <p:txBody>
          <a:bodyPr vert="horz" lIns="88224" tIns="44112" rIns="88224" bIns="44112"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1" b="1" dirty="0" smtClean="0">
                <a:solidFill>
                  <a:schemeClr val="bg1"/>
                </a:solidFill>
              </a:rPr>
              <a:t>Richard</a:t>
            </a:r>
            <a:r>
              <a:rPr lang="en-US" sz="1351" b="1" baseline="0" dirty="0" smtClean="0">
                <a:solidFill>
                  <a:schemeClr val="bg1"/>
                </a:solidFill>
              </a:rPr>
              <a:t> Woods, Georgia’s School Superintendent</a:t>
            </a:r>
          </a:p>
          <a:p>
            <a:pPr algn="r"/>
            <a:r>
              <a:rPr lang="en-US" sz="1158" b="1" i="1" u="none" baseline="0" dirty="0" smtClean="0">
                <a:solidFill>
                  <a:schemeClr val="bg1"/>
                </a:solidFill>
              </a:rPr>
              <a:t>“Educating Georgia’s Future”</a:t>
            </a:r>
          </a:p>
          <a:p>
            <a:pPr algn="r"/>
            <a:r>
              <a:rPr lang="en-US" sz="1158" b="1" baseline="0" dirty="0" smtClean="0">
                <a:solidFill>
                  <a:schemeClr val="bg1"/>
                </a:solidFill>
                <a:hlinkClick r:id="rId3"/>
              </a:rPr>
              <a:t>gadoe.org</a:t>
            </a:r>
            <a:endParaRPr lang="en-US" sz="1158" b="1" dirty="0">
              <a:solidFill>
                <a:schemeClr val="bg1"/>
              </a:solidFill>
            </a:endParaRPr>
          </a:p>
        </p:txBody>
      </p:sp>
      <p:sp>
        <p:nvSpPr>
          <p:cNvPr id="16" name="Rectangle 15"/>
          <p:cNvSpPr/>
          <p:nvPr userDrawn="1"/>
        </p:nvSpPr>
        <p:spPr>
          <a:xfrm flipV="1">
            <a:off x="2" y="1042278"/>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8"/>
          </a:p>
        </p:txBody>
      </p:sp>
      <p:sp>
        <p:nvSpPr>
          <p:cNvPr id="4" name="Slide Number Placeholder 3"/>
          <p:cNvSpPr>
            <a:spLocks noGrp="1"/>
          </p:cNvSpPr>
          <p:nvPr>
            <p:ph type="sldNum" sz="quarter" idx="12"/>
          </p:nvPr>
        </p:nvSpPr>
        <p:spPr/>
        <p:txBody>
          <a:body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65296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2266159" y="6355773"/>
            <a:ext cx="4310922" cy="365847"/>
          </a:xfrm>
          <a:prstGeom prst="rect">
            <a:avLst/>
          </a:prstGeom>
        </p:spPr>
        <p:txBody>
          <a:bodyPr/>
          <a:lstStyle>
            <a:lvl1pPr>
              <a:defRPr>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B7298A-DE78-4286-ABD7-5D6797E7F15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814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Title 1"/>
          <p:cNvSpPr>
            <a:spLocks noGrp="1"/>
          </p:cNvSpPr>
          <p:nvPr>
            <p:ph type="ctrTitle"/>
          </p:nvPr>
        </p:nvSpPr>
        <p:spPr>
          <a:xfrm>
            <a:off x="533400" y="762001"/>
            <a:ext cx="8001000" cy="673395"/>
          </a:xfrm>
          <a:prstGeom prst="rect">
            <a:avLst/>
          </a:prstGeom>
          <a:ln>
            <a:solidFill>
              <a:schemeClr val="bg1"/>
            </a:solidFill>
          </a:ln>
        </p:spPr>
        <p:txBody>
          <a:bodyPr/>
          <a:lstStyle>
            <a:lvl1pPr algn="ctr">
              <a:defRPr sz="3552">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533400" y="1524000"/>
            <a:ext cx="8001000" cy="2895600"/>
          </a:xfrm>
          <a:prstGeom prst="rect">
            <a:avLst/>
          </a:prstGeom>
          <a:solidFill>
            <a:schemeClr val="bg1"/>
          </a:solidFill>
          <a:ln>
            <a:solidFill>
              <a:schemeClr val="bg1"/>
            </a:solidFill>
          </a:ln>
        </p:spPr>
        <p:txBody>
          <a:bodyPr/>
          <a:lstStyle>
            <a:lvl1pPr marL="228283" indent="-228283" algn="l">
              <a:buClr>
                <a:srgbClr val="8DB43D"/>
              </a:buClr>
              <a:buFont typeface="Arial"/>
              <a:buChar char="•"/>
              <a:defRPr sz="2368">
                <a:solidFill>
                  <a:schemeClr val="tx1">
                    <a:lumMod val="75000"/>
                    <a:lumOff val="25000"/>
                  </a:schemeClr>
                </a:solidFill>
                <a:latin typeface="Arial" pitchFamily="34" charset="0"/>
                <a:cs typeface="Arial" pitchFamily="34" charset="0"/>
              </a:defRPr>
            </a:lvl1pPr>
            <a:lvl2pPr marL="450311" indent="0" algn="ctr">
              <a:buNone/>
              <a:defRPr>
                <a:solidFill>
                  <a:schemeClr val="tx1">
                    <a:tint val="75000"/>
                  </a:schemeClr>
                </a:solidFill>
              </a:defRPr>
            </a:lvl2pPr>
            <a:lvl3pPr marL="900623" indent="0" algn="ctr">
              <a:buNone/>
              <a:defRPr>
                <a:solidFill>
                  <a:schemeClr val="tx1">
                    <a:tint val="75000"/>
                  </a:schemeClr>
                </a:solidFill>
              </a:defRPr>
            </a:lvl3pPr>
            <a:lvl4pPr marL="1350934" indent="0" algn="ctr">
              <a:buNone/>
              <a:defRPr>
                <a:solidFill>
                  <a:schemeClr val="tx1">
                    <a:tint val="75000"/>
                  </a:schemeClr>
                </a:solidFill>
              </a:defRPr>
            </a:lvl4pPr>
            <a:lvl5pPr marL="1801246" indent="0" algn="ctr">
              <a:buNone/>
              <a:defRPr>
                <a:solidFill>
                  <a:schemeClr val="tx1">
                    <a:tint val="75000"/>
                  </a:schemeClr>
                </a:solidFill>
              </a:defRPr>
            </a:lvl5pPr>
            <a:lvl6pPr marL="2251557" indent="0" algn="ctr">
              <a:buNone/>
              <a:defRPr>
                <a:solidFill>
                  <a:schemeClr val="tx1">
                    <a:tint val="75000"/>
                  </a:schemeClr>
                </a:solidFill>
              </a:defRPr>
            </a:lvl6pPr>
            <a:lvl7pPr marL="2701869" indent="0" algn="ctr">
              <a:buNone/>
              <a:defRPr>
                <a:solidFill>
                  <a:schemeClr val="tx1">
                    <a:tint val="75000"/>
                  </a:schemeClr>
                </a:solidFill>
              </a:defRPr>
            </a:lvl7pPr>
            <a:lvl8pPr marL="3152179" indent="0" algn="ctr">
              <a:buNone/>
              <a:defRPr>
                <a:solidFill>
                  <a:schemeClr val="tx1">
                    <a:tint val="75000"/>
                  </a:schemeClr>
                </a:solidFill>
              </a:defRPr>
            </a:lvl8pPr>
            <a:lvl9pPr marL="360249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4896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93615" y="-478173"/>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ga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6"/>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7"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8"/>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hyperlink" Target="https://www.gadoe.org/Curriculum-Instruction-and-Assessment/Accountability/Pages/default.aspx"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hyperlink" Target="https://www.gadoe.org/Curriculum-Instruction-and-Assessment/Accountability/Pages/default.aspx"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hyperlink" Target="https://gosa.georgia.gov/overview-gadoes-school-climate-star-rating" TargetMode="Externa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www.gadoe.org/Curriculum-Instruction-and-Assessment/Curriculum-and-Instruction/GSHS-II/Pages/Georgia-Student-Health-Survey-II.aspx" TargetMode="External"/><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default.aspx" TargetMode="External"/><Relationship Id="rId2" Type="http://schemas.openxmlformats.org/officeDocument/2006/relationships/notesSlide" Target="../notesSlides/notesSlide116.xml"/><Relationship Id="rId1" Type="http://schemas.openxmlformats.org/officeDocument/2006/relationships/slideLayout" Target="../slideLayouts/slideLayout12.xml"/><Relationship Id="rId6" Type="http://schemas.openxmlformats.org/officeDocument/2006/relationships/hyperlink" Target="https://www.gadoe.org/wholechild/Pages/Safe-and-Drug-Free-Schools.aspx" TargetMode="External"/><Relationship Id="rId5" Type="http://schemas.openxmlformats.org/officeDocument/2006/relationships/hyperlink" Target="mailto:jhodges@doe.k12.ga.us" TargetMode="External"/><Relationship Id="rId4" Type="http://schemas.openxmlformats.org/officeDocument/2006/relationships/hyperlink" Target="mailto:mawatson@doe.k12.ga.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hyperlink" Target="mailto:jleonard@doe.k12.ga.us" TargetMode="External"/><Relationship Id="rId7" Type="http://schemas.openxmlformats.org/officeDocument/2006/relationships/hyperlink" Target="https://www.gadoe.org/Curriculum-Instruction-and-Assessment/Accountability/Pages/default.aspx" TargetMode="External"/><Relationship Id="rId2" Type="http://schemas.openxmlformats.org/officeDocument/2006/relationships/notesSlide" Target="../notesSlides/notesSlide119.xml"/><Relationship Id="rId1" Type="http://schemas.openxmlformats.org/officeDocument/2006/relationships/slideLayout" Target="../slideLayouts/slideLayout12.xml"/><Relationship Id="rId6" Type="http://schemas.openxmlformats.org/officeDocument/2006/relationships/hyperlink" Target="mailto:pswartzberg@doe.k12.ga.us" TargetMode="External"/><Relationship Id="rId5" Type="http://schemas.openxmlformats.org/officeDocument/2006/relationships/hyperlink" Target="mailto:mchristensen@doe.k12.ga.us" TargetMode="External"/><Relationship Id="rId4" Type="http://schemas.openxmlformats.org/officeDocument/2006/relationships/hyperlink" Target="mailto:nhaight@doe.k12.ga.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mailto:charter@doe.k12.ga.us" TargetMode="External"/><Relationship Id="rId7" Type="http://schemas.openxmlformats.org/officeDocument/2006/relationships/hyperlink" Target="https://www.gadoe.org/Technology-Services/SLDS/Pages/SLDS.aspx"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hyperlink" Target="https://www.gadoe.org/Curriculum-Instruction-and-Assessment/Assessment/Pages/default.aspx" TargetMode="External"/><Relationship Id="rId5" Type="http://schemas.openxmlformats.org/officeDocument/2006/relationships/hyperlink" Target="mailto:mfincher@doe.k12.ga.us" TargetMode="External"/><Relationship Id="rId4" Type="http://schemas.openxmlformats.org/officeDocument/2006/relationships/hyperlink" Target="https://www.gadoe.org/Curriculum-Instruction-and-Assessment/Accountability/Pages/default.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mailto:gsgm@gadoe.org" TargetMode="External"/><Relationship Id="rId2" Type="http://schemas.openxmlformats.org/officeDocument/2006/relationships/hyperlink" Target="mailto:atimberlake@doe.k12.ga.us"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dyArv7184ZY&amp;feature=player_embedded"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hyperlink" Target="https://www.gadoe.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gsgm@gadoe.org" TargetMode="External"/><Relationship Id="rId2" Type="http://schemas.openxmlformats.org/officeDocument/2006/relationships/hyperlink" Target="mailto:atimberlake@doe.k12.ga.u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hyperlink" Target="http://www.google.com/url?sa=i&amp;rct=j&amp;q=triangle+relationships&amp;source=images&amp;cd=&amp;cad=rja&amp;docid=a-P6Do-Mt7mo2M&amp;tbnid=hBMAkbSVUHJhZM:&amp;ved=0CAUQjRw&amp;url=http://deloitteblog.co.za/2011/07/22/the-broken-triangle-improving-the-relationship-between-internal-audit-management-and-the-audit-committee/&amp;ei=RakGUo3VI4G9yAHAtYHgAQ&amp;bvm=bv.50500085,d.b2I&amp;psig=AFQjCNEqRNXhorwXpEq9tuvn-gQkJJ4Ppg&amp;ust=1376254625994220"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593"/>
            <a:ext cx="9144000" cy="4339650"/>
          </a:xfrm>
          <a:prstGeom prst="rect">
            <a:avLst/>
          </a:prstGeom>
          <a:noFill/>
        </p:spPr>
        <p:txBody>
          <a:bodyPr wrap="square" rtlCol="0">
            <a:spAutoFit/>
          </a:bodyPr>
          <a:lstStyle/>
          <a:p>
            <a:pPr algn="ctr"/>
            <a:r>
              <a:rPr lang="en-US" sz="3600" b="1" i="1" dirty="0"/>
              <a:t>College and Career Ready Performance Index</a:t>
            </a:r>
          </a:p>
          <a:p>
            <a:pPr algn="ctr"/>
            <a:r>
              <a:rPr lang="en-US" sz="3600" b="1" i="1" dirty="0"/>
              <a:t>(CCRPI)</a:t>
            </a:r>
          </a:p>
          <a:p>
            <a:pPr algn="ctr"/>
            <a:endParaRPr lang="en-US" sz="3600" b="1" i="1" dirty="0"/>
          </a:p>
          <a:p>
            <a:pPr algn="ctr"/>
            <a:r>
              <a:rPr lang="en-US" sz="3600" b="1" i="1" dirty="0">
                <a:solidFill>
                  <a:srgbClr val="0000FF"/>
                </a:solidFill>
              </a:rPr>
              <a:t>Leading with CCRPI</a:t>
            </a:r>
            <a:r>
              <a:rPr lang="en-US" sz="3600" b="1" i="1" dirty="0" smtClean="0">
                <a:solidFill>
                  <a:srgbClr val="0000FF"/>
                </a:solidFill>
              </a:rPr>
              <a:t>… </a:t>
            </a:r>
          </a:p>
          <a:p>
            <a:pPr algn="ctr"/>
            <a:r>
              <a:rPr lang="en-US" sz="3600" b="1" i="1" dirty="0" smtClean="0">
                <a:solidFill>
                  <a:srgbClr val="0000FF"/>
                </a:solidFill>
              </a:rPr>
              <a:t>An Overview</a:t>
            </a:r>
          </a:p>
          <a:p>
            <a:pPr algn="ctr"/>
            <a:endParaRPr lang="en-US" sz="3600" b="1" i="1" dirty="0">
              <a:solidFill>
                <a:srgbClr val="0000FF"/>
              </a:solidFill>
            </a:endParaRPr>
          </a:p>
          <a:p>
            <a:pPr algn="ctr"/>
            <a:r>
              <a:rPr lang="en-US" sz="3600" b="1" i="1" dirty="0"/>
              <a:t>Leadership and Data </a:t>
            </a:r>
            <a:r>
              <a:rPr lang="en-US" sz="3600" b="1" i="1" dirty="0" smtClean="0"/>
              <a:t>Strategies</a:t>
            </a:r>
          </a:p>
          <a:p>
            <a:pPr algn="ctr"/>
            <a:r>
              <a:rPr lang="en-US" sz="2400" b="1" i="1" dirty="0" smtClean="0"/>
              <a:t>Division </a:t>
            </a:r>
            <a:r>
              <a:rPr lang="en-US" sz="2400" b="1" i="1" dirty="0"/>
              <a:t>of School &amp; District </a:t>
            </a:r>
            <a:r>
              <a:rPr lang="en-US" sz="2400" b="1" i="1" dirty="0" smtClean="0"/>
              <a:t>Effectiveness</a:t>
            </a:r>
            <a:endParaRPr lang="en-US" sz="2400" i="1" dirty="0"/>
          </a:p>
        </p:txBody>
      </p:sp>
      <p:sp>
        <p:nvSpPr>
          <p:cNvPr id="3" name="Slide Number Placeholder 2"/>
          <p:cNvSpPr>
            <a:spLocks noGrp="1"/>
          </p:cNvSpPr>
          <p:nvPr>
            <p:ph type="sldNum" sz="quarter" idx="12"/>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5163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68" y="1638574"/>
            <a:ext cx="7370064" cy="3477875"/>
          </a:xfrm>
          <a:prstGeom prst="rect">
            <a:avLst/>
          </a:prstGeom>
          <a:noFill/>
        </p:spPr>
        <p:txBody>
          <a:bodyPr wrap="square" rtlCol="0">
            <a:spAutoFit/>
          </a:bodyPr>
          <a:lstStyle/>
          <a:p>
            <a:pPr algn="ctr"/>
            <a:r>
              <a:rPr lang="en-US" sz="3600" b="1" dirty="0" smtClean="0">
                <a:latin typeface="Arial Rounded MT Bold" panose="020F0704030504030204" pitchFamily="34" charset="0"/>
              </a:rPr>
              <a:t>Modules</a:t>
            </a:r>
          </a:p>
          <a:p>
            <a:pPr algn="ctr"/>
            <a:endParaRPr lang="en-US" sz="2400" b="1" dirty="0">
              <a:latin typeface="Arial Rounded MT Bold" panose="020F0704030504030204" pitchFamily="34" charset="0"/>
            </a:endParaRPr>
          </a:p>
          <a:p>
            <a:pPr marL="601538" indent="-601538">
              <a:buFont typeface="Arial" pitchFamily="34" charset="0"/>
              <a:buChar char="•"/>
            </a:pPr>
            <a:r>
              <a:rPr lang="en-US" sz="3200" b="1" dirty="0" smtClean="0">
                <a:solidFill>
                  <a:srgbClr val="0040CC"/>
                </a:solidFill>
                <a:latin typeface="Calibri  "/>
              </a:rPr>
              <a:t>Achievement </a:t>
            </a:r>
            <a:r>
              <a:rPr lang="en-US" sz="3200" b="1" dirty="0">
                <a:solidFill>
                  <a:srgbClr val="0040CC"/>
                </a:solidFill>
                <a:latin typeface="Calibri  "/>
              </a:rPr>
              <a:t>Points</a:t>
            </a:r>
          </a:p>
          <a:p>
            <a:pPr marL="601538" indent="-601538">
              <a:buFont typeface="Arial" pitchFamily="34" charset="0"/>
              <a:buChar char="•"/>
            </a:pPr>
            <a:r>
              <a:rPr lang="en-US" sz="3200" b="1" dirty="0">
                <a:solidFill>
                  <a:srgbClr val="0040CC"/>
                </a:solidFill>
                <a:latin typeface="Calibri  "/>
              </a:rPr>
              <a:t>Progress</a:t>
            </a:r>
          </a:p>
          <a:p>
            <a:pPr marL="601538" indent="-601538">
              <a:buFont typeface="Arial" pitchFamily="34" charset="0"/>
              <a:buChar char="•"/>
            </a:pPr>
            <a:r>
              <a:rPr lang="en-US" sz="3200" b="1" dirty="0">
                <a:solidFill>
                  <a:srgbClr val="0040CC"/>
                </a:solidFill>
                <a:latin typeface="Calibri  "/>
              </a:rPr>
              <a:t>Achievement Gap </a:t>
            </a:r>
          </a:p>
          <a:p>
            <a:pPr marL="601538" indent="-601538">
              <a:buFont typeface="Arial" pitchFamily="34" charset="0"/>
              <a:buChar char="•"/>
            </a:pPr>
            <a:r>
              <a:rPr lang="en-US" sz="3200" b="1" dirty="0">
                <a:solidFill>
                  <a:srgbClr val="0040CC"/>
                </a:solidFill>
                <a:latin typeface="Calibri  "/>
              </a:rPr>
              <a:t>Challenge Points and </a:t>
            </a:r>
            <a:r>
              <a:rPr lang="en-US" sz="3200" b="1" dirty="0" smtClean="0">
                <a:solidFill>
                  <a:srgbClr val="0040CC"/>
                </a:solidFill>
                <a:latin typeface="Calibri  "/>
              </a:rPr>
              <a:t>Climate </a:t>
            </a:r>
            <a:br>
              <a:rPr lang="en-US" sz="3200" b="1" dirty="0" smtClean="0">
                <a:solidFill>
                  <a:srgbClr val="0040CC"/>
                </a:solidFill>
                <a:latin typeface="Calibri  "/>
              </a:rPr>
            </a:br>
            <a:r>
              <a:rPr lang="en-US" sz="3200" b="1" dirty="0" smtClean="0">
                <a:solidFill>
                  <a:srgbClr val="0040CC"/>
                </a:solidFill>
                <a:latin typeface="Calibri  "/>
              </a:rPr>
              <a:t>Star Ratings</a:t>
            </a:r>
            <a:endParaRPr lang="en-US" sz="3200" b="1" dirty="0">
              <a:solidFill>
                <a:srgbClr val="0040CC"/>
              </a:solidFill>
              <a:latin typeface="Calibri  "/>
            </a:endParaRPr>
          </a:p>
        </p:txBody>
      </p:sp>
      <p:sp>
        <p:nvSpPr>
          <p:cNvPr id="3" name="Slide Number Placeholder 2"/>
          <p:cNvSpPr>
            <a:spLocks noGrp="1"/>
          </p:cNvSpPr>
          <p:nvPr>
            <p:ph type="sldNum" sz="quarter" idx="12"/>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326201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51449" y="549006"/>
          <a:ext cx="8464918" cy="5735572"/>
        </p:xfrm>
        <a:graphic>
          <a:graphicData uri="http://schemas.openxmlformats.org/drawingml/2006/table">
            <a:tbl>
              <a:tblPr firstRow="1" bandRow="1">
                <a:tableStyleId>{5C22544A-7EE6-4342-B048-85BDC9FD1C3A}</a:tableStyleId>
              </a:tblPr>
              <a:tblGrid>
                <a:gridCol w="3221783"/>
                <a:gridCol w="2944774"/>
                <a:gridCol w="2298361"/>
              </a:tblGrid>
              <a:tr h="761930">
                <a:tc>
                  <a:txBody>
                    <a:bodyPr/>
                    <a:lstStyle/>
                    <a:p>
                      <a:pPr algn="ctr"/>
                      <a:r>
                        <a:rPr lang="en-US" sz="3700" spc="300" baseline="0" dirty="0" smtClean="0">
                          <a:solidFill>
                            <a:schemeClr val="bg1"/>
                          </a:solidFill>
                          <a:effectLst>
                            <a:outerShdw blurRad="38100" dist="38100" dir="2700000" algn="tl">
                              <a:srgbClr val="000000">
                                <a:alpha val="43137"/>
                              </a:srgbClr>
                            </a:outerShdw>
                          </a:effectLst>
                        </a:rPr>
                        <a:t>EOCTs</a:t>
                      </a:r>
                      <a:endParaRPr lang="en-US" sz="3700" spc="300" dirty="0">
                        <a:solidFill>
                          <a:schemeClr val="bg1"/>
                        </a:solidFill>
                        <a:effectLst>
                          <a:outerShdw blurRad="38100" dist="38100" dir="2700000" algn="tl">
                            <a:srgbClr val="000000">
                              <a:alpha val="43137"/>
                            </a:srgbClr>
                          </a:outerShdw>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100" dirty="0" smtClean="0">
                          <a:solidFill>
                            <a:schemeClr val="tx1"/>
                          </a:solidFill>
                          <a:effectLst/>
                        </a:rPr>
                        <a:t># of Students with</a:t>
                      </a:r>
                      <a:r>
                        <a:rPr lang="en-US" sz="2100" baseline="0" dirty="0" smtClean="0">
                          <a:solidFill>
                            <a:schemeClr val="tx1"/>
                          </a:solidFill>
                          <a:effectLst/>
                        </a:rPr>
                        <a:t> </a:t>
                      </a:r>
                      <a:r>
                        <a:rPr lang="en-US" sz="2100" baseline="0" dirty="0" smtClean="0">
                          <a:solidFill>
                            <a:srgbClr val="C00000"/>
                          </a:solidFill>
                          <a:effectLst/>
                        </a:rPr>
                        <a:t>Typical/High Growth</a:t>
                      </a:r>
                      <a:endParaRPr lang="en-US" sz="2100" dirty="0">
                        <a:solidFill>
                          <a:srgbClr val="C00000"/>
                        </a:solidFill>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100" dirty="0" smtClean="0">
                          <a:solidFill>
                            <a:schemeClr val="tx1"/>
                          </a:solidFill>
                          <a:effectLst/>
                        </a:rPr>
                        <a:t>Count of Students with</a:t>
                      </a:r>
                      <a:r>
                        <a:rPr lang="en-US" sz="2100" baseline="0" dirty="0" smtClean="0">
                          <a:solidFill>
                            <a:schemeClr val="tx1"/>
                          </a:solidFill>
                          <a:effectLst/>
                        </a:rPr>
                        <a:t> </a:t>
                      </a:r>
                      <a:r>
                        <a:rPr lang="en-US" sz="2100" dirty="0" smtClean="0">
                          <a:solidFill>
                            <a:schemeClr val="tx1"/>
                          </a:solidFill>
                          <a:effectLst/>
                        </a:rPr>
                        <a:t>SGPs</a:t>
                      </a:r>
                      <a:endParaRPr lang="en-US" sz="2100" dirty="0">
                        <a:solidFill>
                          <a:schemeClr val="tx1"/>
                        </a:solidFill>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68585">
                <a:tc>
                  <a:txBody>
                    <a:bodyPr/>
                    <a:lstStyle/>
                    <a:p>
                      <a:r>
                        <a:rPr lang="en-US" sz="2100" b="1" dirty="0" smtClean="0">
                          <a:solidFill>
                            <a:schemeClr val="tx1"/>
                          </a:solidFill>
                        </a:rPr>
                        <a:t>9</a:t>
                      </a:r>
                      <a:r>
                        <a:rPr lang="en-US" sz="2100" b="1" baseline="30000" dirty="0" smtClean="0">
                          <a:solidFill>
                            <a:schemeClr val="tx1"/>
                          </a:solidFill>
                        </a:rPr>
                        <a:t>th</a:t>
                      </a:r>
                      <a:r>
                        <a:rPr lang="en-US" sz="2100" b="1" dirty="0" smtClean="0">
                          <a:solidFill>
                            <a:schemeClr val="tx1"/>
                          </a:solidFill>
                        </a:rPr>
                        <a:t> Grade Lit./Amer. Lit.</a:t>
                      </a:r>
                      <a:endParaRPr lang="en-US" sz="21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342</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536</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8585">
                <a:tc>
                  <a:txBody>
                    <a:bodyPr/>
                    <a:lstStyle/>
                    <a:p>
                      <a:r>
                        <a:rPr lang="en-US" sz="2100" b="1" dirty="0" smtClean="0">
                          <a:solidFill>
                            <a:schemeClr val="tx1"/>
                          </a:solidFill>
                        </a:rPr>
                        <a:t>Math I, Alg./</a:t>
                      </a:r>
                      <a:r>
                        <a:rPr lang="en-US" sz="2100" b="1" baseline="0" dirty="0" smtClean="0">
                          <a:solidFill>
                            <a:schemeClr val="tx1"/>
                          </a:solidFill>
                        </a:rPr>
                        <a:t>Math II, Geo.</a:t>
                      </a:r>
                      <a:endParaRPr lang="en-US" sz="21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407</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573</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8585">
                <a:tc>
                  <a:txBody>
                    <a:bodyPr/>
                    <a:lstStyle/>
                    <a:p>
                      <a:r>
                        <a:rPr lang="en-US" sz="2100" b="1" dirty="0" smtClean="0">
                          <a:solidFill>
                            <a:schemeClr val="tx1"/>
                          </a:solidFill>
                        </a:rPr>
                        <a:t>Biology/Physical</a:t>
                      </a:r>
                      <a:r>
                        <a:rPr lang="en-US" sz="2100" b="1" baseline="0" dirty="0" smtClean="0">
                          <a:solidFill>
                            <a:schemeClr val="tx1"/>
                          </a:solidFill>
                        </a:rPr>
                        <a:t> Science</a:t>
                      </a:r>
                      <a:endParaRPr lang="en-US" sz="21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167</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260</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8585">
                <a:tc>
                  <a:txBody>
                    <a:bodyPr/>
                    <a:lstStyle/>
                    <a:p>
                      <a:r>
                        <a:rPr lang="en-US" sz="2100" b="1" baseline="0" dirty="0" smtClean="0">
                          <a:solidFill>
                            <a:schemeClr val="tx1"/>
                          </a:solidFill>
                        </a:rPr>
                        <a:t>US History/Economics</a:t>
                      </a:r>
                      <a:endParaRPr lang="en-US" sz="21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201</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483</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8585">
                <a:tc>
                  <a:txBody>
                    <a:bodyPr/>
                    <a:lstStyle/>
                    <a:p>
                      <a:pPr algn="r"/>
                      <a:r>
                        <a:rPr lang="en-US" sz="2600" b="1" dirty="0" smtClean="0">
                          <a:solidFill>
                            <a:schemeClr val="tx1"/>
                          </a:solidFill>
                        </a:rPr>
                        <a:t>Total</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solidFill>
                            <a:schemeClr val="tx1"/>
                          </a:solidFill>
                        </a:rPr>
                        <a:t>1254</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b="1" dirty="0" smtClean="0"/>
                        <a:t>1852</a:t>
                      </a:r>
                      <a:endParaRPr lang="en-US" sz="26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2337">
                <a:tc>
                  <a:txBody>
                    <a:bodyPr/>
                    <a:lstStyle/>
                    <a:p>
                      <a:pPr algn="r"/>
                      <a:r>
                        <a:rPr lang="en-US" sz="2400" b="1" dirty="0" smtClean="0">
                          <a:solidFill>
                            <a:schemeClr val="tx1"/>
                          </a:solidFill>
                        </a:rPr>
                        <a:t>Percent Meeting Typical/High</a:t>
                      </a:r>
                      <a:r>
                        <a:rPr lang="en-US" sz="2400" b="1" baseline="0" dirty="0" smtClean="0">
                          <a:solidFill>
                            <a:schemeClr val="tx1"/>
                          </a:solidFill>
                        </a:rPr>
                        <a:t> Growth</a:t>
                      </a:r>
                      <a:endParaRPr lang="en-US" sz="24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600" b="1" dirty="0" smtClean="0">
                          <a:solidFill>
                            <a:srgbClr val="009900"/>
                          </a:solidFill>
                        </a:rPr>
                        <a:t>(1254 divided by 1852)</a:t>
                      </a:r>
                    </a:p>
                    <a:p>
                      <a:pPr algn="ctr"/>
                      <a:r>
                        <a:rPr lang="en-US" sz="2600" b="1" dirty="0" smtClean="0">
                          <a:solidFill>
                            <a:schemeClr val="tx1"/>
                          </a:solidFill>
                        </a:rPr>
                        <a:t>.67711</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tc>
              </a:tr>
              <a:tr h="604190">
                <a:tc>
                  <a:txBody>
                    <a:bodyPr/>
                    <a:lstStyle/>
                    <a:p>
                      <a:pPr algn="r"/>
                      <a:r>
                        <a:rPr lang="en-US" sz="2400" b="1" dirty="0" smtClean="0">
                          <a:solidFill>
                            <a:schemeClr val="tx1"/>
                          </a:solidFill>
                        </a:rPr>
                        <a:t>Weighted Performance</a:t>
                      </a:r>
                      <a:endParaRPr lang="en-US" sz="24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sz="2600" b="1" dirty="0" smtClean="0">
                          <a:solidFill>
                            <a:schemeClr val="tx1"/>
                          </a:solidFill>
                        </a:rPr>
                        <a:t>.67711</a:t>
                      </a:r>
                      <a:r>
                        <a:rPr lang="en-US" sz="2600" b="1" baseline="0" dirty="0" smtClean="0">
                          <a:solidFill>
                            <a:schemeClr val="tx1"/>
                          </a:solidFill>
                        </a:rPr>
                        <a:t> X 25 Points for the Category</a:t>
                      </a:r>
                      <a:endParaRPr lang="en-US" sz="2600" b="1" dirty="0">
                        <a:solidFill>
                          <a:schemeClr val="tx1"/>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lang="en-US" dirty="0"/>
                    </a:p>
                  </a:txBody>
                  <a:tcPr/>
                </a:tc>
              </a:tr>
              <a:tr h="604190">
                <a:tc>
                  <a:txBody>
                    <a:bodyPr/>
                    <a:lstStyle/>
                    <a:p>
                      <a:pPr algn="r"/>
                      <a:r>
                        <a:rPr lang="en-US" sz="2400" b="1" dirty="0" smtClean="0">
                          <a:solidFill>
                            <a:srgbClr val="C00000"/>
                          </a:solidFill>
                        </a:rPr>
                        <a:t>Progress Points</a:t>
                      </a:r>
                      <a:r>
                        <a:rPr lang="en-US" sz="2400" b="1" baseline="0" dirty="0" smtClean="0">
                          <a:solidFill>
                            <a:srgbClr val="C00000"/>
                          </a:solidFill>
                        </a:rPr>
                        <a:t> Earned</a:t>
                      </a:r>
                      <a:endParaRPr lang="en-US" sz="2400" b="1" dirty="0">
                        <a:solidFill>
                          <a:srgbClr val="C00000"/>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sz="2600" b="1" dirty="0" smtClean="0">
                          <a:solidFill>
                            <a:srgbClr val="C00000"/>
                          </a:solidFill>
                        </a:rPr>
                        <a:t>16.9 Points</a:t>
                      </a:r>
                      <a:endParaRPr lang="en-US" sz="2600" b="1" dirty="0">
                        <a:solidFill>
                          <a:srgbClr val="C00000"/>
                        </a:solidFill>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3" name="Rectangle 2"/>
          <p:cNvSpPr/>
          <p:nvPr/>
        </p:nvSpPr>
        <p:spPr>
          <a:xfrm>
            <a:off x="5419770" y="1212872"/>
            <a:ext cx="1214123"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sz="3684" b="1" spc="66" dirty="0">
                <a:ln w="11430"/>
                <a:gradFill>
                  <a:gsLst>
                    <a:gs pos="25000">
                      <a:srgbClr val="C0504D">
                        <a:satMod val="155000"/>
                      </a:srgbClr>
                    </a:gs>
                    <a:gs pos="100000">
                      <a:srgbClr val="C0504D">
                        <a:shade val="45000"/>
                        <a:satMod val="165000"/>
                      </a:srgbClr>
                    </a:gs>
                  </a:gsLst>
                  <a:lin ang="5400000"/>
                </a:gradFill>
                <a:latin typeface="Arial" pitchFamily="34" charset="0"/>
                <a:cs typeface="Arial" pitchFamily="34" charset="0"/>
              </a:rPr>
              <a:t>64%</a:t>
            </a:r>
          </a:p>
        </p:txBody>
      </p:sp>
      <p:sp>
        <p:nvSpPr>
          <p:cNvPr id="4" name="Rectangle 3"/>
          <p:cNvSpPr/>
          <p:nvPr/>
        </p:nvSpPr>
        <p:spPr>
          <a:xfrm>
            <a:off x="5410442" y="1791081"/>
            <a:ext cx="1214123"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sz="3684" b="1" spc="66" dirty="0">
                <a:ln w="11430"/>
                <a:gradFill>
                  <a:gsLst>
                    <a:gs pos="25000">
                      <a:srgbClr val="C0504D">
                        <a:satMod val="155000"/>
                      </a:srgbClr>
                    </a:gs>
                    <a:gs pos="100000">
                      <a:srgbClr val="C0504D">
                        <a:shade val="45000"/>
                        <a:satMod val="165000"/>
                      </a:srgbClr>
                    </a:gs>
                  </a:gsLst>
                  <a:lin ang="5400000"/>
                </a:gradFill>
                <a:latin typeface="Arial" pitchFamily="34" charset="0"/>
                <a:cs typeface="Arial" pitchFamily="34" charset="0"/>
              </a:rPr>
              <a:t>71</a:t>
            </a:r>
            <a:r>
              <a:rPr lang="en-US" sz="3684" b="1" spc="66"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p:txBody>
      </p:sp>
      <p:sp>
        <p:nvSpPr>
          <p:cNvPr id="6" name="Rectangle 5"/>
          <p:cNvSpPr/>
          <p:nvPr/>
        </p:nvSpPr>
        <p:spPr>
          <a:xfrm>
            <a:off x="5401114" y="2369290"/>
            <a:ext cx="1214123"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sz="3684" b="1" spc="66" dirty="0">
                <a:ln w="11430"/>
                <a:gradFill>
                  <a:gsLst>
                    <a:gs pos="25000">
                      <a:srgbClr val="C0504D">
                        <a:satMod val="155000"/>
                      </a:srgbClr>
                    </a:gs>
                    <a:gs pos="100000">
                      <a:srgbClr val="C0504D">
                        <a:shade val="45000"/>
                        <a:satMod val="165000"/>
                      </a:srgbClr>
                    </a:gs>
                  </a:gsLst>
                  <a:lin ang="5400000"/>
                </a:gradFill>
                <a:latin typeface="Arial" pitchFamily="34" charset="0"/>
                <a:cs typeface="Arial" pitchFamily="34" charset="0"/>
              </a:rPr>
              <a:t>64</a:t>
            </a:r>
            <a:r>
              <a:rPr lang="en-US" sz="3684" b="1" spc="66"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p:txBody>
      </p:sp>
      <p:sp>
        <p:nvSpPr>
          <p:cNvPr id="7" name="Rectangle 6"/>
          <p:cNvSpPr/>
          <p:nvPr/>
        </p:nvSpPr>
        <p:spPr>
          <a:xfrm>
            <a:off x="5391786" y="2947499"/>
            <a:ext cx="1214123"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sz="3684" b="1" spc="66" dirty="0">
                <a:ln w="11430"/>
                <a:gradFill>
                  <a:gsLst>
                    <a:gs pos="25000">
                      <a:srgbClr val="C0504D">
                        <a:satMod val="155000"/>
                      </a:srgbClr>
                    </a:gs>
                    <a:gs pos="100000">
                      <a:srgbClr val="C0504D">
                        <a:shade val="45000"/>
                        <a:satMod val="165000"/>
                      </a:srgbClr>
                    </a:gs>
                  </a:gsLst>
                  <a:lin ang="5400000"/>
                </a:gradFill>
                <a:latin typeface="Arial" pitchFamily="34" charset="0"/>
                <a:cs typeface="Arial" pitchFamily="34" charset="0"/>
              </a:rPr>
              <a:t>41</a:t>
            </a:r>
            <a:r>
              <a:rPr lang="en-US" sz="3684" b="1" spc="66"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p:txBody>
      </p:sp>
    </p:spTree>
    <p:extLst>
      <p:ext uri="{BB962C8B-B14F-4D97-AF65-F5344CB8AC3E}">
        <p14:creationId xmlns:p14="http://schemas.microsoft.com/office/powerpoint/2010/main" val="1993724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18488" y="997602"/>
          <a:ext cx="8124476" cy="5685684"/>
        </p:xfrm>
        <a:graphic>
          <a:graphicData uri="http://schemas.openxmlformats.org/drawingml/2006/table">
            <a:tbl>
              <a:tblPr/>
              <a:tblGrid>
                <a:gridCol w="2896972"/>
                <a:gridCol w="825396"/>
                <a:gridCol w="1152318"/>
                <a:gridCol w="2019789"/>
                <a:gridCol w="1230001"/>
              </a:tblGrid>
              <a:tr h="771693">
                <a:tc>
                  <a:txBody>
                    <a:bodyPr/>
                    <a:lstStyle/>
                    <a:p>
                      <a:r>
                        <a:rPr lang="en-US" sz="2400" b="1" dirty="0" smtClean="0"/>
                        <a:t>CRCTs </a:t>
                      </a:r>
                      <a:r>
                        <a:rPr lang="en-US" sz="2100" b="1" dirty="0" smtClean="0">
                          <a:solidFill>
                            <a:srgbClr val="C00000"/>
                          </a:solidFill>
                        </a:rPr>
                        <a:t>(5 Content</a:t>
                      </a:r>
                      <a:r>
                        <a:rPr lang="en-US" sz="2100" b="1" baseline="0" dirty="0" smtClean="0">
                          <a:solidFill>
                            <a:srgbClr val="C00000"/>
                          </a:solidFill>
                        </a:rPr>
                        <a:t> Areas)</a:t>
                      </a:r>
                      <a:endParaRPr lang="en-US" sz="2100" b="1" dirty="0">
                        <a:solidFill>
                          <a:srgbClr val="C00000"/>
                        </a:solidFill>
                      </a:endParaRP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Gap Size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Gap Change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bg1"/>
                          </a:solidFill>
                          <a:effectLst>
                            <a:outerShdw blurRad="38100" dist="38100" dir="2700000" algn="tl">
                              <a:srgbClr val="000000">
                                <a:alpha val="43137"/>
                              </a:srgbClr>
                            </a:outerShdw>
                          </a:effectLst>
                        </a:rPr>
                        <a:t>Higher of Gap Size/Gap Change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400" b="1" dirty="0"/>
                        <a:t>Points Possible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028">
                <a:tc>
                  <a:txBody>
                    <a:bodyPr/>
                    <a:lstStyle/>
                    <a:p>
                      <a:r>
                        <a:rPr lang="en-US" sz="2400" b="1" dirty="0" smtClean="0"/>
                        <a:t>ELA</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1</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2</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400" b="1" dirty="0" smtClean="0"/>
                        <a:t>Reading</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400" b="1" dirty="0" smtClean="0"/>
                        <a:t>Mathematics</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0</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400" b="1" dirty="0" smtClean="0"/>
                        <a:t>Science</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0</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400" b="1" dirty="0" smtClean="0"/>
                        <a:t>Social </a:t>
                      </a:r>
                      <a:r>
                        <a:rPr lang="en-US" sz="2400" b="1" dirty="0"/>
                        <a:t>Studies</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1</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1</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pPr algn="r"/>
                      <a:r>
                        <a:rPr lang="en-US" sz="2400" b="1" dirty="0"/>
                        <a:t>Total</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9</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effectLst>
                            <a:outerShdw blurRad="38100" dist="38100" dir="2700000" algn="tl">
                              <a:srgbClr val="000000">
                                <a:alpha val="43137"/>
                              </a:srgbClr>
                            </a:outerShdw>
                          </a:effectLst>
                        </a:rPr>
                        <a:t>15</a:t>
                      </a:r>
                      <a:endParaRPr lang="en-US" sz="2400" b="1" dirty="0">
                        <a:solidFill>
                          <a:schemeClr val="bg1"/>
                        </a:solidFill>
                        <a:effectLst>
                          <a:outerShdw blurRad="38100" dist="38100" dir="2700000" algn="tl">
                            <a:srgbClr val="000000">
                              <a:alpha val="43137"/>
                            </a:srgbClr>
                          </a:outerShdw>
                        </a:effectLst>
                      </a:endParaRP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71693">
                <a:tc>
                  <a:txBody>
                    <a:bodyPr/>
                    <a:lstStyle/>
                    <a:p>
                      <a:pPr algn="r"/>
                      <a:r>
                        <a:rPr lang="en-US" sz="2400" b="1" dirty="0"/>
                        <a:t>Percent of Higher of Gap Size/Gap Change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3700" b="1" dirty="0" smtClean="0"/>
                        <a:t>.60</a:t>
                      </a:r>
                      <a:endParaRPr lang="en-US" sz="37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71693">
                <a:tc>
                  <a:txBody>
                    <a:bodyPr/>
                    <a:lstStyle/>
                    <a:p>
                      <a:pPr algn="r"/>
                      <a:r>
                        <a:rPr lang="en-US" sz="2400" b="1" dirty="0"/>
                        <a:t>Weighted Performance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3700" b="1" dirty="0" smtClean="0"/>
                        <a:t>(.60)</a:t>
                      </a:r>
                      <a:r>
                        <a:rPr lang="en-US" sz="3700" b="1" baseline="0" dirty="0" smtClean="0"/>
                        <a:t> X </a:t>
                      </a:r>
                      <a:r>
                        <a:rPr lang="en-US" sz="3700" b="1" dirty="0" smtClean="0"/>
                        <a:t>15</a:t>
                      </a:r>
                      <a:endParaRPr lang="en-US" sz="37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71693">
                <a:tc>
                  <a:txBody>
                    <a:bodyPr/>
                    <a:lstStyle/>
                    <a:p>
                      <a:pPr algn="r"/>
                      <a:r>
                        <a:rPr lang="en-US" sz="2400" b="1" dirty="0">
                          <a:solidFill>
                            <a:srgbClr val="C00000"/>
                          </a:solidFill>
                        </a:rPr>
                        <a:t>Achievement Gap Points Earned</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3700" b="1" dirty="0" smtClean="0">
                          <a:solidFill>
                            <a:srgbClr val="C00000"/>
                          </a:solidFill>
                        </a:rPr>
                        <a:t>9.0 Points</a:t>
                      </a:r>
                      <a:endParaRPr lang="en-US" sz="3700" b="1" dirty="0">
                        <a:solidFill>
                          <a:srgbClr val="C00000"/>
                        </a:solidFill>
                      </a:endParaRP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7165" name="TextBox 2"/>
          <p:cNvSpPr txBox="1">
            <a:spLocks noChangeArrowheads="1"/>
          </p:cNvSpPr>
          <p:nvPr/>
        </p:nvSpPr>
        <p:spPr bwMode="auto">
          <a:xfrm>
            <a:off x="1706632" y="323216"/>
            <a:ext cx="5730736" cy="646331"/>
          </a:xfrm>
          <a:prstGeom prst="rect">
            <a:avLst/>
          </a:prstGeom>
          <a:solidFill>
            <a:srgbClr val="0070C0"/>
          </a:solidFill>
          <a:ln w="9525">
            <a:noFill/>
            <a:miter lim="800000"/>
            <a:headEnd/>
            <a:tailEnd/>
          </a:ln>
        </p:spPr>
        <p:txBody>
          <a:bodyPr wrap="none">
            <a:spAutoFit/>
          </a:bodyPr>
          <a:lstStyle/>
          <a:p>
            <a:pPr algn="ctr"/>
            <a:r>
              <a:rPr lang="en-US" sz="3600" b="1" dirty="0">
                <a:solidFill>
                  <a:schemeClr val="bg1"/>
                </a:solidFill>
              </a:rPr>
              <a:t>Elementary or Middle School</a:t>
            </a:r>
          </a:p>
        </p:txBody>
      </p:sp>
    </p:spTree>
    <p:extLst>
      <p:ext uri="{BB962C8B-B14F-4D97-AF65-F5344CB8AC3E}">
        <p14:creationId xmlns:p14="http://schemas.microsoft.com/office/powerpoint/2010/main" val="232310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0" y="4211392"/>
            <a:ext cx="8873544" cy="122349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2875" y="796837"/>
            <a:ext cx="8604719" cy="5947804"/>
          </a:xfrm>
        </p:spPr>
        <p:txBody>
          <a:bodyPr/>
          <a:lstStyle/>
          <a:p>
            <a:pPr>
              <a:spcBef>
                <a:spcPts val="0"/>
              </a:spcBef>
            </a:pPr>
            <a:r>
              <a:rPr lang="en-US" sz="2368" dirty="0"/>
              <a:t>Set goals </a:t>
            </a:r>
            <a:r>
              <a:rPr lang="en-US" sz="2368" u="sng" dirty="0"/>
              <a:t>as if CRCTs and EOCTs will still be in place</a:t>
            </a:r>
            <a:r>
              <a:rPr lang="en-US" sz="2368" dirty="0"/>
              <a:t>, but make a note that the goals will be revised when the waiver targets for each content area are revised.</a:t>
            </a:r>
          </a:p>
          <a:p>
            <a:pPr>
              <a:spcBef>
                <a:spcPts val="0"/>
              </a:spcBef>
            </a:pPr>
            <a:endParaRPr lang="en-US" sz="1316" dirty="0"/>
          </a:p>
          <a:p>
            <a:pPr>
              <a:spcBef>
                <a:spcPts val="0"/>
              </a:spcBef>
            </a:pPr>
            <a:r>
              <a:rPr lang="en-US" sz="2368" dirty="0"/>
              <a:t>Set goals to increase the </a:t>
            </a:r>
            <a:r>
              <a:rPr lang="en-US" sz="2368" u="sng" dirty="0"/>
              <a:t>percentage of students with a SGPs 35 or higher</a:t>
            </a:r>
            <a:r>
              <a:rPr lang="en-US" sz="2368" dirty="0"/>
              <a:t> (typical or high growth) by X% in each content area.</a:t>
            </a:r>
          </a:p>
          <a:p>
            <a:pPr>
              <a:spcBef>
                <a:spcPts val="0"/>
              </a:spcBef>
            </a:pPr>
            <a:endParaRPr lang="en-US" sz="1316" dirty="0"/>
          </a:p>
          <a:p>
            <a:pPr>
              <a:spcBef>
                <a:spcPts val="0"/>
              </a:spcBef>
            </a:pPr>
            <a:r>
              <a:rPr lang="en-US" sz="2368" dirty="0"/>
              <a:t>Set goals to increase the </a:t>
            </a:r>
            <a:r>
              <a:rPr lang="en-US" sz="2368" u="sng" dirty="0"/>
              <a:t>average SGP</a:t>
            </a:r>
            <a:r>
              <a:rPr lang="en-US" sz="2368" dirty="0"/>
              <a:t> in each content area by X% in each content area. (Aligned with TEM)</a:t>
            </a:r>
          </a:p>
          <a:p>
            <a:pPr>
              <a:spcBef>
                <a:spcPts val="0"/>
              </a:spcBef>
            </a:pPr>
            <a:endParaRPr lang="en-US" sz="1316" dirty="0"/>
          </a:p>
          <a:p>
            <a:pPr>
              <a:spcBef>
                <a:spcPts val="0"/>
              </a:spcBef>
            </a:pPr>
            <a:r>
              <a:rPr lang="en-US" sz="2368" dirty="0"/>
              <a:t>Set goals </a:t>
            </a:r>
            <a:r>
              <a:rPr lang="en-US" sz="2368" u="sng" dirty="0"/>
              <a:t>to score at or above the state average</a:t>
            </a:r>
            <a:r>
              <a:rPr lang="en-US" sz="2368" dirty="0"/>
              <a:t> on the Milestones for each content area.</a:t>
            </a:r>
          </a:p>
          <a:p>
            <a:pPr>
              <a:spcBef>
                <a:spcPts val="0"/>
              </a:spcBef>
            </a:pPr>
            <a:endParaRPr lang="en-US" sz="1316" b="1" dirty="0"/>
          </a:p>
          <a:p>
            <a:pPr>
              <a:spcBef>
                <a:spcPts val="0"/>
              </a:spcBef>
            </a:pPr>
            <a:r>
              <a:rPr lang="en-US" b="1" dirty="0"/>
              <a:t>Set goals to decrease the Achievement Gap Size from the previous year by X% in each content area.</a:t>
            </a:r>
          </a:p>
          <a:p>
            <a:pPr>
              <a:spcBef>
                <a:spcPts val="0"/>
              </a:spcBef>
            </a:pPr>
            <a:endParaRPr lang="en-US" sz="1316" b="1" dirty="0"/>
          </a:p>
          <a:p>
            <a:pPr>
              <a:spcBef>
                <a:spcPts val="0"/>
              </a:spcBef>
            </a:pPr>
            <a:r>
              <a:rPr lang="en-US" sz="2368" dirty="0"/>
              <a:t>Set goals using locally developed assessments or professionally developed assessments that have been used in the school.</a:t>
            </a:r>
          </a:p>
        </p:txBody>
      </p:sp>
      <p:sp>
        <p:nvSpPr>
          <p:cNvPr id="7" name="Rectangle 6"/>
          <p:cNvSpPr/>
          <p:nvPr/>
        </p:nvSpPr>
        <p:spPr>
          <a:xfrm>
            <a:off x="1228820" y="218537"/>
            <a:ext cx="6955558" cy="646331"/>
          </a:xfrm>
          <a:prstGeom prst="rect">
            <a:avLst/>
          </a:prstGeom>
        </p:spPr>
        <p:txBody>
          <a:bodyPr wrap="none">
            <a:spAutoFit/>
          </a:bodyPr>
          <a:lstStyle/>
          <a:p>
            <a:r>
              <a:rPr lang="en-US" sz="3600" b="1" dirty="0">
                <a:solidFill>
                  <a:srgbClr val="CC3300"/>
                </a:solidFill>
              </a:rPr>
              <a:t>Six Solutions </a:t>
            </a:r>
            <a:r>
              <a:rPr lang="en-US" sz="3600" b="1" dirty="0" smtClean="0">
                <a:solidFill>
                  <a:srgbClr val="CC3300"/>
                </a:solidFill>
              </a:rPr>
              <a:t>for </a:t>
            </a:r>
            <a:r>
              <a:rPr lang="en-US" sz="3600" b="1" dirty="0">
                <a:solidFill>
                  <a:srgbClr val="CC3300"/>
                </a:solidFill>
              </a:rPr>
              <a:t>Goal Development</a:t>
            </a:r>
          </a:p>
        </p:txBody>
      </p:sp>
    </p:spTree>
    <p:extLst>
      <p:ext uri="{BB962C8B-B14F-4D97-AF65-F5344CB8AC3E}">
        <p14:creationId xmlns:p14="http://schemas.microsoft.com/office/powerpoint/2010/main" val="36455870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634" y="1170750"/>
            <a:ext cx="8255726" cy="4524315"/>
          </a:xfrm>
          <a:prstGeom prst="rect">
            <a:avLst/>
          </a:prstGeom>
          <a:noFill/>
        </p:spPr>
        <p:txBody>
          <a:bodyPr wrap="square" rtlCol="0">
            <a:spAutoFit/>
          </a:bodyPr>
          <a:lstStyle/>
          <a:p>
            <a:pPr algn="ctr"/>
            <a:r>
              <a:rPr lang="en-US" sz="3600" b="1" dirty="0"/>
              <a:t>Leadership Strategies</a:t>
            </a:r>
          </a:p>
          <a:p>
            <a:pPr marL="285750" indent="-285750">
              <a:buFont typeface="Arial" panose="020B0604020202020204" pitchFamily="34" charset="0"/>
              <a:buChar char="•"/>
            </a:pPr>
            <a:r>
              <a:rPr lang="en-US" sz="2800" dirty="0" smtClean="0"/>
              <a:t>Use Gap Scores – along with Achievement/Progress </a:t>
            </a:r>
            <a:r>
              <a:rPr lang="en-US" sz="2800" dirty="0"/>
              <a:t>– to </a:t>
            </a:r>
            <a:r>
              <a:rPr lang="en-US" sz="2800" dirty="0" smtClean="0"/>
              <a:t>find domain weakness</a:t>
            </a:r>
          </a:p>
          <a:p>
            <a:pPr marL="285750" indent="-285750">
              <a:buFont typeface="Arial" panose="020B0604020202020204" pitchFamily="34" charset="0"/>
              <a:buChar char="•"/>
            </a:pPr>
            <a:r>
              <a:rPr lang="en-US" sz="2800" dirty="0" smtClean="0"/>
              <a:t>Drill down to domain level – look for three-year trend</a:t>
            </a:r>
          </a:p>
          <a:p>
            <a:pPr marL="285750" indent="-285750">
              <a:buFont typeface="Arial" panose="020B0604020202020204" pitchFamily="34" charset="0"/>
              <a:buChar char="•"/>
            </a:pPr>
            <a:r>
              <a:rPr lang="en-US" sz="2800" dirty="0" smtClean="0"/>
              <a:t>Focus on level of growth – 0, 1, 2, or 3</a:t>
            </a:r>
          </a:p>
          <a:p>
            <a:pPr marL="285750" indent="-285750">
              <a:buFont typeface="Arial" panose="020B0604020202020204" pitchFamily="34" charset="0"/>
              <a:buChar char="•"/>
            </a:pPr>
            <a:r>
              <a:rPr lang="en-US" sz="2800" dirty="0" smtClean="0"/>
              <a:t>Develop SMART goals that address reducing the Gap at the Domain Level</a:t>
            </a:r>
          </a:p>
          <a:p>
            <a:pPr marL="285750" indent="-285750">
              <a:buFont typeface="Arial" panose="020B0604020202020204" pitchFamily="34" charset="0"/>
              <a:buChar char="•"/>
            </a:pPr>
            <a:r>
              <a:rPr lang="en-US" sz="2800" dirty="0" smtClean="0"/>
              <a:t>Use as a monitoring tool for school’s remediation efforts </a:t>
            </a:r>
            <a:r>
              <a:rPr lang="en-US" sz="2800" dirty="0"/>
              <a:t>– s</a:t>
            </a:r>
            <a:r>
              <a:rPr lang="en-US" sz="2800" dirty="0" smtClean="0"/>
              <a:t>ummer </a:t>
            </a:r>
            <a:r>
              <a:rPr lang="en-US" sz="2800" dirty="0"/>
              <a:t>s</a:t>
            </a:r>
            <a:r>
              <a:rPr lang="en-US" sz="2800" dirty="0" smtClean="0"/>
              <a:t>chool, after school tutoring, FLP, outside </a:t>
            </a:r>
            <a:r>
              <a:rPr lang="en-US" sz="2800" dirty="0"/>
              <a:t>v</a:t>
            </a:r>
            <a:r>
              <a:rPr lang="en-US" sz="2800" dirty="0" smtClean="0"/>
              <a:t>endors</a:t>
            </a:r>
            <a:endParaRPr lang="en-US" sz="2800" dirty="0"/>
          </a:p>
        </p:txBody>
      </p:sp>
    </p:spTree>
    <p:extLst>
      <p:ext uri="{BB962C8B-B14F-4D97-AF65-F5344CB8AC3E}">
        <p14:creationId xmlns:p14="http://schemas.microsoft.com/office/powerpoint/2010/main" val="3131906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509" y="1134694"/>
            <a:ext cx="6992982" cy="4647426"/>
          </a:xfrm>
          <a:prstGeom prst="rect">
            <a:avLst/>
          </a:prstGeom>
          <a:noFill/>
        </p:spPr>
        <p:txBody>
          <a:bodyPr wrap="square" rtlCol="0">
            <a:spAutoFit/>
          </a:bodyPr>
          <a:lstStyle/>
          <a:p>
            <a:pPr algn="ctr"/>
            <a:r>
              <a:rPr lang="en-US" sz="3600" b="1" dirty="0"/>
              <a:t>Jot List – whose in charge?</a:t>
            </a:r>
          </a:p>
          <a:p>
            <a:pPr marL="285750" indent="-285750">
              <a:buFont typeface="Arial" panose="020B0604020202020204" pitchFamily="34" charset="0"/>
              <a:buChar char="•"/>
            </a:pPr>
            <a:r>
              <a:rPr lang="en-US" sz="2800" b="1" dirty="0" smtClean="0">
                <a:solidFill>
                  <a:schemeClr val="accent5">
                    <a:lumMod val="75000"/>
                  </a:schemeClr>
                </a:solidFill>
              </a:rPr>
              <a:t>Department Heads </a:t>
            </a:r>
            <a:r>
              <a:rPr lang="en-US" sz="2800" dirty="0" smtClean="0"/>
              <a:t>-Three-year trend by Domain </a:t>
            </a:r>
          </a:p>
          <a:p>
            <a:pPr marL="285750" indent="-285750">
              <a:buFont typeface="Arial" panose="020B0604020202020204" pitchFamily="34" charset="0"/>
              <a:buChar char="•"/>
            </a:pPr>
            <a:r>
              <a:rPr lang="en-US" sz="2800" b="1" dirty="0" smtClean="0">
                <a:solidFill>
                  <a:schemeClr val="accent5">
                    <a:lumMod val="75000"/>
                  </a:schemeClr>
                </a:solidFill>
              </a:rPr>
              <a:t>Classroom Teachers </a:t>
            </a:r>
            <a:r>
              <a:rPr lang="en-US" sz="2800" dirty="0" smtClean="0"/>
              <a:t>- Action Strategies specific by Domain</a:t>
            </a:r>
          </a:p>
          <a:p>
            <a:pPr marL="285750" indent="-285750">
              <a:buFont typeface="Arial" panose="020B0604020202020204" pitchFamily="34" charset="0"/>
              <a:buChar char="•"/>
            </a:pPr>
            <a:r>
              <a:rPr lang="en-US" sz="2800" b="1" dirty="0">
                <a:solidFill>
                  <a:schemeClr val="accent5">
                    <a:lumMod val="75000"/>
                  </a:schemeClr>
                </a:solidFill>
              </a:rPr>
              <a:t>Principal, API, Department Head, SWD Lead, </a:t>
            </a:r>
            <a:r>
              <a:rPr lang="en-US" sz="2800" b="1" dirty="0" smtClean="0">
                <a:solidFill>
                  <a:schemeClr val="accent5">
                    <a:lumMod val="75000"/>
                  </a:schemeClr>
                </a:solidFill>
              </a:rPr>
              <a:t>ELL </a:t>
            </a:r>
            <a:r>
              <a:rPr lang="en-US" sz="2800" b="1" dirty="0">
                <a:solidFill>
                  <a:schemeClr val="accent5">
                    <a:lumMod val="75000"/>
                  </a:schemeClr>
                </a:solidFill>
              </a:rPr>
              <a:t>Lead, ED </a:t>
            </a:r>
            <a:r>
              <a:rPr lang="en-US" sz="2800" b="1" dirty="0" smtClean="0">
                <a:solidFill>
                  <a:schemeClr val="accent5">
                    <a:lumMod val="75000"/>
                  </a:schemeClr>
                </a:solidFill>
              </a:rPr>
              <a:t>Lead - </a:t>
            </a:r>
            <a:r>
              <a:rPr lang="en-US" sz="2800" dirty="0" smtClean="0"/>
              <a:t>Student list bottom 25%</a:t>
            </a:r>
            <a:br>
              <a:rPr lang="en-US" sz="2800" dirty="0" smtClean="0"/>
            </a:br>
            <a:endParaRPr lang="en-US" sz="2800" b="1" dirty="0" smtClean="0">
              <a:solidFill>
                <a:schemeClr val="accent5">
                  <a:lumMod val="75000"/>
                </a:schemeClr>
              </a:solidFill>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94248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749" y="1450647"/>
            <a:ext cx="7724503" cy="3477875"/>
          </a:xfrm>
          <a:prstGeom prst="rect">
            <a:avLst/>
          </a:prstGeom>
          <a:noFill/>
        </p:spPr>
        <p:txBody>
          <a:bodyPr wrap="square" rtlCol="0">
            <a:spAutoFit/>
          </a:bodyPr>
          <a:lstStyle/>
          <a:p>
            <a:pPr algn="ctr"/>
            <a:endParaRPr lang="en-US" sz="3600" dirty="0" smtClean="0">
              <a:latin typeface="Arial Rounded MT Bold" panose="020F0704030504030204" pitchFamily="34" charset="0"/>
            </a:endParaRPr>
          </a:p>
          <a:p>
            <a:pPr algn="ctr"/>
            <a:r>
              <a:rPr lang="en-US" sz="3600" dirty="0" smtClean="0">
                <a:latin typeface="Arial Rounded MT Bold" panose="020F0704030504030204" pitchFamily="34" charset="0"/>
              </a:rPr>
              <a:t>Summary</a:t>
            </a:r>
          </a:p>
          <a:p>
            <a:pPr algn="ctr"/>
            <a:endParaRPr lang="en-US" sz="3600" dirty="0" smtClean="0">
              <a:latin typeface="Arial Rounded MT Bold" panose="020F0704030504030204" pitchFamily="34" charset="0"/>
            </a:endParaRPr>
          </a:p>
          <a:p>
            <a:pPr marL="285750" indent="-285750">
              <a:buFont typeface="Arial" panose="020B0604020202020204" pitchFamily="34" charset="0"/>
              <a:buChar char="•"/>
            </a:pPr>
            <a:r>
              <a:rPr lang="en-US" sz="2800" dirty="0" smtClean="0"/>
              <a:t>It’s all about bottom 25% </a:t>
            </a:r>
            <a:r>
              <a:rPr lang="en-US" sz="2800" dirty="0"/>
              <a:t>– </a:t>
            </a:r>
            <a:r>
              <a:rPr lang="en-US" sz="2800" dirty="0" smtClean="0"/>
              <a:t>NOT subgroups</a:t>
            </a:r>
          </a:p>
          <a:p>
            <a:pPr marL="285750" indent="-285750">
              <a:buFont typeface="Arial" panose="020B0604020202020204" pitchFamily="34" charset="0"/>
              <a:buChar char="•"/>
            </a:pPr>
            <a:r>
              <a:rPr lang="en-US" sz="2800" dirty="0" smtClean="0"/>
              <a:t>It’s all about showing growth for points</a:t>
            </a:r>
          </a:p>
          <a:p>
            <a:pPr marL="285750" indent="-285750">
              <a:buFont typeface="Arial" panose="020B0604020202020204" pitchFamily="34" charset="0"/>
              <a:buChar char="•"/>
            </a:pPr>
            <a:r>
              <a:rPr lang="en-US" sz="2800" dirty="0" smtClean="0"/>
              <a:t>Know your trends and focus on the DOMAIN level</a:t>
            </a:r>
          </a:p>
          <a:p>
            <a:pPr marL="285750" indent="-285750">
              <a:buFont typeface="Arial" panose="020B0604020202020204" pitchFamily="34" charset="0"/>
              <a:buChar char="•"/>
            </a:pPr>
            <a:r>
              <a:rPr lang="en-US" sz="2800" dirty="0" smtClean="0"/>
              <a:t>Use Gap score to measure remediation efforts</a:t>
            </a:r>
            <a:endParaRPr lang="en-US" sz="2800" dirty="0"/>
          </a:p>
        </p:txBody>
      </p:sp>
    </p:spTree>
    <p:extLst>
      <p:ext uri="{BB962C8B-B14F-4D97-AF65-F5344CB8AC3E}">
        <p14:creationId xmlns:p14="http://schemas.microsoft.com/office/powerpoint/2010/main" val="193051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82059" y="1494961"/>
            <a:ext cx="8274778" cy="5208670"/>
          </a:xfrm>
          <a:prstGeom prst="rect">
            <a:avLst/>
          </a:prstGeom>
        </p:spPr>
        <p:txBody>
          <a:bodyPr wrap="square">
            <a:spAutoFit/>
          </a:bodyPr>
          <a:lstStyle/>
          <a:p>
            <a:r>
              <a:rPr lang="en-US" sz="2400" dirty="0" smtClean="0"/>
              <a:t>Ga DOE office of Accountability</a:t>
            </a:r>
          </a:p>
          <a:p>
            <a:pPr algn="ctr"/>
            <a:r>
              <a:rPr lang="en-US" sz="2368" u="sng" dirty="0"/>
              <a:t>http://</a:t>
            </a:r>
            <a:r>
              <a:rPr lang="en-US" sz="2368" u="sng" dirty="0" smtClean="0"/>
              <a:t>www.gadoe.org/Curriculum-Instruction-and-Assessment/Accountability/Pages/default.aspx</a:t>
            </a:r>
          </a:p>
          <a:p>
            <a:pPr algn="ctr"/>
            <a:endParaRPr lang="en-US" sz="2368" u="sng" dirty="0"/>
          </a:p>
          <a:p>
            <a:r>
              <a:rPr lang="en-US" sz="2368" dirty="0" smtClean="0"/>
              <a:t>Statewide Longitudinal Data System (SLDS)</a:t>
            </a:r>
          </a:p>
          <a:p>
            <a:pPr algn="ctr"/>
            <a:r>
              <a:rPr lang="en-US" sz="2368" u="sng" dirty="0" smtClean="0"/>
              <a:t>https</a:t>
            </a:r>
            <a:r>
              <a:rPr lang="en-US" sz="2368" u="sng" dirty="0"/>
              <a:t>://</a:t>
            </a:r>
            <a:r>
              <a:rPr lang="en-US" sz="2368" u="sng" dirty="0" smtClean="0"/>
              <a:t>www.gadoe.org/Technology-Services/SLDS/Pages/SLDS.aspx</a:t>
            </a:r>
          </a:p>
          <a:p>
            <a:pPr algn="ctr"/>
            <a:endParaRPr lang="en-US" sz="2368" u="sng" dirty="0"/>
          </a:p>
          <a:p>
            <a:r>
              <a:rPr lang="en-US" sz="2368" dirty="0" smtClean="0"/>
              <a:t>My GaDOE Portal</a:t>
            </a:r>
          </a:p>
          <a:p>
            <a:pPr algn="ctr"/>
            <a:r>
              <a:rPr lang="en-US" sz="2368" u="sng" dirty="0"/>
              <a:t>https://portal.doe.k12.ga.us/Login.aspx</a:t>
            </a:r>
          </a:p>
          <a:p>
            <a:pPr algn="ctr"/>
            <a:endParaRPr lang="en-US" sz="2368" dirty="0" smtClean="0"/>
          </a:p>
          <a:p>
            <a:pPr>
              <a:defRPr/>
            </a:pPr>
            <a:r>
              <a:rPr lang="en-US" sz="2400" dirty="0">
                <a:solidFill>
                  <a:schemeClr val="tx1">
                    <a:lumMod val="75000"/>
                  </a:schemeClr>
                </a:solidFill>
              </a:rPr>
              <a:t>Cowen Harter – Director of Accountability</a:t>
            </a:r>
          </a:p>
          <a:p>
            <a:pPr marL="225425">
              <a:defRPr/>
            </a:pPr>
            <a:r>
              <a:rPr lang="en-US" sz="2400" dirty="0">
                <a:solidFill>
                  <a:schemeClr val="tx1">
                    <a:lumMod val="75000"/>
                  </a:schemeClr>
                </a:solidFill>
              </a:rPr>
              <a:t>404-463-1168 / charter@doe.k12.ga.us</a:t>
            </a:r>
          </a:p>
          <a:p>
            <a:pPr algn="ctr"/>
            <a:endParaRPr lang="en-US" sz="2368" dirty="0"/>
          </a:p>
        </p:txBody>
      </p:sp>
      <p:sp>
        <p:nvSpPr>
          <p:cNvPr id="2" name="TextBox 1"/>
          <p:cNvSpPr txBox="1"/>
          <p:nvPr/>
        </p:nvSpPr>
        <p:spPr>
          <a:xfrm>
            <a:off x="1120462" y="410590"/>
            <a:ext cx="7263684" cy="769441"/>
          </a:xfrm>
          <a:prstGeom prst="rect">
            <a:avLst/>
          </a:prstGeom>
          <a:noFill/>
        </p:spPr>
        <p:txBody>
          <a:bodyPr wrap="square" rtlCol="0">
            <a:spAutoFit/>
          </a:bodyPr>
          <a:lstStyle/>
          <a:p>
            <a:pPr algn="ctr"/>
            <a:r>
              <a:rPr lang="en-US" sz="4400" b="1" dirty="0" smtClean="0"/>
              <a:t>Additional Resources</a:t>
            </a:r>
            <a:endParaRPr lang="en-US" sz="4400" b="1" dirty="0"/>
          </a:p>
        </p:txBody>
      </p:sp>
    </p:spTree>
    <p:extLst>
      <p:ext uri="{BB962C8B-B14F-4D97-AF65-F5344CB8AC3E}">
        <p14:creationId xmlns:p14="http://schemas.microsoft.com/office/powerpoint/2010/main" val="1848156964"/>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80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0263" y="982297"/>
            <a:ext cx="8220891" cy="5558865"/>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451154" indent="-451154" defTabSz="1203076" fontAlgn="base">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Improve CCRPI understanding of school </a:t>
            </a:r>
            <a:br>
              <a:rPr lang="en-US" sz="2600" b="1" dirty="0" smtClean="0">
                <a:latin typeface="Arial" pitchFamily="34" charset="0"/>
                <a:ea typeface="Calibri" pitchFamily="34" charset="0"/>
                <a:cs typeface="Times New Roman" pitchFamily="18" charset="0"/>
              </a:rPr>
            </a:br>
            <a:r>
              <a:rPr lang="en-US" sz="2600" b="1" dirty="0" smtClean="0">
                <a:latin typeface="Arial" pitchFamily="34" charset="0"/>
                <a:ea typeface="Calibri" pitchFamily="34" charset="0"/>
                <a:cs typeface="Times New Roman" pitchFamily="18" charset="0"/>
              </a:rPr>
              <a:t>and district leaders.</a:t>
            </a:r>
            <a:endParaRPr lang="en-US" sz="2600" dirty="0" smtClean="0">
              <a:latin typeface="Arial" pitchFamily="34" charset="0"/>
              <a:cs typeface="Arial" pitchFamily="34" charset="0"/>
            </a:endParaRP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Develop a communication plan.</a:t>
            </a:r>
            <a:endParaRPr lang="en-US" sz="2600" dirty="0" smtClean="0">
              <a:latin typeface="Arial" pitchFamily="34" charset="0"/>
              <a:cs typeface="Arial" pitchFamily="34" charset="0"/>
            </a:endParaRP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Implement SIG/DOA concepts.</a:t>
            </a:r>
            <a:endParaRPr lang="en-US" sz="2600" dirty="0" smtClean="0">
              <a:latin typeface="Arial" pitchFamily="34" charset="0"/>
              <a:cs typeface="Arial" pitchFamily="34" charset="0"/>
            </a:endParaRP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Push understanding to the teacher level.</a:t>
            </a:r>
            <a:endParaRPr lang="en-US" sz="2600" dirty="0" smtClean="0">
              <a:latin typeface="Arial" pitchFamily="34" charset="0"/>
              <a:cs typeface="Arial" pitchFamily="34" charset="0"/>
            </a:endParaRP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Improve portal proficiency of administrators.</a:t>
            </a:r>
            <a:endParaRPr lang="en-US" sz="2600" dirty="0" smtClean="0">
              <a:latin typeface="Arial" pitchFamily="34" charset="0"/>
              <a:cs typeface="Arial" pitchFamily="34" charset="0"/>
            </a:endParaRP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Improve teacher and leader proficiency </a:t>
            </a:r>
            <a:br>
              <a:rPr lang="en-US" sz="2600" b="1" dirty="0" smtClean="0">
                <a:latin typeface="Arial" pitchFamily="34" charset="0"/>
                <a:ea typeface="Calibri" pitchFamily="34" charset="0"/>
                <a:cs typeface="Times New Roman" pitchFamily="18" charset="0"/>
              </a:rPr>
            </a:br>
            <a:r>
              <a:rPr lang="en-US" sz="2600" b="1" dirty="0" smtClean="0">
                <a:latin typeface="Arial" pitchFamily="34" charset="0"/>
                <a:ea typeface="Calibri" pitchFamily="34" charset="0"/>
                <a:cs typeface="Times New Roman" pitchFamily="18" charset="0"/>
              </a:rPr>
              <a:t>with SLDS.</a:t>
            </a: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Understand the math behind the numbers.</a:t>
            </a:r>
            <a:endParaRPr lang="en-US" sz="2600" dirty="0" smtClean="0">
              <a:latin typeface="Arial" pitchFamily="34" charset="0"/>
              <a:cs typeface="Arial" pitchFamily="34" charset="0"/>
            </a:endParaRPr>
          </a:p>
          <a:p>
            <a:pPr marL="451154" indent="-451154" defTabSz="1203076" eaLnBrk="0" fontAlgn="base" hangingPunct="0">
              <a:spcBef>
                <a:spcPts val="1579"/>
              </a:spcBef>
              <a:spcAft>
                <a:spcPct val="0"/>
              </a:spcAft>
              <a:buFont typeface="+mj-lt"/>
              <a:buAutoNum type="arabicPeriod"/>
            </a:pPr>
            <a:r>
              <a:rPr lang="en-US" sz="2600" b="1" dirty="0" smtClean="0">
                <a:latin typeface="Arial" pitchFamily="34" charset="0"/>
                <a:ea typeface="Calibri" pitchFamily="34" charset="0"/>
                <a:cs typeface="Times New Roman" pitchFamily="18" charset="0"/>
              </a:rPr>
              <a:t>Appoint Webinar/Accountability scouts.</a:t>
            </a:r>
            <a:endParaRPr lang="en-US" sz="2600" dirty="0">
              <a:latin typeface="Arial" pitchFamily="34" charset="0"/>
              <a:cs typeface="Arial" pitchFamily="34" charset="0"/>
            </a:endParaRPr>
          </a:p>
        </p:txBody>
      </p:sp>
      <p:sp>
        <p:nvSpPr>
          <p:cNvPr id="5" name="Rectangle 4"/>
          <p:cNvSpPr/>
          <p:nvPr/>
        </p:nvSpPr>
        <p:spPr>
          <a:xfrm>
            <a:off x="783394" y="163880"/>
            <a:ext cx="7577212"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CCRPI Improvement </a:t>
            </a:r>
            <a:r>
              <a:rPr lang="en-US" sz="3600" b="1" spc="66" dirty="0" smtClean="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Strategies</a:t>
            </a:r>
            <a:endPar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endParaRPr>
          </a:p>
        </p:txBody>
      </p:sp>
    </p:spTree>
    <p:extLst>
      <p:ext uri="{BB962C8B-B14F-4D97-AF65-F5344CB8AC3E}">
        <p14:creationId xmlns:p14="http://schemas.microsoft.com/office/powerpoint/2010/main" val="12764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09" name="Rectangle 1"/>
          <p:cNvSpPr>
            <a:spLocks noChangeArrowheads="1"/>
          </p:cNvSpPr>
          <p:nvPr/>
        </p:nvSpPr>
        <p:spPr bwMode="auto">
          <a:xfrm>
            <a:off x="470263" y="954749"/>
            <a:ext cx="8229600" cy="5805984"/>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609893" indent="-609893" defTabSz="1203076" fontAlgn="base">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Teach Science and Social Studies.</a:t>
            </a:r>
            <a:endParaRPr lang="en-US" sz="2600" dirty="0">
              <a:latin typeface="Arial" pitchFamily="34" charset="0"/>
              <a:cs typeface="Arial" pitchFamily="34" charset="0"/>
            </a:endParaRPr>
          </a:p>
          <a:p>
            <a:pPr marL="609893" indent="-609893" defTabSz="1203076" eaLnBrk="0" fontAlgn="base" hangingPunct="0">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Find the “low hanging” fruit.</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Monitor and improve RTI, FLP, ILT </a:t>
            </a:r>
            <a:r>
              <a:rPr lang="en-US" sz="2600" b="1" dirty="0" smtClean="0">
                <a:latin typeface="Arial" pitchFamily="34" charset="0"/>
                <a:ea typeface="Calibri" pitchFamily="34" charset="0"/>
                <a:cs typeface="Times New Roman" pitchFamily="18" charset="0"/>
              </a:rPr>
              <a:t/>
            </a:r>
            <a:br>
              <a:rPr lang="en-US" sz="2600" b="1" dirty="0" smtClean="0">
                <a:latin typeface="Arial" pitchFamily="34" charset="0"/>
                <a:ea typeface="Calibri" pitchFamily="34" charset="0"/>
                <a:cs typeface="Times New Roman" pitchFamily="18" charset="0"/>
              </a:rPr>
            </a:br>
            <a:r>
              <a:rPr lang="en-US" sz="2600" b="1" dirty="0" smtClean="0">
                <a:latin typeface="Arial" pitchFamily="34" charset="0"/>
                <a:ea typeface="Calibri" pitchFamily="34" charset="0"/>
                <a:cs typeface="Times New Roman" pitchFamily="18" charset="0"/>
              </a:rPr>
              <a:t>(</a:t>
            </a:r>
            <a:r>
              <a:rPr lang="en-US" sz="2600" b="1" dirty="0">
                <a:latin typeface="Arial" pitchFamily="34" charset="0"/>
                <a:ea typeface="Calibri" pitchFamily="34" charset="0"/>
                <a:cs typeface="Times New Roman" pitchFamily="18" charset="0"/>
              </a:rPr>
              <a:t>Lowest quartile gap).</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Improve co-teaching practices.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Recognize that the big problems are district problems (grad rate, literacy, math, etc.)</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Use the spreadsheet tools to drill into CCRPI category and indicator performance.</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9"/>
            </a:pPr>
            <a:r>
              <a:rPr lang="en-US" sz="2600" b="1" dirty="0">
                <a:latin typeface="Arial" pitchFamily="34" charset="0"/>
                <a:ea typeface="Calibri" pitchFamily="34" charset="0"/>
                <a:cs typeface="Times New Roman" pitchFamily="18" charset="0"/>
              </a:rPr>
              <a:t>Use the spreadsheet </a:t>
            </a:r>
            <a:r>
              <a:rPr lang="en-US" sz="2600" b="1" dirty="0" smtClean="0">
                <a:latin typeface="Arial" pitchFamily="34" charset="0"/>
                <a:ea typeface="Calibri" pitchFamily="34" charset="0"/>
                <a:cs typeface="Times New Roman" pitchFamily="18" charset="0"/>
              </a:rPr>
              <a:t>tools </a:t>
            </a:r>
            <a:r>
              <a:rPr lang="en-US" sz="2600" b="1" dirty="0">
                <a:latin typeface="Arial" pitchFamily="34" charset="0"/>
                <a:ea typeface="Calibri" pitchFamily="34" charset="0"/>
                <a:cs typeface="Times New Roman" pitchFamily="18" charset="0"/>
              </a:rPr>
              <a:t>to project the content mastery category </a:t>
            </a:r>
            <a:r>
              <a:rPr lang="en-US" sz="2600" b="1" dirty="0" smtClean="0">
                <a:latin typeface="Arial" pitchFamily="34" charset="0"/>
                <a:ea typeface="Calibri" pitchFamily="34" charset="0"/>
                <a:cs typeface="Times New Roman" pitchFamily="18" charset="0"/>
              </a:rPr>
              <a:t>score.</a:t>
            </a:r>
            <a:endParaRPr lang="en-US" sz="2600" dirty="0">
              <a:latin typeface="Arial" pitchFamily="34" charset="0"/>
              <a:cs typeface="Arial" pitchFamily="34" charset="0"/>
            </a:endParaRPr>
          </a:p>
        </p:txBody>
      </p:sp>
      <p:sp>
        <p:nvSpPr>
          <p:cNvPr id="4" name="Rectangle 3"/>
          <p:cNvSpPr/>
          <p:nvPr/>
        </p:nvSpPr>
        <p:spPr>
          <a:xfrm>
            <a:off x="865276" y="171732"/>
            <a:ext cx="7413449" cy="675477"/>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CCRPI Improvement Strategies</a:t>
            </a:r>
          </a:p>
        </p:txBody>
      </p:sp>
    </p:spTree>
    <p:extLst>
      <p:ext uri="{BB962C8B-B14F-4D97-AF65-F5344CB8AC3E}">
        <p14:creationId xmlns:p14="http://schemas.microsoft.com/office/powerpoint/2010/main" val="408364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655" y="1547267"/>
            <a:ext cx="8819644" cy="4210668"/>
          </a:xfrm>
          <a:prstGeom prst="rect">
            <a:avLst/>
          </a:prstGeom>
        </p:spPr>
      </p:pic>
      <p:sp>
        <p:nvSpPr>
          <p:cNvPr id="2" name="Slide Number Placeholder 1"/>
          <p:cNvSpPr>
            <a:spLocks noGrp="1"/>
          </p:cNvSpPr>
          <p:nvPr>
            <p:ph type="sldNum" sz="quarter" idx="12"/>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066584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5" name="Rectangle 1"/>
          <p:cNvSpPr>
            <a:spLocks noChangeArrowheads="1"/>
          </p:cNvSpPr>
          <p:nvPr/>
        </p:nvSpPr>
        <p:spPr bwMode="auto">
          <a:xfrm>
            <a:off x="457200" y="763476"/>
            <a:ext cx="8229600" cy="5967182"/>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601538" indent="-601538">
              <a:spcBef>
                <a:spcPts val="1053"/>
              </a:spcBef>
              <a:buFont typeface="+mj-lt"/>
              <a:buAutoNum type="arabicPeriod" startAt="16"/>
            </a:pPr>
            <a:r>
              <a:rPr lang="en-US" sz="2631" b="1" dirty="0">
                <a:latin typeface="Arial  "/>
                <a:ea typeface="Calibri" pitchFamily="34" charset="0"/>
                <a:cs typeface="Times New Roman" pitchFamily="18" charset="0"/>
              </a:rPr>
              <a:t>Re-examine adult expectations for all quartiles </a:t>
            </a:r>
            <a:r>
              <a:rPr lang="en-US" sz="2631" b="1" dirty="0" smtClean="0">
                <a:latin typeface="Arial  "/>
                <a:ea typeface="Calibri" pitchFamily="34" charset="0"/>
                <a:cs typeface="Times New Roman" pitchFamily="18" charset="0"/>
              </a:rPr>
              <a:t/>
            </a:r>
            <a:br>
              <a:rPr lang="en-US" sz="2631" b="1" dirty="0" smtClean="0">
                <a:latin typeface="Arial  "/>
                <a:ea typeface="Calibri" pitchFamily="34" charset="0"/>
                <a:cs typeface="Times New Roman" pitchFamily="18" charset="0"/>
              </a:rPr>
            </a:br>
            <a:r>
              <a:rPr lang="en-US" sz="2631" b="1" dirty="0" smtClean="0">
                <a:latin typeface="Arial  "/>
                <a:ea typeface="Calibri" pitchFamily="34" charset="0"/>
                <a:cs typeface="Times New Roman" pitchFamily="18" charset="0"/>
              </a:rPr>
              <a:t>of </a:t>
            </a:r>
            <a:r>
              <a:rPr lang="en-US" sz="2631" b="1" dirty="0">
                <a:latin typeface="Arial  "/>
                <a:ea typeface="Calibri" pitchFamily="34" charset="0"/>
                <a:cs typeface="Times New Roman" pitchFamily="18" charset="0"/>
              </a:rPr>
              <a:t>students.</a:t>
            </a:r>
          </a:p>
          <a:p>
            <a:pPr marL="601538" indent="-601538" defTabSz="1203076" fontAlgn="base">
              <a:spcBef>
                <a:spcPts val="1053"/>
              </a:spcBef>
              <a:spcAft>
                <a:spcPct val="0"/>
              </a:spcAft>
              <a:buFont typeface="+mj-lt"/>
              <a:buAutoNum type="arabicPeriod" startAt="16"/>
            </a:pPr>
            <a:r>
              <a:rPr lang="en-US" sz="2631" b="1" dirty="0">
                <a:latin typeface="Arial  "/>
                <a:ea typeface="Calibri" pitchFamily="34" charset="0"/>
                <a:cs typeface="Times New Roman" pitchFamily="18" charset="0"/>
              </a:rPr>
              <a:t>Develop district Waiver experts.</a:t>
            </a:r>
            <a:endParaRPr lang="en-US" sz="2631" dirty="0">
              <a:latin typeface="Arial  "/>
              <a:cs typeface="Arial" pitchFamily="34" charset="0"/>
            </a:endParaRPr>
          </a:p>
          <a:p>
            <a:pPr marL="601538" indent="-601538" defTabSz="1203076" eaLnBrk="0" fontAlgn="base" hangingPunct="0">
              <a:spcBef>
                <a:spcPts val="1053"/>
              </a:spcBef>
              <a:spcAft>
                <a:spcPct val="0"/>
              </a:spcAft>
              <a:buFont typeface="+mj-lt"/>
              <a:buAutoNum type="arabicPeriod" startAt="16"/>
            </a:pPr>
            <a:r>
              <a:rPr lang="en-US" sz="2631" b="1" dirty="0">
                <a:latin typeface="Arial  "/>
                <a:ea typeface="Calibri" pitchFamily="34" charset="0"/>
                <a:cs typeface="Times New Roman" pitchFamily="18" charset="0"/>
              </a:rPr>
              <a:t>Know your GaDOE Accountability Specialist.</a:t>
            </a:r>
            <a:endParaRPr lang="en-US" sz="2631" dirty="0">
              <a:latin typeface="Arial  "/>
              <a:cs typeface="Arial" pitchFamily="34" charset="0"/>
            </a:endParaRPr>
          </a:p>
          <a:p>
            <a:pPr marL="601538" indent="-601538" defTabSz="1203076" eaLnBrk="0" fontAlgn="base" hangingPunct="0">
              <a:spcBef>
                <a:spcPts val="1053"/>
              </a:spcBef>
              <a:spcAft>
                <a:spcPct val="0"/>
              </a:spcAft>
              <a:buFont typeface="+mj-lt"/>
              <a:buAutoNum type="arabicPeriod" startAt="16"/>
            </a:pPr>
            <a:r>
              <a:rPr lang="en-US" sz="2631" b="1" dirty="0">
                <a:latin typeface="Arial  "/>
                <a:ea typeface="Calibri" pitchFamily="34" charset="0"/>
                <a:cs typeface="Times New Roman" pitchFamily="18" charset="0"/>
              </a:rPr>
              <a:t>Understand Focus and Priority criteria </a:t>
            </a:r>
            <a:r>
              <a:rPr lang="en-US" sz="2631" b="1" dirty="0" smtClean="0">
                <a:latin typeface="Arial  "/>
                <a:ea typeface="Calibri" pitchFamily="34" charset="0"/>
                <a:cs typeface="Times New Roman" pitchFamily="18" charset="0"/>
              </a:rPr>
              <a:t/>
            </a:r>
            <a:br>
              <a:rPr lang="en-US" sz="2631" b="1" dirty="0" smtClean="0">
                <a:latin typeface="Arial  "/>
                <a:ea typeface="Calibri" pitchFamily="34" charset="0"/>
                <a:cs typeface="Times New Roman" pitchFamily="18" charset="0"/>
              </a:rPr>
            </a:br>
            <a:r>
              <a:rPr lang="en-US" sz="2631" b="1" dirty="0" smtClean="0">
                <a:latin typeface="Arial  "/>
                <a:ea typeface="Calibri" pitchFamily="34" charset="0"/>
                <a:cs typeface="Times New Roman" pitchFamily="18" charset="0"/>
              </a:rPr>
              <a:t>(</a:t>
            </a:r>
            <a:r>
              <a:rPr lang="en-US" sz="2631" b="1" dirty="0">
                <a:latin typeface="Arial  "/>
                <a:ea typeface="Calibri" pitchFamily="34" charset="0"/>
                <a:cs typeface="Times New Roman" pitchFamily="18" charset="0"/>
              </a:rPr>
              <a:t>entering and exiting criteria).</a:t>
            </a:r>
            <a:endParaRPr lang="en-US" sz="2631" dirty="0">
              <a:latin typeface="Arial  "/>
              <a:cs typeface="Arial" pitchFamily="34" charset="0"/>
            </a:endParaRPr>
          </a:p>
          <a:p>
            <a:pPr marL="601538" indent="-601538" eaLnBrk="0" hangingPunct="0">
              <a:spcBef>
                <a:spcPts val="1053"/>
              </a:spcBef>
              <a:buFont typeface="+mj-lt"/>
              <a:buAutoNum type="arabicPeriod" startAt="16"/>
            </a:pPr>
            <a:r>
              <a:rPr lang="en-US" sz="2631" b="1" dirty="0">
                <a:latin typeface="Arial  "/>
                <a:ea typeface="Calibri" pitchFamily="34" charset="0"/>
                <a:cs typeface="Times New Roman" pitchFamily="18" charset="0"/>
              </a:rPr>
              <a:t>Brainstorm problems with </a:t>
            </a:r>
            <a:r>
              <a:rPr lang="en-US" sz="2631" b="1" dirty="0" smtClean="0">
                <a:latin typeface="Arial  "/>
                <a:ea typeface="Calibri" pitchFamily="34" charset="0"/>
                <a:cs typeface="Times New Roman" pitchFamily="18" charset="0"/>
              </a:rPr>
              <a:t>Georgia School Performance Standards. </a:t>
            </a:r>
            <a:endParaRPr lang="en-US" sz="2631" dirty="0">
              <a:latin typeface="Arial  "/>
              <a:cs typeface="Arial" pitchFamily="34" charset="0"/>
            </a:endParaRPr>
          </a:p>
          <a:p>
            <a:pPr marL="601538" indent="-601538" defTabSz="1203076" eaLnBrk="0" fontAlgn="base" hangingPunct="0">
              <a:spcBef>
                <a:spcPts val="1053"/>
              </a:spcBef>
              <a:spcAft>
                <a:spcPct val="0"/>
              </a:spcAft>
              <a:buFont typeface="+mj-lt"/>
              <a:buAutoNum type="arabicPeriod" startAt="16"/>
            </a:pPr>
            <a:r>
              <a:rPr lang="en-US" sz="2631" b="1" dirty="0">
                <a:latin typeface="Arial  "/>
                <a:ea typeface="Calibri" pitchFamily="34" charset="0"/>
                <a:cs typeface="Times New Roman" pitchFamily="18" charset="0"/>
              </a:rPr>
              <a:t>Self assess with Georgia School Performance Standards. </a:t>
            </a:r>
            <a:endParaRPr lang="en-US" sz="2631" dirty="0">
              <a:latin typeface="Arial  "/>
              <a:cs typeface="Arial" pitchFamily="34" charset="0"/>
            </a:endParaRPr>
          </a:p>
          <a:p>
            <a:pPr marL="601538" indent="-601538" defTabSz="1203076" eaLnBrk="0" fontAlgn="base" hangingPunct="0">
              <a:spcBef>
                <a:spcPts val="1053"/>
              </a:spcBef>
              <a:spcAft>
                <a:spcPct val="0"/>
              </a:spcAft>
              <a:buFont typeface="+mj-lt"/>
              <a:buAutoNum type="arabicPeriod" startAt="16"/>
            </a:pPr>
            <a:r>
              <a:rPr lang="en-US" sz="2631" b="1" dirty="0" smtClean="0">
                <a:latin typeface="Arial  "/>
                <a:ea typeface="Calibri" pitchFamily="34" charset="0"/>
                <a:cs typeface="Times New Roman" pitchFamily="18" charset="0"/>
              </a:rPr>
              <a:t>Increase </a:t>
            </a:r>
            <a:r>
              <a:rPr lang="en-US" sz="2631" b="1" dirty="0">
                <a:latin typeface="Arial  "/>
                <a:ea typeface="Calibri" pitchFamily="34" charset="0"/>
                <a:cs typeface="Times New Roman" pitchFamily="18" charset="0"/>
              </a:rPr>
              <a:t>descriptive feedback to teachers.</a:t>
            </a:r>
            <a:endParaRPr lang="en-US" sz="2631" dirty="0">
              <a:latin typeface="Arial  "/>
              <a:cs typeface="Arial" pitchFamily="34" charset="0"/>
            </a:endParaRPr>
          </a:p>
          <a:p>
            <a:pPr marL="601538" indent="-601538" defTabSz="1203076" eaLnBrk="0" fontAlgn="base" hangingPunct="0">
              <a:spcBef>
                <a:spcPts val="1053"/>
              </a:spcBef>
              <a:spcAft>
                <a:spcPct val="0"/>
              </a:spcAft>
              <a:buFont typeface="+mj-lt"/>
              <a:buAutoNum type="arabicPeriod" startAt="16"/>
            </a:pPr>
            <a:r>
              <a:rPr lang="en-US" sz="2631" b="1" dirty="0">
                <a:latin typeface="Arial  "/>
                <a:ea typeface="Calibri" pitchFamily="34" charset="0"/>
                <a:cs typeface="Times New Roman" pitchFamily="18" charset="0"/>
              </a:rPr>
              <a:t>Increase descriptive feedback to students.</a:t>
            </a:r>
            <a:endParaRPr lang="en-US" sz="2631" dirty="0">
              <a:latin typeface="Arial  "/>
              <a:cs typeface="Arial" pitchFamily="34" charset="0"/>
            </a:endParaRPr>
          </a:p>
        </p:txBody>
      </p:sp>
      <p:sp>
        <p:nvSpPr>
          <p:cNvPr id="3" name="Rectangle 2"/>
          <p:cNvSpPr/>
          <p:nvPr/>
        </p:nvSpPr>
        <p:spPr>
          <a:xfrm>
            <a:off x="865276" y="170201"/>
            <a:ext cx="7413449" cy="675477"/>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CCRPI Improvement Strategies</a:t>
            </a:r>
          </a:p>
        </p:txBody>
      </p:sp>
    </p:spTree>
    <p:extLst>
      <p:ext uri="{BB962C8B-B14F-4D97-AF65-F5344CB8AC3E}">
        <p14:creationId xmlns:p14="http://schemas.microsoft.com/office/powerpoint/2010/main" val="417227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7" name="Rectangle 1"/>
          <p:cNvSpPr>
            <a:spLocks noChangeArrowheads="1"/>
          </p:cNvSpPr>
          <p:nvPr/>
        </p:nvSpPr>
        <p:spPr bwMode="auto">
          <a:xfrm>
            <a:off x="478972" y="952879"/>
            <a:ext cx="8229600" cy="4996275"/>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601538" indent="-601538" defTabSz="1203076" fontAlgn="base">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Drill into domain performance in all content </a:t>
            </a:r>
            <a:r>
              <a:rPr lang="en-US" sz="2600" b="1" dirty="0" smtClean="0">
                <a:latin typeface="Arial" pitchFamily="34" charset="0"/>
                <a:ea typeface="Calibri" pitchFamily="34" charset="0"/>
                <a:cs typeface="Times New Roman" pitchFamily="18" charset="0"/>
              </a:rPr>
              <a:t/>
            </a:r>
            <a:br>
              <a:rPr lang="en-US" sz="2600" b="1" dirty="0" smtClean="0">
                <a:latin typeface="Arial" pitchFamily="34" charset="0"/>
                <a:ea typeface="Calibri" pitchFamily="34" charset="0"/>
                <a:cs typeface="Times New Roman" pitchFamily="18" charset="0"/>
              </a:rPr>
            </a:br>
            <a:r>
              <a:rPr lang="en-US" sz="2600" b="1" dirty="0" smtClean="0">
                <a:latin typeface="Arial" pitchFamily="34" charset="0"/>
                <a:ea typeface="Calibri" pitchFamily="34" charset="0"/>
                <a:cs typeface="Times New Roman" pitchFamily="18" charset="0"/>
              </a:rPr>
              <a:t>areas </a:t>
            </a:r>
            <a:r>
              <a:rPr lang="en-US" sz="2600" b="1" dirty="0">
                <a:latin typeface="Arial" pitchFamily="34" charset="0"/>
                <a:ea typeface="Calibri" pitchFamily="34" charset="0"/>
                <a:cs typeface="Times New Roman" pitchFamily="18" charset="0"/>
              </a:rPr>
              <a:t>on CRCTs/EOCTs.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Use the modified 80/20 principle.</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Examine lessons, units, and assessments of </a:t>
            </a:r>
            <a:r>
              <a:rPr lang="en-US" sz="2600" b="1" dirty="0" smtClean="0">
                <a:latin typeface="Arial" pitchFamily="34" charset="0"/>
                <a:ea typeface="Calibri" pitchFamily="34" charset="0"/>
                <a:cs typeface="Times New Roman" pitchFamily="18" charset="0"/>
              </a:rPr>
              <a:t/>
            </a:r>
            <a:br>
              <a:rPr lang="en-US" sz="2600" b="1" dirty="0" smtClean="0">
                <a:latin typeface="Arial" pitchFamily="34" charset="0"/>
                <a:ea typeface="Calibri" pitchFamily="34" charset="0"/>
                <a:cs typeface="Times New Roman" pitchFamily="18" charset="0"/>
              </a:rPr>
            </a:br>
            <a:r>
              <a:rPr lang="en-US" sz="2600" b="1" dirty="0" smtClean="0">
                <a:latin typeface="Arial" pitchFamily="34" charset="0"/>
                <a:ea typeface="Calibri" pitchFamily="34" charset="0"/>
                <a:cs typeface="Times New Roman" pitchFamily="18" charset="0"/>
              </a:rPr>
              <a:t>the </a:t>
            </a:r>
            <a:r>
              <a:rPr lang="en-US" sz="2600" b="1" dirty="0">
                <a:latin typeface="Arial" pitchFamily="34" charset="0"/>
                <a:ea typeface="Calibri" pitchFamily="34" charset="0"/>
                <a:cs typeface="Times New Roman" pitchFamily="18" charset="0"/>
              </a:rPr>
              <a:t>weakest domains.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Drill into subgroup performance.</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Know your flag targets.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Understand the “stars.”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24"/>
              <a:tabLst>
                <a:tab pos="601538" algn="l"/>
              </a:tabLst>
            </a:pPr>
            <a:r>
              <a:rPr lang="en-US" sz="2600" b="1" dirty="0">
                <a:latin typeface="Arial" pitchFamily="34" charset="0"/>
                <a:ea typeface="Calibri" pitchFamily="34" charset="0"/>
                <a:cs typeface="Times New Roman" pitchFamily="18" charset="0"/>
              </a:rPr>
              <a:t>Use regression analysis when possible.</a:t>
            </a:r>
            <a:endParaRPr lang="en-US" sz="2600" dirty="0">
              <a:latin typeface="Arial" pitchFamily="34" charset="0"/>
              <a:cs typeface="Arial" pitchFamily="34" charset="0"/>
            </a:endParaRPr>
          </a:p>
        </p:txBody>
      </p:sp>
      <p:sp>
        <p:nvSpPr>
          <p:cNvPr id="3" name="Rectangle 2"/>
          <p:cNvSpPr/>
          <p:nvPr/>
        </p:nvSpPr>
        <p:spPr>
          <a:xfrm>
            <a:off x="783394" y="168144"/>
            <a:ext cx="7577212"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CCRPI Improvement Strategies</a:t>
            </a:r>
          </a:p>
        </p:txBody>
      </p:sp>
    </p:spTree>
    <p:extLst>
      <p:ext uri="{BB962C8B-B14F-4D97-AF65-F5344CB8AC3E}">
        <p14:creationId xmlns:p14="http://schemas.microsoft.com/office/powerpoint/2010/main" val="219112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3" name="Rectangle 1"/>
          <p:cNvSpPr>
            <a:spLocks noChangeArrowheads="1"/>
          </p:cNvSpPr>
          <p:nvPr/>
        </p:nvSpPr>
        <p:spPr bwMode="auto">
          <a:xfrm>
            <a:off x="461554" y="952938"/>
            <a:ext cx="8229600" cy="5600799"/>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601538" indent="-601538" defTabSz="1203076" fontAlgn="base">
              <a:spcBef>
                <a:spcPts val="1579"/>
              </a:spcBef>
              <a:spcAft>
                <a:spcPct val="0"/>
              </a:spcAft>
              <a:buFont typeface="+mj-lt"/>
              <a:buAutoNum type="arabicPeriod" startAt="31"/>
            </a:pPr>
            <a:r>
              <a:rPr lang="en-US" sz="2600" b="1" dirty="0">
                <a:latin typeface="Arial" pitchFamily="34" charset="0"/>
                <a:ea typeface="Calibri" pitchFamily="34" charset="0"/>
                <a:cs typeface="Times New Roman" pitchFamily="18" charset="0"/>
              </a:rPr>
              <a:t>Develop leading indicators such as “passing               four core classes” in all grades.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31"/>
            </a:pPr>
            <a:r>
              <a:rPr lang="en-US" sz="2600" b="1" dirty="0">
                <a:latin typeface="Arial" pitchFamily="34" charset="0"/>
                <a:ea typeface="Calibri" pitchFamily="34" charset="0"/>
                <a:cs typeface="Times New Roman" pitchFamily="18" charset="0"/>
              </a:rPr>
              <a:t>View CRCT performance with new performance levels.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31"/>
            </a:pPr>
            <a:r>
              <a:rPr lang="en-US" sz="2600" b="1" dirty="0">
                <a:latin typeface="Arial" pitchFamily="34" charset="0"/>
                <a:ea typeface="Calibri" pitchFamily="34" charset="0"/>
                <a:cs typeface="Times New Roman" pitchFamily="18" charset="0"/>
              </a:rPr>
              <a:t>Harvest formative data from CCRPI.</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31"/>
            </a:pPr>
            <a:r>
              <a:rPr lang="en-US" sz="2600" b="1" dirty="0">
                <a:latin typeface="Arial" pitchFamily="34" charset="0"/>
                <a:ea typeface="Calibri" pitchFamily="34" charset="0"/>
                <a:cs typeface="Times New Roman" pitchFamily="18" charset="0"/>
              </a:rPr>
              <a:t>Use CCRPI data to determine the effectiveness of professional learning.</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31"/>
            </a:pPr>
            <a:r>
              <a:rPr lang="en-US" sz="2600" b="1" dirty="0">
                <a:latin typeface="Arial" pitchFamily="34" charset="0"/>
                <a:ea typeface="Calibri" pitchFamily="34" charset="0"/>
                <a:cs typeface="Times New Roman" pitchFamily="18" charset="0"/>
              </a:rPr>
              <a:t>Implement great school and district planning practices.</a:t>
            </a:r>
            <a:endParaRPr lang="en-US" sz="2600" dirty="0">
              <a:latin typeface="Arial" pitchFamily="34" charset="0"/>
              <a:cs typeface="Arial" pitchFamily="34" charset="0"/>
            </a:endParaRPr>
          </a:p>
          <a:p>
            <a:pPr marL="601538" indent="-601538" defTabSz="1203076" eaLnBrk="0" fontAlgn="base" hangingPunct="0">
              <a:spcBef>
                <a:spcPts val="1579"/>
              </a:spcBef>
              <a:spcAft>
                <a:spcPct val="0"/>
              </a:spcAft>
              <a:buFont typeface="+mj-lt"/>
              <a:buAutoNum type="arabicPeriod" startAt="31"/>
            </a:pPr>
            <a:r>
              <a:rPr lang="en-US" sz="2600" b="1" dirty="0">
                <a:latin typeface="Arial" pitchFamily="34" charset="0"/>
                <a:ea typeface="Calibri" pitchFamily="34" charset="0"/>
                <a:cs typeface="Times New Roman" pitchFamily="18" charset="0"/>
              </a:rPr>
              <a:t>Crosswalk the strategies in all plans,                including SIP, with CCRPI indicators.</a:t>
            </a:r>
            <a:endParaRPr lang="en-US" sz="2600" dirty="0">
              <a:latin typeface="Arial" pitchFamily="34" charset="0"/>
              <a:cs typeface="Arial" pitchFamily="34" charset="0"/>
            </a:endParaRPr>
          </a:p>
        </p:txBody>
      </p:sp>
      <p:sp>
        <p:nvSpPr>
          <p:cNvPr id="3" name="Rectangle 2"/>
          <p:cNvSpPr/>
          <p:nvPr/>
        </p:nvSpPr>
        <p:spPr>
          <a:xfrm>
            <a:off x="921238" y="176853"/>
            <a:ext cx="7577212"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CCRPI Improvement Strategies</a:t>
            </a:r>
          </a:p>
        </p:txBody>
      </p:sp>
    </p:spTree>
    <p:extLst>
      <p:ext uri="{BB962C8B-B14F-4D97-AF65-F5344CB8AC3E}">
        <p14:creationId xmlns:p14="http://schemas.microsoft.com/office/powerpoint/2010/main" val="209297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89" name="Rectangle 1"/>
          <p:cNvSpPr>
            <a:spLocks noChangeArrowheads="1"/>
          </p:cNvSpPr>
          <p:nvPr/>
        </p:nvSpPr>
        <p:spPr bwMode="auto">
          <a:xfrm>
            <a:off x="478971" y="982093"/>
            <a:ext cx="8203475" cy="4181052"/>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601538" indent="-601538" defTabSz="1203076" fontAlgn="base">
              <a:spcBef>
                <a:spcPts val="1579"/>
              </a:spcBef>
              <a:spcAft>
                <a:spcPct val="0"/>
              </a:spcAft>
              <a:buFont typeface="+mj-lt"/>
              <a:buAutoNum type="arabicPeriod" startAt="37"/>
            </a:pPr>
            <a:r>
              <a:rPr lang="en-US" sz="2600" b="1" dirty="0">
                <a:latin typeface="Arial  "/>
                <a:ea typeface="Calibri" pitchFamily="34" charset="0"/>
                <a:cs typeface="Times New Roman" pitchFamily="18" charset="0"/>
              </a:rPr>
              <a:t>Be upfront with teachers regarding the upcoming evaluations.</a:t>
            </a:r>
            <a:endParaRPr lang="en-US" sz="2600" dirty="0">
              <a:latin typeface="Arial  "/>
              <a:cs typeface="Arial" pitchFamily="34" charset="0"/>
            </a:endParaRPr>
          </a:p>
          <a:p>
            <a:pPr marL="601538" indent="-601538" defTabSz="1203076" eaLnBrk="0" fontAlgn="base" hangingPunct="0">
              <a:spcBef>
                <a:spcPts val="1579"/>
              </a:spcBef>
              <a:spcAft>
                <a:spcPct val="0"/>
              </a:spcAft>
              <a:buFont typeface="+mj-lt"/>
              <a:buAutoNum type="arabicPeriod" startAt="37"/>
            </a:pPr>
            <a:r>
              <a:rPr lang="en-US" sz="2600" b="1" dirty="0">
                <a:latin typeface="Arial  "/>
                <a:ea typeface="Calibri" pitchFamily="34" charset="0"/>
                <a:cs typeface="Times New Roman" pitchFamily="18" charset="0"/>
              </a:rPr>
              <a:t>Align the intended, taught, and tested curricula.</a:t>
            </a:r>
          </a:p>
          <a:p>
            <a:pPr marL="601538" indent="-601538" defTabSz="1203076" eaLnBrk="0" fontAlgn="base" hangingPunct="0">
              <a:spcBef>
                <a:spcPts val="1579"/>
              </a:spcBef>
              <a:spcAft>
                <a:spcPct val="0"/>
              </a:spcAft>
              <a:buFont typeface="+mj-lt"/>
              <a:buAutoNum type="arabicPeriod" startAt="37"/>
            </a:pPr>
            <a:r>
              <a:rPr lang="en-US" sz="2600" b="1" dirty="0">
                <a:latin typeface="Arial  "/>
                <a:cs typeface="Times New Roman" pitchFamily="18" charset="0"/>
              </a:rPr>
              <a:t>Increase staff understanding of SGPs.</a:t>
            </a:r>
          </a:p>
          <a:p>
            <a:pPr marL="601538" indent="-601538" defTabSz="1203076" eaLnBrk="0" fontAlgn="base" hangingPunct="0">
              <a:spcBef>
                <a:spcPts val="1579"/>
              </a:spcBef>
              <a:spcAft>
                <a:spcPct val="0"/>
              </a:spcAft>
              <a:buFont typeface="+mj-lt"/>
              <a:buAutoNum type="arabicPeriod" startAt="37"/>
            </a:pPr>
            <a:r>
              <a:rPr lang="en-US" sz="2600" b="1" dirty="0">
                <a:latin typeface="Arial  "/>
                <a:cs typeface="Times New Roman" pitchFamily="18" charset="0"/>
              </a:rPr>
              <a:t>Create healthy competition between content areas (with SGPs 35 and higher).</a:t>
            </a:r>
            <a:endParaRPr lang="en-US" sz="2600" dirty="0">
              <a:latin typeface="Arial  "/>
              <a:cs typeface="Arial" pitchFamily="34" charset="0"/>
            </a:endParaRPr>
          </a:p>
          <a:p>
            <a:pPr marL="601538" indent="-601538" defTabSz="1203076" eaLnBrk="0" fontAlgn="base" hangingPunct="0">
              <a:spcBef>
                <a:spcPts val="1579"/>
              </a:spcBef>
              <a:spcAft>
                <a:spcPct val="0"/>
              </a:spcAft>
              <a:buFont typeface="+mj-lt"/>
              <a:buAutoNum type="arabicPeriod" startAt="37"/>
            </a:pPr>
            <a:r>
              <a:rPr lang="en-US" sz="2600" b="1" dirty="0">
                <a:latin typeface="Arial  "/>
                <a:ea typeface="Calibri" pitchFamily="34" charset="0"/>
                <a:cs typeface="Times New Roman" pitchFamily="18" charset="0"/>
              </a:rPr>
              <a:t>Avoid layering on extra work.</a:t>
            </a:r>
            <a:endParaRPr lang="en-US" sz="2600" dirty="0">
              <a:latin typeface="Arial  "/>
              <a:cs typeface="Arial" pitchFamily="34" charset="0"/>
            </a:endParaRPr>
          </a:p>
        </p:txBody>
      </p:sp>
      <p:sp>
        <p:nvSpPr>
          <p:cNvPr id="3" name="Rectangle 2"/>
          <p:cNvSpPr/>
          <p:nvPr/>
        </p:nvSpPr>
        <p:spPr>
          <a:xfrm>
            <a:off x="966937" y="176853"/>
            <a:ext cx="7577212" cy="688429"/>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CCRPI Improvement Strategies</a:t>
            </a:r>
          </a:p>
        </p:txBody>
      </p:sp>
    </p:spTree>
    <p:extLst>
      <p:ext uri="{BB962C8B-B14F-4D97-AF65-F5344CB8AC3E}">
        <p14:creationId xmlns:p14="http://schemas.microsoft.com/office/powerpoint/2010/main" val="250846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421"/>
            <a:ext cx="9144000" cy="4919552"/>
          </a:xfrm>
          <a:prstGeom prst="rect">
            <a:avLst/>
          </a:prstGeom>
          <a:noFill/>
        </p:spPr>
        <p:txBody>
          <a:bodyPr wrap="square" rtlCol="0">
            <a:spAutoFit/>
          </a:bodyPr>
          <a:lstStyle/>
          <a:p>
            <a:pPr algn="ctr"/>
            <a:r>
              <a:rPr lang="en-US" sz="3600" b="1" i="1" dirty="0"/>
              <a:t>College and Career Ready Performance Index</a:t>
            </a:r>
          </a:p>
          <a:p>
            <a:pPr algn="ctr"/>
            <a:r>
              <a:rPr lang="en-US" sz="3600" b="1" i="1" dirty="0"/>
              <a:t>(CCRPI)</a:t>
            </a:r>
          </a:p>
          <a:p>
            <a:pPr algn="ctr"/>
            <a:endParaRPr lang="en-US" sz="3600" b="1" i="1" dirty="0"/>
          </a:p>
          <a:p>
            <a:pPr algn="ctr"/>
            <a:r>
              <a:rPr lang="en-US" sz="3600" b="1" i="1" dirty="0">
                <a:solidFill>
                  <a:srgbClr val="0000FF"/>
                </a:solidFill>
              </a:rPr>
              <a:t>Challenge Points </a:t>
            </a:r>
          </a:p>
          <a:p>
            <a:pPr algn="ctr"/>
            <a:endParaRPr lang="en-US" sz="3600" b="1" i="1" dirty="0">
              <a:solidFill>
                <a:schemeClr val="accent1"/>
              </a:solidFill>
            </a:endParaRPr>
          </a:p>
          <a:p>
            <a:pPr algn="ctr"/>
            <a:r>
              <a:rPr lang="en-US" sz="3600" b="1" i="1" dirty="0"/>
              <a:t>Leadership and Data Strategies</a:t>
            </a:r>
          </a:p>
          <a:p>
            <a:pPr algn="ctr"/>
            <a:r>
              <a:rPr lang="en-US" sz="2400" b="1" i="1" dirty="0"/>
              <a:t>Division of School &amp; District Effectiveness</a:t>
            </a:r>
            <a:endParaRPr lang="en-US" sz="2400" i="1" dirty="0"/>
          </a:p>
          <a:p>
            <a:pPr algn="ctr"/>
            <a:endParaRPr lang="en-US" sz="3684" b="1" i="1" dirty="0">
              <a:solidFill>
                <a:schemeClr val="accent1"/>
              </a:solidFill>
              <a:latin typeface="+mj-lt"/>
            </a:endParaRPr>
          </a:p>
          <a:p>
            <a:pPr algn="ctr"/>
            <a:endParaRPr lang="en-US" sz="3684" b="1" i="1" dirty="0">
              <a:solidFill>
                <a:schemeClr val="accent1"/>
              </a:solidFill>
              <a:latin typeface="+mj-lt"/>
            </a:endParaRPr>
          </a:p>
        </p:txBody>
      </p:sp>
    </p:spTree>
    <p:extLst>
      <p:ext uri="{BB962C8B-B14F-4D97-AF65-F5344CB8AC3E}">
        <p14:creationId xmlns:p14="http://schemas.microsoft.com/office/powerpoint/2010/main" val="5835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0" y="192053"/>
            <a:ext cx="9144000" cy="659283"/>
          </a:xfrm>
          <a:prstGeom prst="rect">
            <a:avLst/>
          </a:prstGeom>
          <a:noFill/>
          <a:ln w="9525">
            <a:noFill/>
            <a:miter lim="800000"/>
            <a:headEnd/>
            <a:tailEnd/>
          </a:ln>
        </p:spPr>
        <p:txBody>
          <a:bodyPr wrap="square">
            <a:spAutoFit/>
          </a:bodyPr>
          <a:lstStyle/>
          <a:p>
            <a:pPr algn="ctr"/>
            <a:r>
              <a:rPr lang="en-US" sz="3600" b="1" dirty="0" smtClean="0">
                <a:latin typeface="Arial Rounded MT Bold" panose="020F0704030504030204" pitchFamily="34" charset="0"/>
              </a:rPr>
              <a:t>CCRPI </a:t>
            </a:r>
            <a:r>
              <a:rPr lang="en-US" sz="3600" b="1" dirty="0">
                <a:latin typeface="Arial Rounded MT Bold" panose="020F0704030504030204" pitchFamily="34" charset="0"/>
              </a:rPr>
              <a:t>Performance Categories</a:t>
            </a:r>
          </a:p>
        </p:txBody>
      </p:sp>
      <p:sp>
        <p:nvSpPr>
          <p:cNvPr id="3" name="Oval 2"/>
          <p:cNvSpPr/>
          <p:nvPr/>
        </p:nvSpPr>
        <p:spPr>
          <a:xfrm>
            <a:off x="6037505" y="741174"/>
            <a:ext cx="3054383" cy="2909699"/>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Tree>
    <p:extLst>
      <p:ext uri="{BB962C8B-B14F-4D97-AF65-F5344CB8AC3E}">
        <p14:creationId xmlns:p14="http://schemas.microsoft.com/office/powerpoint/2010/main" val="72064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28289" y="520776"/>
            <a:ext cx="8718193" cy="6612259"/>
          </a:xfrm>
          <a:prstGeom prst="rect">
            <a:avLst/>
          </a:prstGeom>
          <a:noFill/>
        </p:spPr>
        <p:txBody>
          <a:bodyPr wrap="square" rtlCol="0">
            <a:spAutoFit/>
          </a:bodyPr>
          <a:lstStyle/>
          <a:p>
            <a:r>
              <a:rPr lang="en-US" sz="3684" b="1" dirty="0">
                <a:solidFill>
                  <a:prstClr val="black"/>
                </a:solidFill>
                <a:latin typeface="Calibri"/>
              </a:rPr>
              <a:t>     1. Performance Flags</a:t>
            </a:r>
          </a:p>
          <a:p>
            <a:pPr marL="609893">
              <a:lnSpc>
                <a:spcPct val="150000"/>
              </a:lnSpc>
              <a:buFont typeface="Wingdings" pitchFamily="2" charset="2"/>
              <a:buChar char="§"/>
            </a:pPr>
            <a:r>
              <a:rPr lang="en-US" sz="3684" b="1" dirty="0">
                <a:solidFill>
                  <a:prstClr val="black"/>
                </a:solidFill>
                <a:latin typeface="Calibri"/>
              </a:rPr>
              <a:t> Red, Green, Yellow Flags</a:t>
            </a:r>
          </a:p>
          <a:p>
            <a:pPr marL="609893">
              <a:lnSpc>
                <a:spcPct val="150000"/>
              </a:lnSpc>
            </a:pPr>
            <a:endParaRPr lang="en-US" sz="3684" b="1" dirty="0">
              <a:solidFill>
                <a:prstClr val="black"/>
              </a:solidFill>
              <a:latin typeface="Calibri"/>
            </a:endParaRPr>
          </a:p>
          <a:p>
            <a:pPr marL="609893">
              <a:lnSpc>
                <a:spcPct val="150000"/>
              </a:lnSpc>
            </a:pPr>
            <a:endParaRPr lang="en-US" sz="3684" b="1" dirty="0">
              <a:solidFill>
                <a:prstClr val="black"/>
              </a:solidFill>
              <a:latin typeface="Calibri"/>
            </a:endParaRPr>
          </a:p>
          <a:p>
            <a:pPr marL="609893">
              <a:lnSpc>
                <a:spcPct val="150000"/>
              </a:lnSpc>
            </a:pPr>
            <a:endParaRPr lang="en-US" sz="3684" b="1" dirty="0">
              <a:solidFill>
                <a:prstClr val="black"/>
              </a:solidFill>
              <a:latin typeface="Calibri"/>
            </a:endParaRPr>
          </a:p>
          <a:p>
            <a:pPr marL="609893">
              <a:lnSpc>
                <a:spcPct val="150000"/>
              </a:lnSpc>
            </a:pPr>
            <a:r>
              <a:rPr lang="en-US" sz="3684" b="1" dirty="0">
                <a:solidFill>
                  <a:prstClr val="black"/>
                </a:solidFill>
                <a:latin typeface="Calibri"/>
              </a:rPr>
              <a:t>2. Exceeding the Bar Indicators </a:t>
            </a:r>
          </a:p>
          <a:p>
            <a:pPr marL="609893">
              <a:lnSpc>
                <a:spcPct val="150000"/>
              </a:lnSpc>
            </a:pPr>
            <a:r>
              <a:rPr lang="en-US" sz="3684" b="1" dirty="0">
                <a:solidFill>
                  <a:prstClr val="black"/>
                </a:solidFill>
                <a:latin typeface="Calibri"/>
              </a:rPr>
              <a:t>			.5  per indicator</a:t>
            </a:r>
          </a:p>
          <a:p>
            <a:pPr marL="609893">
              <a:lnSpc>
                <a:spcPct val="150000"/>
              </a:lnSpc>
            </a:pPr>
            <a:endParaRPr lang="en-US" sz="3684" b="1" dirty="0">
              <a:solidFill>
                <a:prstClr val="black"/>
              </a:solidFill>
              <a:latin typeface="Calibri"/>
            </a:endParaRPr>
          </a:p>
        </p:txBody>
      </p:sp>
      <p:sp>
        <p:nvSpPr>
          <p:cNvPr id="8" name="Wave 7"/>
          <p:cNvSpPr/>
          <p:nvPr/>
        </p:nvSpPr>
        <p:spPr>
          <a:xfrm>
            <a:off x="4180161" y="2282814"/>
            <a:ext cx="738809" cy="1040938"/>
          </a:xfrm>
          <a:prstGeom prst="wave">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737" b="1" dirty="0">
                <a:solidFill>
                  <a:prstClr val="black"/>
                </a:solidFill>
              </a:rPr>
              <a:t>P</a:t>
            </a:r>
          </a:p>
        </p:txBody>
      </p:sp>
      <p:sp>
        <p:nvSpPr>
          <p:cNvPr id="9" name="Wave 8"/>
          <p:cNvSpPr/>
          <p:nvPr/>
        </p:nvSpPr>
        <p:spPr>
          <a:xfrm>
            <a:off x="4153114" y="3341708"/>
            <a:ext cx="747901" cy="1077356"/>
          </a:xfrm>
          <a:prstGeom prst="wave">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737" b="1" dirty="0">
                <a:solidFill>
                  <a:prstClr val="black"/>
                </a:solidFill>
              </a:rPr>
              <a:t>P</a:t>
            </a:r>
          </a:p>
        </p:txBody>
      </p:sp>
      <p:sp>
        <p:nvSpPr>
          <p:cNvPr id="15" name="Wave 14"/>
          <p:cNvSpPr/>
          <p:nvPr/>
        </p:nvSpPr>
        <p:spPr>
          <a:xfrm>
            <a:off x="5312320" y="2731219"/>
            <a:ext cx="962569" cy="1169930"/>
          </a:xfrm>
          <a:prstGeom prst="wav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31" b="1" dirty="0">
                <a:solidFill>
                  <a:prstClr val="black"/>
                </a:solidFill>
              </a:rPr>
              <a:t>P-SG</a:t>
            </a:r>
          </a:p>
        </p:txBody>
      </p:sp>
      <p:sp>
        <p:nvSpPr>
          <p:cNvPr id="2" name="Right Brace 1"/>
          <p:cNvSpPr/>
          <p:nvPr/>
        </p:nvSpPr>
        <p:spPr>
          <a:xfrm rot="10800000" flipH="1">
            <a:off x="6627632" y="1339111"/>
            <a:ext cx="837038" cy="47102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68">
              <a:ln w="28575">
                <a:solidFill>
                  <a:schemeClr val="tx1"/>
                </a:solidFill>
              </a:ln>
            </a:endParaRPr>
          </a:p>
        </p:txBody>
      </p:sp>
      <p:sp>
        <p:nvSpPr>
          <p:cNvPr id="3" name="TextBox 2"/>
          <p:cNvSpPr txBox="1"/>
          <p:nvPr/>
        </p:nvSpPr>
        <p:spPr>
          <a:xfrm>
            <a:off x="7607963" y="3269052"/>
            <a:ext cx="1273211" cy="821315"/>
          </a:xfrm>
          <a:prstGeom prst="rect">
            <a:avLst/>
          </a:prstGeom>
          <a:noFill/>
        </p:spPr>
        <p:txBody>
          <a:bodyPr wrap="square" rtlCol="0">
            <a:spAutoFit/>
          </a:bodyPr>
          <a:lstStyle/>
          <a:p>
            <a:r>
              <a:rPr lang="en-US" sz="4737" b="1" dirty="0">
                <a:solidFill>
                  <a:srgbClr val="FF0000"/>
                </a:solidFill>
              </a:rPr>
              <a:t>10</a:t>
            </a:r>
          </a:p>
        </p:txBody>
      </p:sp>
    </p:spTree>
    <p:extLst>
      <p:ext uri="{BB962C8B-B14F-4D97-AF65-F5344CB8AC3E}">
        <p14:creationId xmlns:p14="http://schemas.microsoft.com/office/powerpoint/2010/main" val="413115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22857" y="179288"/>
            <a:ext cx="7178723" cy="644937"/>
          </a:xfrm>
          <a:prstGeom prst="rect">
            <a:avLst/>
          </a:prstGeom>
          <a:noFill/>
        </p:spPr>
        <p:txBody>
          <a:bodyPr lIns="90060" tIns="45030" rIns="90060" bIns="450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91" dirty="0">
                <a:ln w="11430"/>
                <a:latin typeface="Arial Rounded MT Bold" panose="020F0704030504030204" pitchFamily="34" charset="0"/>
              </a:rPr>
              <a:t>CCRPI Points</a:t>
            </a:r>
          </a:p>
        </p:txBody>
      </p:sp>
      <p:sp>
        <p:nvSpPr>
          <p:cNvPr id="143361" name="Rectangle 1"/>
          <p:cNvSpPr>
            <a:spLocks noChangeArrowheads="1"/>
          </p:cNvSpPr>
          <p:nvPr/>
        </p:nvSpPr>
        <p:spPr bwMode="auto">
          <a:xfrm>
            <a:off x="363421" y="1469938"/>
            <a:ext cx="8421336" cy="4951997"/>
          </a:xfrm>
          <a:prstGeom prst="rect">
            <a:avLst/>
          </a:prstGeom>
          <a:noFill/>
          <a:ln w="9525">
            <a:noFill/>
            <a:miter lim="800000"/>
            <a:headEnd/>
            <a:tailEnd/>
          </a:ln>
          <a:effectLst/>
        </p:spPr>
        <p:txBody>
          <a:bodyPr anchor="ctr">
            <a:spAutoFit/>
          </a:bodyPr>
          <a:lstStyle/>
          <a:p>
            <a:pPr eaLnBrk="0" hangingPunct="0">
              <a:defRPr/>
            </a:pPr>
            <a:r>
              <a:rPr lang="en-US" sz="3158" b="1" dirty="0">
                <a:ea typeface="Calibri" pitchFamily="34" charset="0"/>
              </a:rPr>
              <a:t>Tests					</a:t>
            </a:r>
            <a:r>
              <a:rPr lang="en-US" sz="3158" b="1" dirty="0">
                <a:solidFill>
                  <a:srgbClr val="339900"/>
                </a:solidFill>
                <a:ea typeface="Calibri" pitchFamily="34" charset="0"/>
              </a:rPr>
              <a:t>24 points</a:t>
            </a:r>
          </a:p>
          <a:p>
            <a:pPr eaLnBrk="0" hangingPunct="0">
              <a:defRPr/>
            </a:pPr>
            <a:r>
              <a:rPr lang="en-US" sz="3158" b="1" dirty="0">
                <a:ea typeface="Calibri" pitchFamily="34" charset="0"/>
              </a:rPr>
              <a:t>Readiness  			</a:t>
            </a:r>
            <a:r>
              <a:rPr lang="en-US" sz="3158" b="1" dirty="0" smtClean="0">
                <a:solidFill>
                  <a:srgbClr val="339900"/>
                </a:solidFill>
                <a:ea typeface="Calibri" pitchFamily="34" charset="0"/>
              </a:rPr>
              <a:t>18 </a:t>
            </a:r>
            <a:r>
              <a:rPr lang="en-US" sz="3158" b="1" dirty="0">
                <a:solidFill>
                  <a:srgbClr val="339900"/>
                </a:solidFill>
                <a:ea typeface="Calibri" pitchFamily="34" charset="0"/>
              </a:rPr>
              <a:t>points</a:t>
            </a:r>
            <a:r>
              <a:rPr lang="en-US" sz="3158" b="1" dirty="0">
                <a:ea typeface="Calibri" pitchFamily="34" charset="0"/>
              </a:rPr>
              <a:t> </a:t>
            </a:r>
            <a:endParaRPr lang="en-US" sz="3158" b="1" u="sng" dirty="0">
              <a:ea typeface="Calibri" pitchFamily="34" charset="0"/>
            </a:endParaRPr>
          </a:p>
          <a:p>
            <a:pPr eaLnBrk="0" hangingPunct="0">
              <a:defRPr/>
            </a:pPr>
            <a:r>
              <a:rPr lang="en-US" sz="3158" b="1" dirty="0">
                <a:ea typeface="Calibri" pitchFamily="34" charset="0"/>
              </a:rPr>
              <a:t>Graduation			</a:t>
            </a:r>
            <a:r>
              <a:rPr lang="en-US" sz="3158" b="1" u="sng" dirty="0" smtClean="0">
                <a:solidFill>
                  <a:srgbClr val="339900"/>
                </a:solidFill>
                <a:ea typeface="Calibri" pitchFamily="34" charset="0"/>
              </a:rPr>
              <a:t>18 points</a:t>
            </a:r>
            <a:r>
              <a:rPr lang="en-US" sz="3158" b="1" dirty="0">
                <a:ea typeface="Calibri" pitchFamily="34" charset="0"/>
              </a:rPr>
              <a:t>					</a:t>
            </a:r>
            <a:r>
              <a:rPr lang="en-US" sz="3158" b="1" dirty="0" smtClean="0">
                <a:ea typeface="Calibri" pitchFamily="34" charset="0"/>
              </a:rPr>
              <a:t>                               60 </a:t>
            </a:r>
            <a:r>
              <a:rPr lang="en-US" sz="3158" b="1" dirty="0">
                <a:ea typeface="Calibri" pitchFamily="34" charset="0"/>
              </a:rPr>
              <a:t>points</a:t>
            </a:r>
            <a:endParaRPr lang="en-US" sz="3158" b="1" dirty="0"/>
          </a:p>
          <a:p>
            <a:pPr eaLnBrk="0" hangingPunct="0">
              <a:defRPr/>
            </a:pPr>
            <a:endParaRPr lang="en-US" sz="3158" b="1" dirty="0">
              <a:ea typeface="Calibri" pitchFamily="34" charset="0"/>
            </a:endParaRPr>
          </a:p>
          <a:p>
            <a:pPr eaLnBrk="0" hangingPunct="0">
              <a:defRPr/>
            </a:pPr>
            <a:r>
              <a:rPr lang="en-US" sz="3158" b="1" dirty="0">
                <a:solidFill>
                  <a:srgbClr val="C00000"/>
                </a:solidFill>
                <a:ea typeface="Calibri" pitchFamily="34" charset="0"/>
              </a:rPr>
              <a:t>Student Progress -- 25 points</a:t>
            </a:r>
            <a:r>
              <a:rPr lang="en-US" sz="3158" b="1" dirty="0">
                <a:ea typeface="Calibri" pitchFamily="34" charset="0"/>
              </a:rPr>
              <a:t>	</a:t>
            </a:r>
            <a:endParaRPr lang="en-US" sz="3158" b="1" dirty="0">
              <a:solidFill>
                <a:srgbClr val="0040CC"/>
              </a:solidFill>
              <a:ea typeface="Calibri" pitchFamily="34" charset="0"/>
            </a:endParaRPr>
          </a:p>
          <a:p>
            <a:pPr eaLnBrk="0" hangingPunct="0">
              <a:defRPr/>
            </a:pPr>
            <a:r>
              <a:rPr lang="en-US" sz="3158" b="1" dirty="0">
                <a:solidFill>
                  <a:srgbClr val="0040CC"/>
                </a:solidFill>
                <a:ea typeface="Calibri" pitchFamily="34" charset="0"/>
              </a:rPr>
              <a:t>Closing the GAP -- </a:t>
            </a:r>
            <a:r>
              <a:rPr lang="en-US" sz="3158" b="1" dirty="0" smtClean="0">
                <a:solidFill>
                  <a:srgbClr val="0040CC"/>
                </a:solidFill>
                <a:ea typeface="Calibri" pitchFamily="34" charset="0"/>
              </a:rPr>
              <a:t>  15 </a:t>
            </a:r>
            <a:r>
              <a:rPr lang="en-US" sz="3158" b="1" dirty="0">
                <a:solidFill>
                  <a:srgbClr val="0040CC"/>
                </a:solidFill>
                <a:ea typeface="Calibri" pitchFamily="34" charset="0"/>
              </a:rPr>
              <a:t>points</a:t>
            </a:r>
            <a:endParaRPr lang="en-US" sz="3158" b="1" u="sng" dirty="0">
              <a:solidFill>
                <a:srgbClr val="339900"/>
              </a:solidFill>
              <a:ea typeface="Calibri" pitchFamily="34" charset="0"/>
            </a:endParaRPr>
          </a:p>
          <a:p>
            <a:pPr eaLnBrk="0" hangingPunct="0">
              <a:defRPr/>
            </a:pPr>
            <a:r>
              <a:rPr lang="en-US" sz="3158" dirty="0"/>
              <a:t>				            </a:t>
            </a:r>
            <a:r>
              <a:rPr lang="en-US" sz="3158" b="1" dirty="0"/>
              <a:t>100 Points</a:t>
            </a:r>
          </a:p>
          <a:p>
            <a:pPr eaLnBrk="0" hangingPunct="0">
              <a:defRPr/>
            </a:pPr>
            <a:r>
              <a:rPr lang="en-US" sz="3158" b="1" dirty="0">
                <a:ea typeface="Calibri" pitchFamily="34" charset="0"/>
              </a:rPr>
              <a:t>Challenge Points</a:t>
            </a:r>
            <a:r>
              <a:rPr lang="en-US" sz="3158" dirty="0">
                <a:ea typeface="Calibri" pitchFamily="34" charset="0"/>
              </a:rPr>
              <a:t>		</a:t>
            </a:r>
            <a:r>
              <a:rPr lang="en-US" sz="3158" dirty="0" smtClean="0">
                <a:ea typeface="Calibri" pitchFamily="34" charset="0"/>
              </a:rPr>
              <a:t>     </a:t>
            </a:r>
            <a:r>
              <a:rPr lang="en-US" sz="3158" b="1" u="sng" dirty="0" smtClean="0">
                <a:solidFill>
                  <a:srgbClr val="339900"/>
                </a:solidFill>
                <a:ea typeface="Calibri" pitchFamily="34" charset="0"/>
              </a:rPr>
              <a:t>10 </a:t>
            </a:r>
            <a:r>
              <a:rPr lang="en-US" sz="3158" b="1" u="sng" dirty="0">
                <a:solidFill>
                  <a:srgbClr val="339900"/>
                </a:solidFill>
                <a:ea typeface="Calibri" pitchFamily="34" charset="0"/>
              </a:rPr>
              <a:t>Points</a:t>
            </a:r>
          </a:p>
          <a:p>
            <a:pPr eaLnBrk="0" hangingPunct="0">
              <a:defRPr/>
            </a:pPr>
            <a:r>
              <a:rPr lang="en-US" sz="3158" b="1" dirty="0"/>
              <a:t>				</a:t>
            </a:r>
            <a:r>
              <a:rPr lang="en-US" sz="3158" b="1" dirty="0">
                <a:solidFill>
                  <a:srgbClr val="C00000"/>
                </a:solidFill>
              </a:rPr>
              <a:t>Total   </a:t>
            </a:r>
            <a:r>
              <a:rPr lang="en-US" sz="3158" b="1" dirty="0" smtClean="0">
                <a:solidFill>
                  <a:srgbClr val="C00000"/>
                </a:solidFill>
              </a:rPr>
              <a:t> 110 </a:t>
            </a:r>
            <a:r>
              <a:rPr lang="en-US" sz="3158" b="1" dirty="0">
                <a:solidFill>
                  <a:srgbClr val="C00000"/>
                </a:solidFill>
              </a:rPr>
              <a:t>Points</a:t>
            </a:r>
            <a:endParaRPr lang="en-US" sz="3158" dirty="0">
              <a:solidFill>
                <a:srgbClr val="C00000"/>
              </a:solidFill>
            </a:endParaRPr>
          </a:p>
        </p:txBody>
      </p:sp>
      <p:sp>
        <p:nvSpPr>
          <p:cNvPr id="10" name="TextBox 9"/>
          <p:cNvSpPr txBox="1"/>
          <p:nvPr/>
        </p:nvSpPr>
        <p:spPr bwMode="auto">
          <a:xfrm>
            <a:off x="5317836" y="3598132"/>
            <a:ext cx="557664" cy="1550104"/>
          </a:xfrm>
          <a:prstGeom prst="rect">
            <a:avLst/>
          </a:prstGeom>
          <a:noFill/>
        </p:spPr>
        <p:txBody>
          <a:bodyPr>
            <a:spAutoFit/>
          </a:bodyPr>
          <a:lstStyle/>
          <a:p>
            <a:pPr>
              <a:defRPr/>
            </a:pPr>
            <a:r>
              <a:rPr lang="en-US" sz="9473" b="1" dirty="0"/>
              <a:t>}</a:t>
            </a:r>
          </a:p>
        </p:txBody>
      </p:sp>
      <p:sp>
        <p:nvSpPr>
          <p:cNvPr id="11" name="Rectangle 10"/>
          <p:cNvSpPr/>
          <p:nvPr/>
        </p:nvSpPr>
        <p:spPr bwMode="auto">
          <a:xfrm>
            <a:off x="5875500" y="4084034"/>
            <a:ext cx="1729256" cy="578300"/>
          </a:xfrm>
          <a:prstGeom prst="rect">
            <a:avLst/>
          </a:prstGeom>
        </p:spPr>
        <p:txBody>
          <a:bodyPr wrap="none">
            <a:spAutoFit/>
          </a:bodyPr>
          <a:lstStyle/>
          <a:p>
            <a:pPr>
              <a:defRPr/>
            </a:pPr>
            <a:r>
              <a:rPr lang="en-US" sz="3158" b="1" dirty="0">
                <a:solidFill>
                  <a:srgbClr val="339900"/>
                </a:solidFill>
                <a:ea typeface="Calibri" pitchFamily="34" charset="0"/>
              </a:rPr>
              <a:t>40 Points</a:t>
            </a:r>
            <a:endParaRPr lang="en-US" sz="3158" dirty="0"/>
          </a:p>
        </p:txBody>
      </p:sp>
      <p:sp>
        <p:nvSpPr>
          <p:cNvPr id="7" name="Rectangle 6"/>
          <p:cNvSpPr/>
          <p:nvPr/>
        </p:nvSpPr>
        <p:spPr>
          <a:xfrm>
            <a:off x="349097" y="5362749"/>
            <a:ext cx="3469882" cy="521309"/>
          </a:xfrm>
          <a:prstGeom prst="rect">
            <a:avLst/>
          </a:prstGeom>
          <a:noFill/>
          <a:ln w="38100">
            <a:solidFill>
              <a:srgbClr val="C0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
        <p:nvSpPr>
          <p:cNvPr id="8" name="Oval 7"/>
          <p:cNvSpPr/>
          <p:nvPr/>
        </p:nvSpPr>
        <p:spPr>
          <a:xfrm>
            <a:off x="-1" y="4794756"/>
            <a:ext cx="9144001" cy="1797633"/>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9" name="Oval 8"/>
          <p:cNvSpPr/>
          <p:nvPr/>
        </p:nvSpPr>
        <p:spPr>
          <a:xfrm>
            <a:off x="4708653" y="5362749"/>
            <a:ext cx="3201659" cy="516723"/>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Tree>
    <p:extLst>
      <p:ext uri="{BB962C8B-B14F-4D97-AF65-F5344CB8AC3E}">
        <p14:creationId xmlns:p14="http://schemas.microsoft.com/office/powerpoint/2010/main" val="222409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500952" y="-8752"/>
            <a:ext cx="8229182" cy="1102794"/>
          </a:xfrm>
        </p:spPr>
        <p:txBody>
          <a:bodyPr>
            <a:normAutofit/>
          </a:bodyPr>
          <a:lstStyle/>
          <a:p>
            <a:pPr algn="ctr" eaLnBrk="1" hangingPunct="1"/>
            <a:r>
              <a:rPr lang="en-US" sz="3600" dirty="0">
                <a:solidFill>
                  <a:srgbClr val="0040CC"/>
                </a:solidFill>
              </a:rPr>
              <a:t>“Challenge” or Bonus Points</a:t>
            </a:r>
          </a:p>
        </p:txBody>
      </p:sp>
      <p:sp>
        <p:nvSpPr>
          <p:cNvPr id="3" name="Content Placeholder 2"/>
          <p:cNvSpPr>
            <a:spLocks noGrp="1"/>
          </p:cNvSpPr>
          <p:nvPr>
            <p:ph idx="4294967295"/>
          </p:nvPr>
        </p:nvSpPr>
        <p:spPr>
          <a:xfrm>
            <a:off x="912728" y="984572"/>
            <a:ext cx="8231272" cy="5111436"/>
          </a:xfrm>
        </p:spPr>
        <p:txBody>
          <a:bodyPr rtlCol="0">
            <a:noAutofit/>
          </a:bodyPr>
          <a:lstStyle/>
          <a:p>
            <a:pPr>
              <a:buNone/>
              <a:defRPr/>
            </a:pPr>
            <a:r>
              <a:rPr lang="en-US" b="1" dirty="0"/>
              <a:t>Maximum points allowed – </a:t>
            </a:r>
            <a:r>
              <a:rPr lang="en-US" b="1" dirty="0">
                <a:solidFill>
                  <a:srgbClr val="C00000"/>
                </a:solidFill>
              </a:rPr>
              <a:t>10 </a:t>
            </a:r>
            <a:r>
              <a:rPr lang="en-US" b="1" dirty="0" smtClean="0">
                <a:solidFill>
                  <a:srgbClr val="C00000"/>
                </a:solidFill>
              </a:rPr>
              <a:t>points</a:t>
            </a:r>
          </a:p>
          <a:p>
            <a:pPr>
              <a:buNone/>
              <a:defRPr/>
            </a:pPr>
            <a:endParaRPr lang="en-US" sz="1200" b="1" dirty="0">
              <a:solidFill>
                <a:srgbClr val="C00000"/>
              </a:solidFill>
            </a:endParaRPr>
          </a:p>
          <a:p>
            <a:pPr marL="369915" lvl="1" indent="-296592">
              <a:buFont typeface="Arial" charset="0"/>
              <a:buAutoNum type="arabicPeriod"/>
              <a:defRPr/>
            </a:pPr>
            <a:r>
              <a:rPr lang="en-US" sz="2800" b="1" dirty="0" smtClean="0">
                <a:solidFill>
                  <a:srgbClr val="0040CC"/>
                </a:solidFill>
              </a:rPr>
              <a:t>ED/EL/SWD Performance</a:t>
            </a:r>
          </a:p>
          <a:p>
            <a:pPr marL="73323" lvl="1" indent="0">
              <a:buNone/>
              <a:defRPr/>
            </a:pPr>
            <a:endParaRPr lang="en-US" sz="1200" b="1" dirty="0" smtClean="0">
              <a:solidFill>
                <a:srgbClr val="0040CC"/>
              </a:solidFill>
            </a:endParaRPr>
          </a:p>
          <a:p>
            <a:pPr marL="73323" lvl="1" indent="0">
              <a:buNone/>
              <a:defRPr/>
            </a:pPr>
            <a:endParaRPr lang="en-US" sz="800" b="1" dirty="0">
              <a:solidFill>
                <a:srgbClr val="0040CC"/>
              </a:solidFill>
            </a:endParaRPr>
          </a:p>
          <a:p>
            <a:pPr marL="451374" lvl="2" indent="-307036">
              <a:defRPr/>
            </a:pPr>
            <a:r>
              <a:rPr lang="en-US" sz="2400" b="1" dirty="0" smtClean="0"/>
              <a:t>The </a:t>
            </a:r>
            <a:r>
              <a:rPr lang="en-US" sz="2400" b="1" dirty="0"/>
              <a:t>number of possible points determined </a:t>
            </a:r>
            <a:r>
              <a:rPr lang="en-US" sz="2400" b="1" dirty="0" smtClean="0"/>
              <a:t/>
            </a:r>
            <a:br>
              <a:rPr lang="en-US" sz="2400" b="1" dirty="0" smtClean="0"/>
            </a:br>
            <a:r>
              <a:rPr lang="en-US" sz="2400" b="1" dirty="0" smtClean="0"/>
              <a:t>by </a:t>
            </a:r>
            <a:r>
              <a:rPr lang="en-US" sz="2400" b="1" dirty="0"/>
              <a:t>the percentage ED/EL/SWD students in </a:t>
            </a:r>
            <a:r>
              <a:rPr lang="en-US" sz="2400" b="1" dirty="0" smtClean="0"/>
              <a:t/>
            </a:r>
            <a:br>
              <a:rPr lang="en-US" sz="2400" b="1" dirty="0" smtClean="0"/>
            </a:br>
            <a:r>
              <a:rPr lang="en-US" sz="2400" b="1" dirty="0" smtClean="0"/>
              <a:t>the </a:t>
            </a:r>
            <a:r>
              <a:rPr lang="en-US" sz="2400" b="1" dirty="0"/>
              <a:t>school</a:t>
            </a:r>
            <a:r>
              <a:rPr lang="en-US" sz="2400" b="1" dirty="0" smtClean="0"/>
              <a:t>.</a:t>
            </a:r>
            <a:endParaRPr lang="en-US" sz="2400" b="1" dirty="0">
              <a:solidFill>
                <a:srgbClr val="C00000"/>
              </a:solidFill>
            </a:endParaRPr>
          </a:p>
          <a:p>
            <a:pPr marL="1046426" lvl="3" indent="-296592">
              <a:buNone/>
              <a:defRPr/>
            </a:pPr>
            <a:endParaRPr lang="en-US" sz="1200" b="1" dirty="0" smtClean="0">
              <a:solidFill>
                <a:srgbClr val="C00000"/>
              </a:solidFill>
            </a:endParaRPr>
          </a:p>
          <a:p>
            <a:pPr marL="401638" lvl="2" indent="0">
              <a:buNone/>
              <a:defRPr/>
            </a:pPr>
            <a:r>
              <a:rPr lang="en-US" sz="2400" b="1" dirty="0" smtClean="0">
                <a:solidFill>
                  <a:srgbClr val="C00000"/>
                </a:solidFill>
              </a:rPr>
              <a:t>EX</a:t>
            </a:r>
            <a:r>
              <a:rPr lang="en-US" sz="2400" b="1" dirty="0">
                <a:solidFill>
                  <a:srgbClr val="C00000"/>
                </a:solidFill>
              </a:rPr>
              <a:t>.  A school with a 60% ED/EL/SWD </a:t>
            </a:r>
            <a:r>
              <a:rPr lang="en-US" sz="2400" b="1" dirty="0" smtClean="0">
                <a:solidFill>
                  <a:srgbClr val="C00000"/>
                </a:solidFill>
              </a:rPr>
              <a:t>population can </a:t>
            </a:r>
            <a:br>
              <a:rPr lang="en-US" sz="2400" b="1" dirty="0" smtClean="0">
                <a:solidFill>
                  <a:srgbClr val="C00000"/>
                </a:solidFill>
              </a:rPr>
            </a:br>
            <a:r>
              <a:rPr lang="en-US" sz="2400" b="1" dirty="0" smtClean="0">
                <a:solidFill>
                  <a:srgbClr val="C00000"/>
                </a:solidFill>
              </a:rPr>
              <a:t>earn </a:t>
            </a:r>
            <a:r>
              <a:rPr lang="en-US" sz="2400" b="1" dirty="0">
                <a:solidFill>
                  <a:srgbClr val="C00000"/>
                </a:solidFill>
              </a:rPr>
              <a:t>6 points</a:t>
            </a:r>
            <a:r>
              <a:rPr lang="en-US" sz="2400" b="1" dirty="0" smtClean="0">
                <a:solidFill>
                  <a:srgbClr val="C00000"/>
                </a:solidFill>
              </a:rPr>
              <a:t>.</a:t>
            </a:r>
          </a:p>
          <a:p>
            <a:pPr marL="589226" lvl="2" indent="-296592">
              <a:buNone/>
              <a:defRPr/>
            </a:pPr>
            <a:endParaRPr lang="en-US" sz="1200" b="1" dirty="0"/>
          </a:p>
          <a:p>
            <a:pPr marL="451374" lvl="2" indent="-307036">
              <a:defRPr/>
            </a:pPr>
            <a:r>
              <a:rPr lang="en-US" sz="2400" b="1" dirty="0"/>
              <a:t>The percentage of Green and Yellow (SG) Performance </a:t>
            </a:r>
            <a:r>
              <a:rPr lang="en-US" sz="2400" b="1" dirty="0" smtClean="0"/>
              <a:t/>
            </a:r>
            <a:br>
              <a:rPr lang="en-US" sz="2400" b="1" dirty="0" smtClean="0"/>
            </a:br>
            <a:r>
              <a:rPr lang="en-US" sz="2400" b="1" dirty="0" smtClean="0"/>
              <a:t>Flags </a:t>
            </a:r>
            <a:r>
              <a:rPr lang="en-US" sz="2400" b="1" dirty="0"/>
              <a:t>with 95% participation rate (P</a:t>
            </a:r>
            <a:r>
              <a:rPr lang="en-US" sz="2400" b="1" dirty="0" smtClean="0"/>
              <a:t>).</a:t>
            </a:r>
          </a:p>
          <a:p>
            <a:pPr marL="144338" lvl="2" indent="0">
              <a:buNone/>
              <a:defRPr/>
            </a:pPr>
            <a:endParaRPr lang="en-US" sz="1200" b="1" dirty="0"/>
          </a:p>
          <a:p>
            <a:pPr marL="386624" lvl="1" indent="-313301">
              <a:buNone/>
              <a:defRPr/>
            </a:pPr>
            <a:r>
              <a:rPr lang="en-US" sz="2800" b="1" dirty="0" smtClean="0">
                <a:solidFill>
                  <a:srgbClr val="0040CC"/>
                </a:solidFill>
              </a:rPr>
              <a:t>2</a:t>
            </a:r>
            <a:r>
              <a:rPr lang="en-US" sz="2800" b="1" dirty="0">
                <a:solidFill>
                  <a:srgbClr val="0040CC"/>
                </a:solidFill>
              </a:rPr>
              <a:t>. Exceeding the Bar Supplemental </a:t>
            </a:r>
            <a:r>
              <a:rPr lang="en-US" sz="2800" b="1" dirty="0" smtClean="0">
                <a:solidFill>
                  <a:srgbClr val="0040CC"/>
                </a:solidFill>
              </a:rPr>
              <a:t>Indicators</a:t>
            </a:r>
            <a:endParaRPr lang="en-US" sz="2800" b="1" dirty="0">
              <a:solidFill>
                <a:srgbClr val="0040CC"/>
              </a:solidFill>
            </a:endParaRPr>
          </a:p>
        </p:txBody>
      </p:sp>
      <p:sp>
        <p:nvSpPr>
          <p:cNvPr id="4" name="Rectangle 3"/>
          <p:cNvSpPr/>
          <p:nvPr/>
        </p:nvSpPr>
        <p:spPr>
          <a:xfrm>
            <a:off x="949009" y="1612477"/>
            <a:ext cx="7454798" cy="769390"/>
          </a:xfrm>
          <a:prstGeom prst="rect">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5" name="Rectangle 4"/>
          <p:cNvSpPr/>
          <p:nvPr/>
        </p:nvSpPr>
        <p:spPr>
          <a:xfrm>
            <a:off x="5847927" y="1646617"/>
            <a:ext cx="1215470" cy="552366"/>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6"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FLAGS</a:t>
            </a:r>
          </a:p>
        </p:txBody>
      </p:sp>
      <p:sp>
        <p:nvSpPr>
          <p:cNvPr id="6" name="Rectangle 5"/>
          <p:cNvSpPr/>
          <p:nvPr/>
        </p:nvSpPr>
        <p:spPr>
          <a:xfrm>
            <a:off x="949009" y="2560261"/>
            <a:ext cx="7454798" cy="1049027"/>
          </a:xfrm>
          <a:prstGeom prst="rect">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7" name="Rectangle 6"/>
          <p:cNvSpPr/>
          <p:nvPr/>
        </p:nvSpPr>
        <p:spPr>
          <a:xfrm>
            <a:off x="949009" y="3787682"/>
            <a:ext cx="7454798" cy="769390"/>
          </a:xfrm>
          <a:prstGeom prst="rect">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8" name="Rectangle 7"/>
          <p:cNvSpPr/>
          <p:nvPr/>
        </p:nvSpPr>
        <p:spPr>
          <a:xfrm>
            <a:off x="961002" y="4735466"/>
            <a:ext cx="7454798" cy="814930"/>
          </a:xfrm>
          <a:prstGeom prst="rect">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Tree>
    <p:extLst>
      <p:ext uri="{BB962C8B-B14F-4D97-AF65-F5344CB8AC3E}">
        <p14:creationId xmlns:p14="http://schemas.microsoft.com/office/powerpoint/2010/main" val="95324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4*#ppt_w"/>
                                          </p:val>
                                        </p:tav>
                                        <p:tav tm="100000">
                                          <p:val>
                                            <p:strVal val="#ppt_w"/>
                                          </p:val>
                                        </p:tav>
                                      </p:tavLst>
                                    </p:anim>
                                    <p:anim calcmode="lin" valueType="num">
                                      <p:cBhvr>
                                        <p:cTn id="18"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ppt_w"/>
                                          </p:val>
                                        </p:tav>
                                        <p:tav tm="100000">
                                          <p:val>
                                            <p:strVal val="#ppt_w"/>
                                          </p:val>
                                        </p:tav>
                                      </p:tavLst>
                                    </p:anim>
                                    <p:anim calcmode="lin" valueType="num">
                                      <p:cBhvr>
                                        <p:cTn id="28"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strVal val="4*#ppt_w"/>
                                          </p:val>
                                        </p:tav>
                                        <p:tav tm="100000">
                                          <p:val>
                                            <p:strVal val="#ppt_w"/>
                                          </p:val>
                                        </p:tav>
                                      </p:tavLst>
                                    </p:anim>
                                    <p:anim calcmode="lin" valueType="num">
                                      <p:cBhvr>
                                        <p:cTn id="3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3000"/>
                    </a14:imgEffect>
                  </a14:imgLayer>
                </a14:imgProps>
              </a:ext>
              <a:ext uri="{28A0092B-C50C-407E-A947-70E740481C1C}">
                <a14:useLocalDpi xmlns:a14="http://schemas.microsoft.com/office/drawing/2010/main" val="0"/>
              </a:ext>
            </a:extLst>
          </a:blip>
          <a:srcRect/>
          <a:stretch>
            <a:fillRect/>
          </a:stretch>
        </p:blipFill>
        <p:spPr bwMode="auto">
          <a:xfrm>
            <a:off x="2" y="2078089"/>
            <a:ext cx="9235080" cy="398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3892896"/>
            <a:ext cx="4995708" cy="1243496"/>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5" name="Oval 4"/>
          <p:cNvSpPr/>
          <p:nvPr/>
        </p:nvSpPr>
        <p:spPr>
          <a:xfrm>
            <a:off x="4995709" y="3800311"/>
            <a:ext cx="4148292" cy="1258927"/>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7" name="Oval 6"/>
          <p:cNvSpPr/>
          <p:nvPr/>
        </p:nvSpPr>
        <p:spPr>
          <a:xfrm>
            <a:off x="782394" y="4525304"/>
            <a:ext cx="4213315" cy="153832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3" name="Oval 2"/>
          <p:cNvSpPr/>
          <p:nvPr/>
        </p:nvSpPr>
        <p:spPr>
          <a:xfrm>
            <a:off x="6520261" y="5291468"/>
            <a:ext cx="1600829" cy="591663"/>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 name="TextBox 5"/>
          <p:cNvSpPr txBox="1"/>
          <p:nvPr/>
        </p:nvSpPr>
        <p:spPr>
          <a:xfrm>
            <a:off x="265080" y="519189"/>
            <a:ext cx="8462118" cy="1200329"/>
          </a:xfrm>
          <a:prstGeom prst="rect">
            <a:avLst/>
          </a:prstGeom>
          <a:noFill/>
        </p:spPr>
        <p:txBody>
          <a:bodyPr wrap="square" rtlCol="0">
            <a:spAutoFit/>
          </a:bodyPr>
          <a:lstStyle/>
          <a:p>
            <a:pPr algn="ctr"/>
            <a:r>
              <a:rPr lang="en-US" sz="3600" dirty="0">
                <a:latin typeface="Arial Rounded MT Bold" panose="020F0704030504030204" pitchFamily="34" charset="0"/>
              </a:rPr>
              <a:t>How many points can you earn </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with </a:t>
            </a:r>
            <a:r>
              <a:rPr lang="en-US" sz="3600" dirty="0">
                <a:latin typeface="Arial Rounded MT Bold" panose="020F0704030504030204" pitchFamily="34" charset="0"/>
              </a:rPr>
              <a:t>Performance Flags?</a:t>
            </a:r>
          </a:p>
        </p:txBody>
      </p:sp>
    </p:spTree>
    <p:extLst>
      <p:ext uri="{BB962C8B-B14F-4D97-AF65-F5344CB8AC3E}">
        <p14:creationId xmlns:p14="http://schemas.microsoft.com/office/powerpoint/2010/main" val="112930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5628" y="2701099"/>
            <a:ext cx="5952744" cy="769441"/>
          </a:xfrm>
          <a:prstGeom prst="rect">
            <a:avLst/>
          </a:prstGeom>
          <a:noFill/>
        </p:spPr>
        <p:txBody>
          <a:bodyPr wrap="square" rtlCol="0">
            <a:spAutoFit/>
          </a:bodyPr>
          <a:lstStyle/>
          <a:p>
            <a:pPr algn="ctr"/>
            <a:r>
              <a:rPr lang="en-US" sz="4400" b="1" i="1" dirty="0">
                <a:solidFill>
                  <a:srgbClr val="0040CC"/>
                </a:solidFill>
                <a:latin typeface="Arial Rounded MT Bold" panose="020F0704030504030204" pitchFamily="34" charset="0"/>
              </a:rPr>
              <a:t>Let’s get started</a:t>
            </a:r>
            <a:r>
              <a:rPr lang="en-US" sz="4400" b="1" i="1" dirty="0" smtClean="0">
                <a:solidFill>
                  <a:srgbClr val="0040CC"/>
                </a:solidFill>
                <a:latin typeface="Arial Rounded MT Bold" panose="020F0704030504030204" pitchFamily="34" charset="0"/>
              </a:rPr>
              <a:t>…</a:t>
            </a:r>
            <a:endParaRPr lang="en-US" sz="4400" b="1" i="1" dirty="0">
              <a:solidFill>
                <a:srgbClr val="0040CC"/>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360108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6" y="502277"/>
            <a:ext cx="9090133" cy="6083559"/>
          </a:xfrm>
          <a:prstGeom prst="rect">
            <a:avLst/>
          </a:prstGeom>
          <a:noFill/>
          <a:ln w="9525">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045272" y="4518647"/>
            <a:ext cx="7948005" cy="2218734"/>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 name="Line Callout 1 5"/>
          <p:cNvSpPr/>
          <p:nvPr/>
        </p:nvSpPr>
        <p:spPr>
          <a:xfrm>
            <a:off x="1" y="4755311"/>
            <a:ext cx="1715822" cy="1676377"/>
          </a:xfrm>
          <a:prstGeom prst="borderCallout1">
            <a:avLst>
              <a:gd name="adj1" fmla="val 18750"/>
              <a:gd name="adj2" fmla="val -8333"/>
              <a:gd name="adj3" fmla="val -126912"/>
              <a:gd name="adj4" fmla="val -80862"/>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Tree>
    <p:extLst>
      <p:ext uri="{BB962C8B-B14F-4D97-AF65-F5344CB8AC3E}">
        <p14:creationId xmlns:p14="http://schemas.microsoft.com/office/powerpoint/2010/main" val="62074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079876" y="190721"/>
            <a:ext cx="6997728"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66" dirty="0">
                <a:ln w="11430"/>
                <a:gradFill>
                  <a:gsLst>
                    <a:gs pos="25000">
                      <a:schemeClr val="accent2">
                        <a:satMod val="155000"/>
                      </a:schemeClr>
                    </a:gs>
                    <a:gs pos="100000">
                      <a:schemeClr val="accent2">
                        <a:shade val="45000"/>
                        <a:satMod val="165000"/>
                      </a:schemeClr>
                    </a:gs>
                  </a:gsLst>
                  <a:lin ang="5400000"/>
                </a:gradFill>
                <a:latin typeface="Arial Rounded MT Bold" panose="020F0704030504030204" pitchFamily="34" charset="0"/>
              </a:rPr>
              <a:t>Performance Targets</a:t>
            </a:r>
          </a:p>
        </p:txBody>
      </p:sp>
      <p:pic>
        <p:nvPicPr>
          <p:cNvPr id="107521" name="Picture 1"/>
          <p:cNvPicPr>
            <a:picLocks noChangeAspect="1" noChangeArrowheads="1"/>
          </p:cNvPicPr>
          <p:nvPr/>
        </p:nvPicPr>
        <p:blipFill>
          <a:blip r:embed="rId3" cstate="print"/>
          <a:srcRect/>
          <a:stretch>
            <a:fillRect/>
          </a:stretch>
        </p:blipFill>
        <p:spPr bwMode="auto">
          <a:xfrm>
            <a:off x="41082" y="2800487"/>
            <a:ext cx="9143165" cy="3151879"/>
          </a:xfrm>
          <a:prstGeom prst="rect">
            <a:avLst/>
          </a:prstGeom>
          <a:noFill/>
          <a:ln w="9525">
            <a:solidFill>
              <a:srgbClr val="FF0000"/>
            </a:solidFill>
            <a:miter lim="800000"/>
            <a:headEnd/>
            <a:tailEnd/>
          </a:ln>
        </p:spPr>
      </p:pic>
      <p:sp>
        <p:nvSpPr>
          <p:cNvPr id="10" name="TextBox 9"/>
          <p:cNvSpPr txBox="1"/>
          <p:nvPr/>
        </p:nvSpPr>
        <p:spPr>
          <a:xfrm>
            <a:off x="2364127" y="2246938"/>
            <a:ext cx="800219" cy="456728"/>
          </a:xfrm>
          <a:prstGeom prst="rect">
            <a:avLst/>
          </a:prstGeom>
          <a:noFill/>
        </p:spPr>
        <p:txBody>
          <a:bodyPr wrap="none" rtlCol="0">
            <a:spAutoFit/>
          </a:bodyPr>
          <a:lstStyle/>
          <a:p>
            <a:r>
              <a:rPr lang="en-US" sz="2368" b="1" u="sng" dirty="0"/>
              <a:t>2011</a:t>
            </a:r>
          </a:p>
        </p:txBody>
      </p:sp>
      <p:sp>
        <p:nvSpPr>
          <p:cNvPr id="13" name="TextBox 12"/>
          <p:cNvSpPr txBox="1"/>
          <p:nvPr/>
        </p:nvSpPr>
        <p:spPr>
          <a:xfrm>
            <a:off x="3348021" y="2246938"/>
            <a:ext cx="800219" cy="456728"/>
          </a:xfrm>
          <a:prstGeom prst="rect">
            <a:avLst/>
          </a:prstGeom>
          <a:noFill/>
        </p:spPr>
        <p:txBody>
          <a:bodyPr wrap="none" rtlCol="0">
            <a:spAutoFit/>
          </a:bodyPr>
          <a:lstStyle/>
          <a:p>
            <a:r>
              <a:rPr lang="en-US" sz="2368" b="1" u="sng" dirty="0"/>
              <a:t>2012</a:t>
            </a:r>
          </a:p>
        </p:txBody>
      </p:sp>
      <p:sp>
        <p:nvSpPr>
          <p:cNvPr id="14" name="TextBox 13"/>
          <p:cNvSpPr txBox="1"/>
          <p:nvPr/>
        </p:nvSpPr>
        <p:spPr>
          <a:xfrm>
            <a:off x="4401851" y="2246938"/>
            <a:ext cx="800219" cy="456728"/>
          </a:xfrm>
          <a:prstGeom prst="rect">
            <a:avLst/>
          </a:prstGeom>
          <a:noFill/>
        </p:spPr>
        <p:txBody>
          <a:bodyPr wrap="none" rtlCol="0">
            <a:spAutoFit/>
          </a:bodyPr>
          <a:lstStyle/>
          <a:p>
            <a:r>
              <a:rPr lang="en-US" sz="2368" b="1" u="sng" dirty="0"/>
              <a:t>2013</a:t>
            </a:r>
          </a:p>
        </p:txBody>
      </p:sp>
      <p:sp>
        <p:nvSpPr>
          <p:cNvPr id="15" name="TextBox 14"/>
          <p:cNvSpPr txBox="1"/>
          <p:nvPr/>
        </p:nvSpPr>
        <p:spPr>
          <a:xfrm>
            <a:off x="5399730" y="2246938"/>
            <a:ext cx="800219" cy="456728"/>
          </a:xfrm>
          <a:prstGeom prst="rect">
            <a:avLst/>
          </a:prstGeom>
          <a:noFill/>
        </p:spPr>
        <p:txBody>
          <a:bodyPr wrap="none" rtlCol="0">
            <a:spAutoFit/>
          </a:bodyPr>
          <a:lstStyle/>
          <a:p>
            <a:r>
              <a:rPr lang="en-US" sz="2368" b="1" u="sng" dirty="0"/>
              <a:t>2014</a:t>
            </a:r>
          </a:p>
        </p:txBody>
      </p:sp>
      <p:sp>
        <p:nvSpPr>
          <p:cNvPr id="16" name="TextBox 15"/>
          <p:cNvSpPr txBox="1"/>
          <p:nvPr/>
        </p:nvSpPr>
        <p:spPr>
          <a:xfrm>
            <a:off x="6425586" y="2246938"/>
            <a:ext cx="800219" cy="456728"/>
          </a:xfrm>
          <a:prstGeom prst="rect">
            <a:avLst/>
          </a:prstGeom>
          <a:noFill/>
        </p:spPr>
        <p:txBody>
          <a:bodyPr wrap="none" rtlCol="0">
            <a:spAutoFit/>
          </a:bodyPr>
          <a:lstStyle/>
          <a:p>
            <a:r>
              <a:rPr lang="en-US" sz="2368" b="1" u="sng" dirty="0"/>
              <a:t>2015</a:t>
            </a:r>
          </a:p>
        </p:txBody>
      </p:sp>
      <p:sp>
        <p:nvSpPr>
          <p:cNvPr id="17" name="TextBox 16"/>
          <p:cNvSpPr txBox="1"/>
          <p:nvPr/>
        </p:nvSpPr>
        <p:spPr>
          <a:xfrm>
            <a:off x="7423464" y="2246938"/>
            <a:ext cx="800219" cy="456728"/>
          </a:xfrm>
          <a:prstGeom prst="rect">
            <a:avLst/>
          </a:prstGeom>
          <a:noFill/>
        </p:spPr>
        <p:txBody>
          <a:bodyPr wrap="none" rtlCol="0">
            <a:spAutoFit/>
          </a:bodyPr>
          <a:lstStyle/>
          <a:p>
            <a:r>
              <a:rPr lang="en-US" sz="2368" b="1" u="sng" dirty="0"/>
              <a:t>2016</a:t>
            </a:r>
          </a:p>
        </p:txBody>
      </p:sp>
      <p:sp>
        <p:nvSpPr>
          <p:cNvPr id="18" name="TextBox 17"/>
          <p:cNvSpPr txBox="1"/>
          <p:nvPr/>
        </p:nvSpPr>
        <p:spPr>
          <a:xfrm>
            <a:off x="8411960" y="2246938"/>
            <a:ext cx="800219" cy="456728"/>
          </a:xfrm>
          <a:prstGeom prst="rect">
            <a:avLst/>
          </a:prstGeom>
          <a:noFill/>
        </p:spPr>
        <p:txBody>
          <a:bodyPr wrap="none" rtlCol="0">
            <a:spAutoFit/>
          </a:bodyPr>
          <a:lstStyle/>
          <a:p>
            <a:r>
              <a:rPr lang="en-US" sz="2368" b="1" u="sng" dirty="0"/>
              <a:t>2017</a:t>
            </a:r>
          </a:p>
        </p:txBody>
      </p:sp>
      <p:sp>
        <p:nvSpPr>
          <p:cNvPr id="19" name="TextBox 18"/>
          <p:cNvSpPr txBox="1"/>
          <p:nvPr/>
        </p:nvSpPr>
        <p:spPr>
          <a:xfrm>
            <a:off x="2893496" y="1105302"/>
            <a:ext cx="3357009" cy="659283"/>
          </a:xfrm>
          <a:prstGeom prst="rect">
            <a:avLst/>
          </a:prstGeom>
          <a:noFill/>
        </p:spPr>
        <p:txBody>
          <a:bodyPr wrap="none" rtlCol="0">
            <a:spAutoFit/>
          </a:bodyPr>
          <a:lstStyle/>
          <a:p>
            <a:r>
              <a:rPr lang="en-US" sz="3600" b="1" dirty="0">
                <a:solidFill>
                  <a:srgbClr val="0D1DB7"/>
                </a:solidFill>
                <a:latin typeface="Arial Rounded MT Bold" panose="020F0704030504030204" pitchFamily="34" charset="0"/>
              </a:rPr>
              <a:t>Biology EOCT</a:t>
            </a:r>
          </a:p>
        </p:txBody>
      </p:sp>
      <p:sp>
        <p:nvSpPr>
          <p:cNvPr id="2" name="Rectangle 1"/>
          <p:cNvSpPr/>
          <p:nvPr/>
        </p:nvSpPr>
        <p:spPr>
          <a:xfrm>
            <a:off x="1" y="2068006"/>
            <a:ext cx="9095733" cy="3239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3" name="Oval 2"/>
          <p:cNvSpPr/>
          <p:nvPr/>
        </p:nvSpPr>
        <p:spPr>
          <a:xfrm>
            <a:off x="171865" y="2505540"/>
            <a:ext cx="2101511" cy="8222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4" name="Rectangle 3"/>
          <p:cNvSpPr/>
          <p:nvPr/>
        </p:nvSpPr>
        <p:spPr>
          <a:xfrm>
            <a:off x="-113624" y="4031661"/>
            <a:ext cx="2387000" cy="344766"/>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21" name="Rectangle 20"/>
          <p:cNvSpPr/>
          <p:nvPr/>
        </p:nvSpPr>
        <p:spPr>
          <a:xfrm>
            <a:off x="-84977" y="4652272"/>
            <a:ext cx="2387000" cy="344766"/>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22" name="Rectangle 21"/>
          <p:cNvSpPr/>
          <p:nvPr/>
        </p:nvSpPr>
        <p:spPr>
          <a:xfrm>
            <a:off x="-89709" y="5307530"/>
            <a:ext cx="2387000" cy="344766"/>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Tree>
    <p:extLst>
      <p:ext uri="{BB962C8B-B14F-4D97-AF65-F5344CB8AC3E}">
        <p14:creationId xmlns:p14="http://schemas.microsoft.com/office/powerpoint/2010/main" val="395067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animBg="1"/>
      <p:bldP spid="22"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97993"/>
            <a:ext cx="8001000" cy="673395"/>
          </a:xfrm>
        </p:spPr>
        <p:txBody>
          <a:bodyPr>
            <a:normAutofit/>
          </a:bodyPr>
          <a:lstStyle/>
          <a:p>
            <a:r>
              <a:rPr lang="en-US" sz="3600" dirty="0" smtClean="0">
                <a:latin typeface="Arial Rounded MT Bold" panose="020F0704030504030204" pitchFamily="34" charset="0"/>
              </a:rPr>
              <a:t>Only Three Flags Count</a:t>
            </a:r>
            <a:endParaRPr lang="en-US" sz="3600" dirty="0">
              <a:latin typeface="Arial Rounded MT Bold" panose="020F0704030504030204" pitchFamily="34" charset="0"/>
            </a:endParaRPr>
          </a:p>
        </p:txBody>
      </p:sp>
      <p:sp>
        <p:nvSpPr>
          <p:cNvPr id="4" name="Subtitle 3"/>
          <p:cNvSpPr>
            <a:spLocks noGrp="1"/>
          </p:cNvSpPr>
          <p:nvPr>
            <p:ph type="subTitle" idx="1"/>
          </p:nvPr>
        </p:nvSpPr>
        <p:spPr>
          <a:xfrm>
            <a:off x="1101291" y="3392908"/>
            <a:ext cx="1247111" cy="1152253"/>
          </a:xfrm>
          <a:prstGeom prst="wav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a:buNone/>
              <a:defRPr/>
            </a:pPr>
            <a:r>
              <a:rPr lang="en-US" b="1" dirty="0">
                <a:solidFill>
                  <a:prstClr val="black"/>
                </a:solidFill>
                <a:latin typeface="+mn-lt"/>
              </a:rPr>
              <a:t>P-SG</a:t>
            </a:r>
          </a:p>
        </p:txBody>
      </p:sp>
      <p:sp>
        <p:nvSpPr>
          <p:cNvPr id="5" name="Wave 4"/>
          <p:cNvSpPr/>
          <p:nvPr/>
        </p:nvSpPr>
        <p:spPr>
          <a:xfrm>
            <a:off x="1101289" y="1869047"/>
            <a:ext cx="1224603" cy="1143397"/>
          </a:xfrm>
          <a:prstGeom prst="wave">
            <a:avLst>
              <a:gd name="adj1" fmla="val 12500"/>
              <a:gd name="adj2" fmla="val 1310"/>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68" b="1" dirty="0">
                <a:solidFill>
                  <a:prstClr val="black"/>
                </a:solidFill>
              </a:rPr>
              <a:t>P-S</a:t>
            </a:r>
          </a:p>
        </p:txBody>
      </p:sp>
      <p:sp>
        <p:nvSpPr>
          <p:cNvPr id="6" name="Wave 5"/>
          <p:cNvSpPr/>
          <p:nvPr/>
        </p:nvSpPr>
        <p:spPr>
          <a:xfrm>
            <a:off x="1165453" y="5157379"/>
            <a:ext cx="1160439" cy="1070797"/>
          </a:xfrm>
          <a:prstGeom prst="wave">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68" b="1" dirty="0">
                <a:solidFill>
                  <a:prstClr val="black"/>
                </a:solidFill>
              </a:rPr>
              <a:t>P</a:t>
            </a:r>
          </a:p>
        </p:txBody>
      </p:sp>
      <p:sp>
        <p:nvSpPr>
          <p:cNvPr id="7" name="TextBox 6"/>
          <p:cNvSpPr txBox="1"/>
          <p:nvPr/>
        </p:nvSpPr>
        <p:spPr>
          <a:xfrm>
            <a:off x="3111885" y="2221942"/>
            <a:ext cx="4924476" cy="456728"/>
          </a:xfrm>
          <a:prstGeom prst="rect">
            <a:avLst/>
          </a:prstGeom>
          <a:noFill/>
        </p:spPr>
        <p:txBody>
          <a:bodyPr wrap="square" rtlCol="0">
            <a:spAutoFit/>
          </a:bodyPr>
          <a:lstStyle/>
          <a:p>
            <a:r>
              <a:rPr lang="en-US" sz="2368" b="1" dirty="0"/>
              <a:t>Met </a:t>
            </a:r>
            <a:r>
              <a:rPr lang="en-US" sz="2368" b="1" dirty="0" smtClean="0"/>
              <a:t>Participation </a:t>
            </a:r>
            <a:r>
              <a:rPr lang="en-US" sz="2368" b="1" dirty="0"/>
              <a:t>and State Target</a:t>
            </a:r>
          </a:p>
        </p:txBody>
      </p:sp>
      <p:sp>
        <p:nvSpPr>
          <p:cNvPr id="9" name="TextBox 8"/>
          <p:cNvSpPr txBox="1"/>
          <p:nvPr/>
        </p:nvSpPr>
        <p:spPr>
          <a:xfrm>
            <a:off x="3119905" y="3673620"/>
            <a:ext cx="5718488" cy="821122"/>
          </a:xfrm>
          <a:prstGeom prst="rect">
            <a:avLst/>
          </a:prstGeom>
          <a:noFill/>
        </p:spPr>
        <p:txBody>
          <a:bodyPr wrap="square" rtlCol="0">
            <a:spAutoFit/>
          </a:bodyPr>
          <a:lstStyle/>
          <a:p>
            <a:r>
              <a:rPr lang="en-US" sz="2368" b="1" dirty="0"/>
              <a:t>Met </a:t>
            </a:r>
            <a:r>
              <a:rPr lang="en-US" sz="2368" b="1" dirty="0" smtClean="0"/>
              <a:t>Participation </a:t>
            </a:r>
            <a:r>
              <a:rPr lang="en-US" sz="2368" b="1" dirty="0"/>
              <a:t>and </a:t>
            </a:r>
          </a:p>
          <a:p>
            <a:r>
              <a:rPr lang="en-US" sz="2368" b="1" dirty="0"/>
              <a:t>State </a:t>
            </a:r>
            <a:r>
              <a:rPr lang="en-US" sz="2368" b="1" dirty="0" smtClean="0"/>
              <a:t>Subgroup </a:t>
            </a:r>
            <a:r>
              <a:rPr lang="en-US" sz="2368" b="1" dirty="0"/>
              <a:t>Target</a:t>
            </a:r>
          </a:p>
        </p:txBody>
      </p:sp>
      <p:sp>
        <p:nvSpPr>
          <p:cNvPr id="10" name="TextBox 9"/>
          <p:cNvSpPr txBox="1"/>
          <p:nvPr/>
        </p:nvSpPr>
        <p:spPr>
          <a:xfrm>
            <a:off x="3119905" y="5241290"/>
            <a:ext cx="5718488" cy="821122"/>
          </a:xfrm>
          <a:prstGeom prst="rect">
            <a:avLst/>
          </a:prstGeom>
          <a:noFill/>
        </p:spPr>
        <p:txBody>
          <a:bodyPr wrap="square" rtlCol="0">
            <a:spAutoFit/>
          </a:bodyPr>
          <a:lstStyle/>
          <a:p>
            <a:r>
              <a:rPr lang="en-US" sz="2368" b="1" dirty="0"/>
              <a:t>Met </a:t>
            </a:r>
            <a:r>
              <a:rPr lang="en-US" sz="2368" b="1" dirty="0" smtClean="0"/>
              <a:t>Participation, </a:t>
            </a:r>
            <a:r>
              <a:rPr lang="en-US" sz="2368" b="1" dirty="0"/>
              <a:t>State, and </a:t>
            </a:r>
          </a:p>
          <a:p>
            <a:r>
              <a:rPr lang="en-US" sz="2368" b="1" dirty="0"/>
              <a:t>Subgroup Targets</a:t>
            </a:r>
          </a:p>
        </p:txBody>
      </p:sp>
    </p:spTree>
    <p:extLst>
      <p:ext uri="{BB962C8B-B14F-4D97-AF65-F5344CB8AC3E}">
        <p14:creationId xmlns:p14="http://schemas.microsoft.com/office/powerpoint/2010/main" val="292978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p:bldP spid="9" grpId="0"/>
      <p:bldP spid="1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1202" y="1105707"/>
            <a:ext cx="5141597" cy="659283"/>
          </a:xfrm>
          <a:prstGeom prst="rect">
            <a:avLst/>
          </a:prstGeom>
          <a:noFill/>
        </p:spPr>
        <p:txBody>
          <a:bodyPr wrap="square" rtlCol="0">
            <a:spAutoFit/>
          </a:bodyPr>
          <a:lstStyle/>
          <a:p>
            <a:pPr algn="ctr"/>
            <a:r>
              <a:rPr lang="en-US" sz="3600" b="1" dirty="0">
                <a:latin typeface="Arial Rounded MT Bold" panose="020F0704030504030204" pitchFamily="34" charset="0"/>
              </a:rPr>
              <a:t>Performance Targets</a:t>
            </a:r>
          </a:p>
        </p:txBody>
      </p:sp>
      <p:sp>
        <p:nvSpPr>
          <p:cNvPr id="3" name="TextBox 2"/>
          <p:cNvSpPr txBox="1"/>
          <p:nvPr/>
        </p:nvSpPr>
        <p:spPr>
          <a:xfrm>
            <a:off x="932689" y="2136606"/>
            <a:ext cx="7315200" cy="3539430"/>
          </a:xfrm>
          <a:prstGeom prst="rect">
            <a:avLst/>
          </a:prstGeom>
          <a:noFill/>
        </p:spPr>
        <p:txBody>
          <a:bodyPr wrap="square" rtlCol="0">
            <a:spAutoFit/>
          </a:bodyPr>
          <a:lstStyle/>
          <a:p>
            <a:pPr marL="225577" indent="-225577">
              <a:buFont typeface="Arial" pitchFamily="34" charset="0"/>
              <a:buChar char="•"/>
            </a:pPr>
            <a:r>
              <a:rPr lang="en-US" sz="2800" dirty="0"/>
              <a:t>2015-2016 Targets will change based on Milestones results</a:t>
            </a:r>
          </a:p>
          <a:p>
            <a:endParaRPr lang="en-US" sz="2800" dirty="0"/>
          </a:p>
          <a:p>
            <a:pPr marL="225577" indent="-225577">
              <a:buFont typeface="Arial" pitchFamily="34" charset="0"/>
              <a:buChar char="•"/>
            </a:pPr>
            <a:r>
              <a:rPr lang="en-US" sz="2800" dirty="0"/>
              <a:t>Targets will be reset each time there are significant changes to an state assessment</a:t>
            </a:r>
          </a:p>
          <a:p>
            <a:endParaRPr lang="en-US" sz="2800" dirty="0"/>
          </a:p>
          <a:p>
            <a:pPr marL="225577" indent="-225577">
              <a:buFont typeface="Arial" pitchFamily="34" charset="0"/>
              <a:buChar char="•"/>
            </a:pPr>
            <a:r>
              <a:rPr lang="en-US" sz="2800" dirty="0"/>
              <a:t>Targets will continue to be based on a </a:t>
            </a:r>
            <a:r>
              <a:rPr lang="en-US" sz="2800" dirty="0" smtClean="0"/>
              <a:t/>
            </a:r>
            <a:br>
              <a:rPr lang="en-US" sz="2800" dirty="0" smtClean="0"/>
            </a:br>
            <a:r>
              <a:rPr lang="en-US" sz="2800" dirty="0" smtClean="0"/>
              <a:t>100-point scale</a:t>
            </a:r>
            <a:endParaRPr lang="en-US" sz="2800" dirty="0"/>
          </a:p>
        </p:txBody>
      </p:sp>
    </p:spTree>
    <p:extLst>
      <p:ext uri="{BB962C8B-B14F-4D97-AF65-F5344CB8AC3E}">
        <p14:creationId xmlns:p14="http://schemas.microsoft.com/office/powerpoint/2010/main" val="375579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299" y="1985761"/>
            <a:ext cx="8640642" cy="4751621"/>
          </a:xfrm>
        </p:spPr>
        <p:txBody>
          <a:bodyPr/>
          <a:lstStyle/>
          <a:p>
            <a:pPr marL="530523" indent="-530523">
              <a:spcBef>
                <a:spcPts val="0"/>
              </a:spcBef>
              <a:buFont typeface="Wingdings" pitchFamily="2" charset="2"/>
              <a:buChar char="ü"/>
              <a:defRPr/>
            </a:pPr>
            <a:r>
              <a:rPr lang="en-US" b="1" dirty="0"/>
              <a:t>A</a:t>
            </a:r>
            <a:r>
              <a:rPr lang="en-US" b="1" dirty="0" smtClean="0"/>
              <a:t>ll of the Performance Targets are located on the</a:t>
            </a:r>
            <a:r>
              <a:rPr lang="en-US" b="1" strike="sngStrike" dirty="0" smtClean="0">
                <a:solidFill>
                  <a:srgbClr val="FF0000"/>
                </a:solidFill>
              </a:rPr>
              <a:t> </a:t>
            </a:r>
            <a:r>
              <a:rPr lang="en-US" b="1" dirty="0" smtClean="0">
                <a:solidFill>
                  <a:schemeClr val="accent5">
                    <a:lumMod val="75000"/>
                  </a:schemeClr>
                </a:solidFill>
              </a:rPr>
              <a:t>GaDOE homepage, </a:t>
            </a:r>
            <a:r>
              <a:rPr lang="en-US" b="1" dirty="0" smtClean="0">
                <a:solidFill>
                  <a:schemeClr val="accent5">
                    <a:lumMod val="75000"/>
                  </a:schemeClr>
                </a:solidFill>
                <a:hlinkClick r:id="rId3"/>
              </a:rPr>
              <a:t>www.gadoe.org</a:t>
            </a:r>
            <a:endParaRPr lang="en-US" b="1" dirty="0" smtClean="0">
              <a:solidFill>
                <a:schemeClr val="accent5">
                  <a:lumMod val="75000"/>
                </a:schemeClr>
              </a:solidFill>
            </a:endParaRPr>
          </a:p>
          <a:p>
            <a:pPr marL="530523" indent="-530523">
              <a:spcBef>
                <a:spcPts val="0"/>
              </a:spcBef>
              <a:buFont typeface="Wingdings" pitchFamily="2" charset="2"/>
              <a:buChar char="ü"/>
              <a:defRPr/>
            </a:pPr>
            <a:endParaRPr lang="en-US" sz="1316" b="1" dirty="0"/>
          </a:p>
          <a:p>
            <a:pPr marL="530523" indent="-530523">
              <a:spcBef>
                <a:spcPts val="0"/>
              </a:spcBef>
              <a:buFont typeface="Wingdings" pitchFamily="2" charset="2"/>
              <a:buChar char="ü"/>
              <a:defRPr/>
            </a:pPr>
            <a:r>
              <a:rPr lang="en-US" b="1" dirty="0" smtClean="0"/>
              <a:t>GaDOE Office of Accountability webpage,  </a:t>
            </a:r>
            <a:r>
              <a:rPr lang="en-US" b="1" dirty="0">
                <a:hlinkClick r:id="rId4"/>
              </a:rPr>
              <a:t>http://</a:t>
            </a:r>
            <a:r>
              <a:rPr lang="en-US" b="1" dirty="0" smtClean="0">
                <a:hlinkClick r:id="rId4"/>
              </a:rPr>
              <a:t>www.gadoe.org/Curriculum-Instruction-and-Assessment/Accountability/Pages/default.aspx</a:t>
            </a:r>
            <a:endParaRPr lang="en-US" b="1" dirty="0" smtClean="0"/>
          </a:p>
          <a:p>
            <a:pPr marL="530523" indent="-530523">
              <a:spcBef>
                <a:spcPts val="0"/>
              </a:spcBef>
              <a:buFont typeface="Wingdings" pitchFamily="2" charset="2"/>
              <a:buChar char="ü"/>
              <a:defRPr/>
            </a:pPr>
            <a:endParaRPr lang="en-US" sz="1579" b="1" dirty="0"/>
          </a:p>
          <a:p>
            <a:pPr marL="0" indent="0">
              <a:spcBef>
                <a:spcPts val="0"/>
              </a:spcBef>
              <a:buNone/>
              <a:defRPr/>
            </a:pPr>
            <a:endParaRPr lang="en-US" b="1" dirty="0" smtClean="0"/>
          </a:p>
          <a:p>
            <a:pPr marL="0" indent="0">
              <a:spcBef>
                <a:spcPts val="0"/>
              </a:spcBef>
              <a:buNone/>
              <a:defRPr/>
            </a:pPr>
            <a:endParaRPr lang="en-US" b="1" dirty="0"/>
          </a:p>
        </p:txBody>
      </p:sp>
      <p:sp>
        <p:nvSpPr>
          <p:cNvPr id="4" name="Slide Number Placeholder 3"/>
          <p:cNvSpPr>
            <a:spLocks noGrp="1"/>
          </p:cNvSpPr>
          <p:nvPr>
            <p:ph type="sldNum" sz="quarter" idx="4294967295"/>
          </p:nvPr>
        </p:nvSpPr>
        <p:spPr>
          <a:xfrm>
            <a:off x="8534122" y="6252821"/>
            <a:ext cx="609878" cy="352978"/>
          </a:xfrm>
        </p:spPr>
        <p:txBody>
          <a:bodyPr/>
          <a:lstStyle/>
          <a:p>
            <a:pPr>
              <a:defRPr/>
            </a:pPr>
            <a:fld id="{B2EB73B5-DBEE-40E1-8310-FF0AAF6E2B9B}" type="slidenum">
              <a:rPr lang="en-US" sz="1579"/>
              <a:pPr>
                <a:defRPr/>
              </a:pPr>
              <a:t>124</a:t>
            </a:fld>
            <a:endParaRPr lang="en-US" sz="1579" dirty="0"/>
          </a:p>
        </p:txBody>
      </p:sp>
    </p:spTree>
    <p:extLst>
      <p:ext uri="{BB962C8B-B14F-4D97-AF65-F5344CB8AC3E}">
        <p14:creationId xmlns:p14="http://schemas.microsoft.com/office/powerpoint/2010/main" val="250710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82" y="1491950"/>
            <a:ext cx="8920160" cy="43162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0422" y="525268"/>
            <a:ext cx="7733880" cy="659283"/>
          </a:xfrm>
          <a:prstGeom prst="rect">
            <a:avLst/>
          </a:prstGeom>
          <a:noFill/>
        </p:spPr>
        <p:txBody>
          <a:bodyPr wrap="square" rtlCol="0">
            <a:spAutoFit/>
          </a:bodyPr>
          <a:lstStyle/>
          <a:p>
            <a:pPr algn="ctr"/>
            <a:r>
              <a:rPr lang="en-US" sz="3600" b="1" dirty="0">
                <a:latin typeface="Arial Rounded MT Bold" panose="020F0704030504030204" pitchFamily="34" charset="0"/>
              </a:rPr>
              <a:t>Flag Meanings</a:t>
            </a:r>
          </a:p>
        </p:txBody>
      </p:sp>
      <p:sp>
        <p:nvSpPr>
          <p:cNvPr id="3" name="Oval 2"/>
          <p:cNvSpPr/>
          <p:nvPr/>
        </p:nvSpPr>
        <p:spPr>
          <a:xfrm>
            <a:off x="272119" y="3958914"/>
            <a:ext cx="8607521" cy="2592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 name="Oval 4"/>
          <p:cNvSpPr/>
          <p:nvPr/>
        </p:nvSpPr>
        <p:spPr>
          <a:xfrm>
            <a:off x="905013" y="4618577"/>
            <a:ext cx="6181692" cy="171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Tree>
    <p:extLst>
      <p:ext uri="{BB962C8B-B14F-4D97-AF65-F5344CB8AC3E}">
        <p14:creationId xmlns:p14="http://schemas.microsoft.com/office/powerpoint/2010/main" val="154892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457409" y="385874"/>
            <a:ext cx="8229182" cy="1102794"/>
          </a:xfrm>
        </p:spPr>
        <p:txBody>
          <a:bodyPr/>
          <a:lstStyle/>
          <a:p>
            <a:pPr algn="ctr" eaLnBrk="1" hangingPunct="1"/>
            <a:r>
              <a:rPr lang="en-US" sz="4079" dirty="0">
                <a:solidFill>
                  <a:srgbClr val="0040CC"/>
                </a:solidFill>
              </a:rPr>
              <a:t>“Challenge” or Bonus Points</a:t>
            </a:r>
          </a:p>
        </p:txBody>
      </p:sp>
      <p:sp>
        <p:nvSpPr>
          <p:cNvPr id="3" name="Content Placeholder 2"/>
          <p:cNvSpPr>
            <a:spLocks noGrp="1"/>
          </p:cNvSpPr>
          <p:nvPr>
            <p:ph idx="4294967295"/>
          </p:nvPr>
        </p:nvSpPr>
        <p:spPr>
          <a:xfrm>
            <a:off x="224852" y="1352908"/>
            <a:ext cx="8462784" cy="5018966"/>
          </a:xfrm>
        </p:spPr>
        <p:txBody>
          <a:bodyPr rtlCol="0">
            <a:noAutofit/>
          </a:bodyPr>
          <a:lstStyle/>
          <a:p>
            <a:pPr>
              <a:buNone/>
              <a:defRPr/>
            </a:pPr>
            <a:r>
              <a:rPr lang="en-US" b="1" dirty="0">
                <a:latin typeface="Calibri  "/>
              </a:rPr>
              <a:t>Maximum points allowed – </a:t>
            </a:r>
            <a:r>
              <a:rPr lang="en-US" b="1" dirty="0">
                <a:solidFill>
                  <a:srgbClr val="C00000"/>
                </a:solidFill>
                <a:latin typeface="Calibri  "/>
              </a:rPr>
              <a:t>10 points</a:t>
            </a:r>
          </a:p>
          <a:p>
            <a:pPr>
              <a:buFont typeface="Arial" charset="0"/>
              <a:buChar char="•"/>
              <a:defRPr/>
            </a:pPr>
            <a:endParaRPr lang="en-US" sz="1316" b="1" dirty="0">
              <a:solidFill>
                <a:srgbClr val="C00000"/>
              </a:solidFill>
              <a:latin typeface="Calibri  "/>
            </a:endParaRPr>
          </a:p>
          <a:p>
            <a:pPr marL="1046163" lvl="2" indent="-514350">
              <a:buFont typeface="+mj-lt"/>
              <a:buAutoNum type="arabicPeriod"/>
              <a:defRPr/>
            </a:pPr>
            <a:r>
              <a:rPr lang="en-US" sz="2800" b="1" dirty="0">
                <a:solidFill>
                  <a:srgbClr val="0040CC"/>
                </a:solidFill>
                <a:latin typeface="Calibri  "/>
              </a:rPr>
              <a:t>ED/EL/SWD Performance</a:t>
            </a:r>
          </a:p>
          <a:p>
            <a:pPr marL="827115" lvl="2" indent="-296592">
              <a:buNone/>
              <a:defRPr/>
            </a:pPr>
            <a:endParaRPr lang="en-US" sz="1053" b="1" dirty="0">
              <a:solidFill>
                <a:srgbClr val="0040CC"/>
              </a:solidFill>
              <a:latin typeface="Calibri  "/>
            </a:endParaRPr>
          </a:p>
          <a:p>
            <a:pPr marL="908574" lvl="3" indent="-307036">
              <a:defRPr/>
            </a:pPr>
            <a:r>
              <a:rPr lang="en-US" sz="2400" b="1" dirty="0">
                <a:latin typeface="Calibri  "/>
              </a:rPr>
              <a:t>The number of possible points determined by the percentage ED/EL/SWD students in the school</a:t>
            </a:r>
            <a:r>
              <a:rPr lang="en-US" sz="2400" b="1" dirty="0" smtClean="0">
                <a:latin typeface="Calibri  "/>
              </a:rPr>
              <a:t>.</a:t>
            </a:r>
          </a:p>
          <a:p>
            <a:pPr marL="601538" lvl="3" indent="0">
              <a:buNone/>
              <a:defRPr/>
            </a:pPr>
            <a:endParaRPr lang="en-US" sz="1200" b="1" dirty="0">
              <a:latin typeface="Calibri  "/>
            </a:endParaRPr>
          </a:p>
          <a:p>
            <a:pPr marL="914400" lvl="3" indent="0">
              <a:buNone/>
              <a:defRPr/>
            </a:pPr>
            <a:r>
              <a:rPr lang="en-US" sz="2400" b="1" dirty="0">
                <a:solidFill>
                  <a:srgbClr val="C00000"/>
                </a:solidFill>
                <a:latin typeface="Calibri  "/>
              </a:rPr>
              <a:t>EX.  A school with a 60% ED/EL/SWD population          </a:t>
            </a:r>
            <a:r>
              <a:rPr lang="en-US" sz="2400" b="1" dirty="0" smtClean="0">
                <a:solidFill>
                  <a:srgbClr val="C00000"/>
                </a:solidFill>
                <a:latin typeface="Calibri  "/>
              </a:rPr>
              <a:t>can </a:t>
            </a:r>
            <a:r>
              <a:rPr lang="en-US" sz="2400" b="1" dirty="0">
                <a:solidFill>
                  <a:srgbClr val="C00000"/>
                </a:solidFill>
                <a:latin typeface="Calibri  "/>
              </a:rPr>
              <a:t>earn 6 points.</a:t>
            </a:r>
          </a:p>
          <a:p>
            <a:pPr marL="908574" lvl="3" indent="-307036">
              <a:defRPr/>
            </a:pPr>
            <a:r>
              <a:rPr lang="en-US" sz="2400" b="1" dirty="0" smtClean="0">
                <a:latin typeface="Calibri  "/>
              </a:rPr>
              <a:t>The </a:t>
            </a:r>
            <a:r>
              <a:rPr lang="en-US" sz="2400" b="1" dirty="0">
                <a:latin typeface="Calibri  "/>
              </a:rPr>
              <a:t>percentage of Green and Yellow (SG) Performance Flags with 95% participation rate (P).</a:t>
            </a:r>
          </a:p>
          <a:p>
            <a:pPr marL="827115" lvl="3" indent="-296592">
              <a:defRPr/>
            </a:pPr>
            <a:endParaRPr lang="en-US" sz="1200" b="1" dirty="0">
              <a:latin typeface="Calibri  "/>
            </a:endParaRPr>
          </a:p>
          <a:p>
            <a:pPr marL="843824" lvl="2" indent="-313301">
              <a:buNone/>
              <a:defRPr/>
            </a:pPr>
            <a:r>
              <a:rPr lang="en-US" sz="2800" b="1" dirty="0">
                <a:solidFill>
                  <a:srgbClr val="0040CC"/>
                </a:solidFill>
                <a:latin typeface="Calibri  "/>
              </a:rPr>
              <a:t>2. Exceeding the Bar Supplemental Indicators</a:t>
            </a:r>
          </a:p>
          <a:p>
            <a:pPr lvl="2">
              <a:buFont typeface="Arial" charset="0"/>
              <a:buChar char="•"/>
              <a:defRPr/>
            </a:pPr>
            <a:endParaRPr lang="en-US" sz="2631" b="1" dirty="0"/>
          </a:p>
        </p:txBody>
      </p:sp>
      <p:sp>
        <p:nvSpPr>
          <p:cNvPr id="4" name="Rectangle 3"/>
          <p:cNvSpPr/>
          <p:nvPr/>
        </p:nvSpPr>
        <p:spPr>
          <a:xfrm>
            <a:off x="719528" y="1875172"/>
            <a:ext cx="8229600" cy="912998"/>
          </a:xfrm>
          <a:prstGeom prst="rect">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
        <p:nvSpPr>
          <p:cNvPr id="5" name="Rectangle 4"/>
          <p:cNvSpPr/>
          <p:nvPr/>
        </p:nvSpPr>
        <p:spPr>
          <a:xfrm>
            <a:off x="6044183" y="1935953"/>
            <a:ext cx="1856233" cy="675477"/>
          </a:xfrm>
          <a:prstGeom prst="rect">
            <a:avLst/>
          </a:prstGeom>
          <a:noFill/>
        </p:spPr>
        <p:txBody>
          <a:bodyPr wrap="squar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FLAGS</a:t>
            </a:r>
          </a:p>
        </p:txBody>
      </p:sp>
    </p:spTree>
    <p:extLst>
      <p:ext uri="{BB962C8B-B14F-4D97-AF65-F5344CB8AC3E}">
        <p14:creationId xmlns:p14="http://schemas.microsoft.com/office/powerpoint/2010/main" val="411694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00018 -0.08717 L -0.00018 0.48046 " pathEditMode="relative" rAng="0" ptsTypes="AA">
                                      <p:cBhvr>
                                        <p:cTn id="12" dur="2000" fill="hold"/>
                                        <p:tgtEl>
                                          <p:spTgt spid="4"/>
                                        </p:tgtEl>
                                        <p:attrNameLst>
                                          <p:attrName>ppt_x</p:attrName>
                                          <p:attrName>ppt_y</p:attrName>
                                        </p:attrNameLst>
                                      </p:cBhvr>
                                      <p:rCtr x="0" y="28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0" y="271563"/>
            <a:ext cx="8229182" cy="534688"/>
          </a:xfrm>
        </p:spPr>
        <p:txBody>
          <a:bodyPr>
            <a:noAutofit/>
          </a:bodyPr>
          <a:lstStyle/>
          <a:p>
            <a:pPr algn="ctr" eaLnBrk="1" hangingPunct="1"/>
            <a:r>
              <a:rPr lang="en-US" sz="2400" i="1" dirty="0">
                <a:solidFill>
                  <a:srgbClr val="0D1DB7"/>
                </a:solidFill>
              </a:rPr>
              <a:t>Exceeding the Bar Indicators: </a:t>
            </a:r>
            <a:r>
              <a:rPr lang="en-US" sz="2400" i="1" dirty="0" smtClean="0">
                <a:solidFill>
                  <a:srgbClr val="0D1DB7"/>
                </a:solidFill>
              </a:rPr>
              <a:t/>
            </a:r>
            <a:br>
              <a:rPr lang="en-US" sz="2400" i="1" dirty="0" smtClean="0">
                <a:solidFill>
                  <a:srgbClr val="0D1DB7"/>
                </a:solidFill>
              </a:rPr>
            </a:br>
            <a:r>
              <a:rPr lang="en-US" sz="2400" i="1" dirty="0" smtClean="0">
                <a:solidFill>
                  <a:srgbClr val="0D1DB7"/>
                </a:solidFill>
              </a:rPr>
              <a:t>A Companion to </a:t>
            </a:r>
            <a:r>
              <a:rPr lang="en-US" sz="2400" i="1" dirty="0">
                <a:solidFill>
                  <a:srgbClr val="0D1DB7"/>
                </a:solidFill>
              </a:rPr>
              <a:t>the CCRPI for High Schools</a:t>
            </a:r>
            <a:endParaRPr lang="en-US" sz="2400" dirty="0">
              <a:solidFill>
                <a:srgbClr val="0D1DB7"/>
              </a:solidFill>
            </a:endParaRPr>
          </a:p>
        </p:txBody>
      </p:sp>
      <p:sp>
        <p:nvSpPr>
          <p:cNvPr id="3" name="Content Placeholder 2"/>
          <p:cNvSpPr>
            <a:spLocks noGrp="1"/>
          </p:cNvSpPr>
          <p:nvPr>
            <p:ph idx="4294967295"/>
          </p:nvPr>
        </p:nvSpPr>
        <p:spPr>
          <a:xfrm>
            <a:off x="204685" y="898807"/>
            <a:ext cx="8734630" cy="5436691"/>
          </a:xfrm>
        </p:spPr>
        <p:txBody>
          <a:bodyPr>
            <a:noAutofit/>
          </a:bodyPr>
          <a:lstStyle/>
          <a:p>
            <a:pPr marL="225156" indent="-225156">
              <a:buFont typeface="Arial" charset="0"/>
              <a:buAutoNum type="arabicPeriod"/>
              <a:defRPr/>
            </a:pPr>
            <a:r>
              <a:rPr lang="en-US" sz="1200" b="1" dirty="0">
                <a:cs typeface="Arial" pitchFamily="34" charset="0"/>
              </a:rPr>
              <a:t>Percent of graduates taking a nationally recognized college entrance examination</a:t>
            </a:r>
          </a:p>
          <a:p>
            <a:pPr marL="225156" indent="-225156">
              <a:buFont typeface="Arial" charset="0"/>
              <a:buAutoNum type="arabicPeriod"/>
              <a:defRPr/>
            </a:pPr>
            <a:r>
              <a:rPr lang="en-US" sz="1200" b="1" dirty="0">
                <a:cs typeface="Arial" pitchFamily="34" charset="0"/>
              </a:rPr>
              <a:t>Percent of graduates earning credit in a physics course  </a:t>
            </a:r>
          </a:p>
          <a:p>
            <a:pPr marL="225156" indent="-225156">
              <a:buFont typeface="Arial" charset="0"/>
              <a:buAutoNum type="arabicPeriod"/>
              <a:defRPr/>
            </a:pPr>
            <a:r>
              <a:rPr lang="en-US" sz="1200" b="1" dirty="0">
                <a:cs typeface="Arial" pitchFamily="34" charset="0"/>
              </a:rPr>
              <a:t>Percent of first time 9</a:t>
            </a:r>
            <a:r>
              <a:rPr lang="en-US" sz="1200" b="1" baseline="30000" dirty="0">
                <a:cs typeface="Arial" pitchFamily="34" charset="0"/>
              </a:rPr>
              <a:t>th</a:t>
            </a:r>
            <a:r>
              <a:rPr lang="en-US" sz="1200" b="1" dirty="0">
                <a:cs typeface="Arial" pitchFamily="34" charset="0"/>
              </a:rPr>
              <a:t> grade students with disabilities earning 3 Carnegie Unit Credits in 3 core content areas (ELA, mathematics, science, social studies)</a:t>
            </a:r>
          </a:p>
          <a:p>
            <a:pPr marL="225156" indent="-225156">
              <a:buFont typeface="Arial" charset="0"/>
              <a:buAutoNum type="arabicPeriod"/>
              <a:defRPr/>
            </a:pPr>
            <a:r>
              <a:rPr lang="en-US" sz="1200" b="1" dirty="0">
                <a:cs typeface="Arial" pitchFamily="34" charset="0"/>
              </a:rPr>
              <a:t>Percent of first time 9</a:t>
            </a:r>
            <a:r>
              <a:rPr lang="en-US" sz="1200" b="1" baseline="30000" dirty="0">
                <a:cs typeface="Arial" pitchFamily="34" charset="0"/>
              </a:rPr>
              <a:t>th</a:t>
            </a:r>
            <a:r>
              <a:rPr lang="en-US" sz="1200" b="1" dirty="0">
                <a:cs typeface="Arial" pitchFamily="34" charset="0"/>
              </a:rPr>
              <a:t> grade students earning 4 Carnegie Unit Credits in 4 core content areas (ELA, mathematics, science, social studies)</a:t>
            </a:r>
          </a:p>
          <a:p>
            <a:pPr marL="225156" indent="-225156">
              <a:buFont typeface="Arial" charset="0"/>
              <a:buAutoNum type="arabicPeriod"/>
              <a:defRPr/>
            </a:pPr>
            <a:r>
              <a:rPr lang="en-US" sz="1200" b="1" dirty="0">
                <a:cs typeface="Arial" pitchFamily="34" charset="0"/>
              </a:rPr>
              <a:t>School has earned a Georgia Science, Technology, Engineering and Math (STEM) Program Certification </a:t>
            </a:r>
          </a:p>
          <a:p>
            <a:pPr marL="225156" indent="-225156">
              <a:buNone/>
              <a:defRPr/>
            </a:pPr>
            <a:r>
              <a:rPr lang="en-US" sz="1200" b="1" dirty="0">
                <a:cs typeface="Arial" pitchFamily="34" charset="0"/>
              </a:rPr>
              <a:t>6.	Percent of English Learners with positive movement from one Performance Band to a higher Performance Band based on the ACCESS for ELLs</a:t>
            </a:r>
          </a:p>
          <a:p>
            <a:pPr marL="225156" indent="-225156">
              <a:buNone/>
              <a:defRPr/>
            </a:pPr>
            <a:r>
              <a:rPr lang="en-US" sz="1200" b="1" dirty="0">
                <a:cs typeface="Arial" pitchFamily="34" charset="0"/>
              </a:rPr>
              <a:t>7.	*Percent of graduates completing a career-related Work-Based Learning Program or a career-related Capstone Project </a:t>
            </a:r>
          </a:p>
          <a:p>
            <a:pPr eaLnBrk="1" hangingPunct="1">
              <a:buFont typeface="Arial" charset="0"/>
              <a:buNone/>
              <a:defRPr/>
            </a:pPr>
            <a:r>
              <a:rPr lang="en-US" sz="1200" b="1" dirty="0">
                <a:cs typeface="Arial" pitchFamily="34" charset="0"/>
              </a:rPr>
              <a:t>	(</a:t>
            </a:r>
            <a:r>
              <a:rPr lang="en-US" sz="1200" b="1" u="sng" dirty="0">
                <a:cs typeface="Arial" pitchFamily="34" charset="0"/>
              </a:rPr>
              <a:t>moves to face of CCRPI in 2016-2017)</a:t>
            </a:r>
          </a:p>
          <a:p>
            <a:pPr marL="337734" lvl="1" indent="-337734">
              <a:buNone/>
              <a:defRPr/>
            </a:pPr>
            <a:r>
              <a:rPr lang="en-US" sz="1200" b="1" dirty="0">
                <a:cs typeface="Arial" pitchFamily="34" charset="0"/>
              </a:rPr>
              <a:t>8.    Percent of students in IB High Schools  completing IB Career-Related Certificates (oper. in 2012-13)</a:t>
            </a:r>
            <a:endParaRPr lang="en-US" sz="1200" b="1" dirty="0"/>
          </a:p>
          <a:p>
            <a:pPr marL="225156" lvl="1" indent="-225156">
              <a:buFont typeface="Arial" charset="0"/>
              <a:buAutoNum type="arabicPeriod" startAt="9"/>
              <a:defRPr/>
            </a:pPr>
            <a:r>
              <a:rPr lang="en-US" sz="1200" b="1" dirty="0">
                <a:cs typeface="Arial" pitchFamily="34" charset="0"/>
              </a:rPr>
              <a:t>School or LEA-defined innovative practice accompanied by documented data supporting improved student achievement: examples include but are not limited to-participation in Charter System status, students enrolled in a Georgia College and Career Academy, partner participation in Race to the TOP award, participation in Striving Reader initiative, participation in dual language immersion program, participation in Literacy Design Collaborative (LDC) and/or Mathematics Design Collaborative (MDC), comprehensive implementation of Response to Intervention (RTI) and/or Positive Behavioral Interventions &amp; Supports (PBIS)</a:t>
            </a:r>
          </a:p>
          <a:p>
            <a:pPr marL="225577" lvl="1" indent="-225577">
              <a:buNone/>
              <a:defRPr/>
            </a:pPr>
            <a:r>
              <a:rPr lang="en-US" sz="1200" b="1" dirty="0">
                <a:cs typeface="Arial" pitchFamily="34" charset="0"/>
              </a:rPr>
              <a:t>10.   School or LEA-defined interventions or practices designed to facilitate a personalized climate in the school:  examples include but are not limited to-comprehensive Teachers as Advisors program; comprehensive mentoring program; PBIS; service-learning programs; peer mediation; conflict mediation.  (oper. in 2013-2014)  </a:t>
            </a:r>
          </a:p>
          <a:p>
            <a:pPr marL="225156" lvl="1" indent="-225156">
              <a:buNone/>
              <a:defRPr/>
            </a:pPr>
            <a:endParaRPr lang="en-US" sz="1200" b="1" dirty="0">
              <a:cs typeface="Arial" pitchFamily="34" charset="0"/>
            </a:endParaRPr>
          </a:p>
          <a:p>
            <a:pPr marL="283008" lvl="1" indent="-283008">
              <a:spcBef>
                <a:spcPts val="591"/>
              </a:spcBef>
              <a:buNone/>
              <a:defRPr/>
            </a:pPr>
            <a:r>
              <a:rPr lang="en-US" sz="1200" b="1" dirty="0"/>
              <a:t>	To be considered at a later date for inclusion on the mandatory indicators or as an Exceeding the Bar indicator:</a:t>
            </a:r>
          </a:p>
          <a:p>
            <a:pPr marL="283008" lvl="1" indent="-283008">
              <a:spcBef>
                <a:spcPts val="591"/>
              </a:spcBef>
              <a:buNone/>
              <a:defRPr/>
            </a:pPr>
            <a:r>
              <a:rPr lang="en-US" sz="1200" b="1" dirty="0"/>
              <a:t>	*Percent of tested students scoring at a proficient level on a Soft Skills Assessment (moves to face of CCRPI in 2014-2015)</a:t>
            </a:r>
          </a:p>
          <a:p>
            <a:pPr marL="283008" indent="-283008">
              <a:spcBef>
                <a:spcPts val="591"/>
              </a:spcBef>
              <a:buNone/>
              <a:defRPr/>
            </a:pPr>
            <a:r>
              <a:rPr lang="en-US" sz="1200" b="1" dirty="0"/>
              <a:t>	School’s average score on the Georgia Teacher Effectiveness Measurement</a:t>
            </a:r>
          </a:p>
          <a:p>
            <a:pPr marL="283008" indent="-283008">
              <a:spcBef>
                <a:spcPts val="591"/>
              </a:spcBef>
              <a:buNone/>
              <a:defRPr/>
            </a:pPr>
            <a:r>
              <a:rPr lang="en-US" sz="1200" b="1" dirty="0"/>
              <a:t>	School’s average score on the Georgia Leader Effectiveness Measurement</a:t>
            </a:r>
          </a:p>
          <a:p>
            <a:pPr marL="283008" indent="-283008">
              <a:spcBef>
                <a:spcPts val="591"/>
              </a:spcBef>
              <a:buNone/>
              <a:defRPr/>
            </a:pPr>
            <a:r>
              <a:rPr lang="en-US" sz="1200" dirty="0"/>
              <a:t>	</a:t>
            </a:r>
          </a:p>
        </p:txBody>
      </p:sp>
      <p:sp>
        <p:nvSpPr>
          <p:cNvPr id="5" name="Rounded Rectangle 4"/>
          <p:cNvSpPr/>
          <p:nvPr/>
        </p:nvSpPr>
        <p:spPr>
          <a:xfrm>
            <a:off x="3593622" y="5875470"/>
            <a:ext cx="5334755" cy="729420"/>
          </a:xfrm>
          <a:prstGeom prst="roundRect">
            <a:avLst/>
          </a:prstGeom>
          <a:solidFill>
            <a:schemeClr val="bg1">
              <a:lumMod val="85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84" b="1" spc="66" dirty="0">
                <a:ln w="11430"/>
                <a:solidFill>
                  <a:srgbClr val="C00000"/>
                </a:solidFill>
                <a:effectLst>
                  <a:outerShdw blurRad="76200" dist="50800" dir="5400000" algn="tl" rotWithShape="0">
                    <a:srgbClr val="000000">
                      <a:alpha val="65000"/>
                    </a:srgbClr>
                  </a:outerShdw>
                </a:effectLst>
                <a:latin typeface="Arial" charset="0"/>
              </a:rPr>
              <a:t>(One half point each)</a:t>
            </a:r>
          </a:p>
        </p:txBody>
      </p:sp>
      <p:sp>
        <p:nvSpPr>
          <p:cNvPr id="6" name="Oval 5"/>
          <p:cNvSpPr/>
          <p:nvPr/>
        </p:nvSpPr>
        <p:spPr>
          <a:xfrm>
            <a:off x="5359764" y="380845"/>
            <a:ext cx="2286418" cy="596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4" name="Rectangle 3"/>
          <p:cNvSpPr/>
          <p:nvPr/>
        </p:nvSpPr>
        <p:spPr>
          <a:xfrm>
            <a:off x="118007" y="2610593"/>
            <a:ext cx="8907986" cy="570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ln w="28575">
                <a:solidFill>
                  <a:schemeClr val="tx1"/>
                </a:solidFill>
              </a:ln>
            </a:endParaRPr>
          </a:p>
        </p:txBody>
      </p:sp>
      <p:sp>
        <p:nvSpPr>
          <p:cNvPr id="8" name="Rectangle 7"/>
          <p:cNvSpPr/>
          <p:nvPr/>
        </p:nvSpPr>
        <p:spPr>
          <a:xfrm>
            <a:off x="236014" y="1200758"/>
            <a:ext cx="8907986" cy="285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ln w="28575">
                <a:solidFill>
                  <a:schemeClr val="tx1"/>
                </a:solidFill>
              </a:ln>
            </a:endParaRPr>
          </a:p>
        </p:txBody>
      </p:sp>
    </p:spTree>
    <p:extLst>
      <p:ext uri="{BB962C8B-B14F-4D97-AF65-F5344CB8AC3E}">
        <p14:creationId xmlns:p14="http://schemas.microsoft.com/office/powerpoint/2010/main" val="311356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90" t="-1738" r="4886" b="7638"/>
          <a:stretch/>
        </p:blipFill>
        <p:spPr bwMode="auto">
          <a:xfrm>
            <a:off x="447870" y="35623"/>
            <a:ext cx="8397552" cy="685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959002" y="5758583"/>
            <a:ext cx="5334755" cy="729420"/>
          </a:xfrm>
          <a:prstGeom prst="roundRect">
            <a:avLst/>
          </a:prstGeom>
          <a:solidFill>
            <a:schemeClr val="bg1">
              <a:lumMod val="85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84" b="1" spc="66" dirty="0">
                <a:ln w="11430"/>
                <a:solidFill>
                  <a:srgbClr val="C00000"/>
                </a:solidFill>
                <a:effectLst>
                  <a:outerShdw blurRad="76200" dist="50800" dir="5400000" algn="tl" rotWithShape="0">
                    <a:srgbClr val="000000">
                      <a:alpha val="65000"/>
                    </a:srgbClr>
                  </a:outerShdw>
                </a:effectLst>
                <a:latin typeface="Arial" charset="0"/>
              </a:rPr>
              <a:t>(One half point each)</a:t>
            </a:r>
          </a:p>
        </p:txBody>
      </p:sp>
      <p:sp>
        <p:nvSpPr>
          <p:cNvPr id="2" name="Oval 1"/>
          <p:cNvSpPr/>
          <p:nvPr/>
        </p:nvSpPr>
        <p:spPr>
          <a:xfrm>
            <a:off x="7317148" y="1264918"/>
            <a:ext cx="1489488" cy="4869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 name="Rectangle 4"/>
          <p:cNvSpPr/>
          <p:nvPr/>
        </p:nvSpPr>
        <p:spPr>
          <a:xfrm>
            <a:off x="118007" y="3213917"/>
            <a:ext cx="8907986" cy="285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ln w="28575">
                <a:solidFill>
                  <a:schemeClr val="tx1"/>
                </a:solidFill>
              </a:ln>
            </a:endParaRPr>
          </a:p>
        </p:txBody>
      </p:sp>
    </p:spTree>
    <p:extLst>
      <p:ext uri="{BB962C8B-B14F-4D97-AF65-F5344CB8AC3E}">
        <p14:creationId xmlns:p14="http://schemas.microsoft.com/office/powerpoint/2010/main" val="111364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0" t="7078" r="4811" b="6153"/>
          <a:stretch/>
        </p:blipFill>
        <p:spPr bwMode="auto">
          <a:xfrm>
            <a:off x="-74644" y="699796"/>
            <a:ext cx="9349274" cy="710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606736" y="1481208"/>
            <a:ext cx="1489488" cy="4869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4" name="Rounded Rectangle 3"/>
          <p:cNvSpPr/>
          <p:nvPr/>
        </p:nvSpPr>
        <p:spPr>
          <a:xfrm>
            <a:off x="4052993" y="5975765"/>
            <a:ext cx="5334755" cy="729420"/>
          </a:xfrm>
          <a:prstGeom prst="roundRect">
            <a:avLst/>
          </a:prstGeom>
          <a:solidFill>
            <a:schemeClr val="bg1">
              <a:lumMod val="85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84" b="1" spc="66" dirty="0">
                <a:ln w="11430"/>
                <a:solidFill>
                  <a:srgbClr val="C00000"/>
                </a:solidFill>
                <a:effectLst>
                  <a:outerShdw blurRad="76200" dist="50800" dir="5400000" algn="tl" rotWithShape="0">
                    <a:srgbClr val="000000">
                      <a:alpha val="65000"/>
                    </a:srgbClr>
                  </a:outerShdw>
                </a:effectLst>
                <a:latin typeface="Arial" charset="0"/>
              </a:rPr>
              <a:t>(One half point each)</a:t>
            </a:r>
          </a:p>
        </p:txBody>
      </p:sp>
    </p:spTree>
    <p:extLst>
      <p:ext uri="{BB962C8B-B14F-4D97-AF65-F5344CB8AC3E}">
        <p14:creationId xmlns:p14="http://schemas.microsoft.com/office/powerpoint/2010/main" val="344384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99312"/>
            <a:ext cx="9144000" cy="3785652"/>
          </a:xfrm>
          <a:prstGeom prst="rect">
            <a:avLst/>
          </a:prstGeom>
          <a:noFill/>
        </p:spPr>
        <p:txBody>
          <a:bodyPr wrap="square" rtlCol="0">
            <a:spAutoFit/>
          </a:bodyPr>
          <a:lstStyle/>
          <a:p>
            <a:pPr algn="ctr"/>
            <a:r>
              <a:rPr lang="en-US" sz="3600" b="1" i="1" dirty="0">
                <a:latin typeface="Calibri"/>
              </a:rPr>
              <a:t>College and Career Ready Performance Index</a:t>
            </a:r>
          </a:p>
          <a:p>
            <a:pPr algn="ctr"/>
            <a:r>
              <a:rPr lang="en-US" sz="3600" b="1" i="1" dirty="0">
                <a:latin typeface="Calibri"/>
              </a:rPr>
              <a:t>(CCRPI)</a:t>
            </a:r>
          </a:p>
          <a:p>
            <a:pPr algn="ctr"/>
            <a:endParaRPr lang="en-US" sz="3600" b="1" i="1" dirty="0">
              <a:latin typeface="Calibri"/>
            </a:endParaRPr>
          </a:p>
          <a:p>
            <a:pPr algn="ctr"/>
            <a:r>
              <a:rPr lang="en-US" sz="3600" b="1" i="1" dirty="0">
                <a:solidFill>
                  <a:srgbClr val="0000FF"/>
                </a:solidFill>
                <a:latin typeface="Calibri"/>
              </a:rPr>
              <a:t>Achievement Points</a:t>
            </a:r>
          </a:p>
          <a:p>
            <a:pPr algn="ctr"/>
            <a:endParaRPr lang="en-US" sz="3600" b="1" i="1" dirty="0">
              <a:solidFill>
                <a:srgbClr val="4F81BD"/>
              </a:solidFill>
              <a:latin typeface="Calibri"/>
            </a:endParaRPr>
          </a:p>
          <a:p>
            <a:pPr algn="ctr"/>
            <a:r>
              <a:rPr lang="en-US" sz="3600" b="1" i="1" dirty="0">
                <a:latin typeface="Calibri"/>
              </a:rPr>
              <a:t>Leadership and Data </a:t>
            </a:r>
            <a:r>
              <a:rPr lang="en-US" sz="3600" b="1" i="1" dirty="0" smtClean="0">
                <a:latin typeface="Calibri"/>
              </a:rPr>
              <a:t>Strategies</a:t>
            </a:r>
          </a:p>
          <a:p>
            <a:pPr algn="ctr"/>
            <a:r>
              <a:rPr lang="en-US" sz="2400" b="1" i="1" dirty="0" smtClean="0">
                <a:latin typeface="Calibri"/>
              </a:rPr>
              <a:t>Division </a:t>
            </a:r>
            <a:r>
              <a:rPr lang="en-US" sz="2400" b="1" i="1" dirty="0">
                <a:latin typeface="Calibri"/>
              </a:rPr>
              <a:t>of School &amp; District Effectiveness</a:t>
            </a:r>
            <a:endParaRPr lang="en-US" sz="2400" i="1" dirty="0"/>
          </a:p>
        </p:txBody>
      </p:sp>
    </p:spTree>
    <p:extLst>
      <p:ext uri="{BB962C8B-B14F-4D97-AF65-F5344CB8AC3E}">
        <p14:creationId xmlns:p14="http://schemas.microsoft.com/office/powerpoint/2010/main" val="344810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299" y="1985761"/>
            <a:ext cx="8640642" cy="4751621"/>
          </a:xfrm>
        </p:spPr>
        <p:txBody>
          <a:bodyPr/>
          <a:lstStyle/>
          <a:p>
            <a:pPr marL="530523" indent="-530523">
              <a:spcBef>
                <a:spcPts val="0"/>
              </a:spcBef>
              <a:buFont typeface="Wingdings" pitchFamily="2" charset="2"/>
              <a:buChar char="ü"/>
              <a:defRPr/>
            </a:pPr>
            <a:r>
              <a:rPr lang="en-US" b="1" dirty="0">
                <a:solidFill>
                  <a:schemeClr val="accent5">
                    <a:lumMod val="75000"/>
                  </a:schemeClr>
                </a:solidFill>
              </a:rPr>
              <a:t>A</a:t>
            </a:r>
            <a:r>
              <a:rPr lang="en-US" b="1" dirty="0" smtClean="0">
                <a:solidFill>
                  <a:schemeClr val="accent5">
                    <a:lumMod val="75000"/>
                  </a:schemeClr>
                </a:solidFill>
              </a:rPr>
              <a:t>ll of the Extending the Bar indicators are located on the GaDOE homepage,</a:t>
            </a:r>
            <a:r>
              <a:rPr lang="en-US" b="1" dirty="0" smtClean="0">
                <a:solidFill>
                  <a:srgbClr val="FF0000"/>
                </a:solidFill>
              </a:rPr>
              <a:t> </a:t>
            </a:r>
            <a:r>
              <a:rPr lang="en-US" b="1" dirty="0" smtClean="0">
                <a:solidFill>
                  <a:srgbClr val="FF0000"/>
                </a:solidFill>
                <a:hlinkClick r:id="rId3"/>
              </a:rPr>
              <a:t>www.gadoe.org</a:t>
            </a:r>
            <a:endParaRPr lang="en-US" b="1" dirty="0" smtClean="0">
              <a:solidFill>
                <a:srgbClr val="FF0000"/>
              </a:solidFill>
            </a:endParaRPr>
          </a:p>
          <a:p>
            <a:pPr marL="530523" indent="-530523">
              <a:spcBef>
                <a:spcPts val="0"/>
              </a:spcBef>
              <a:buFont typeface="Wingdings" pitchFamily="2" charset="2"/>
              <a:buChar char="ü"/>
              <a:defRPr/>
            </a:pPr>
            <a:endParaRPr lang="en-US" sz="1316" b="1" dirty="0"/>
          </a:p>
          <a:p>
            <a:pPr marL="530523" indent="-530523">
              <a:spcBef>
                <a:spcPts val="0"/>
              </a:spcBef>
              <a:buFont typeface="Wingdings" pitchFamily="2" charset="2"/>
              <a:buChar char="ü"/>
              <a:defRPr/>
            </a:pPr>
            <a:r>
              <a:rPr lang="en-US" b="1" dirty="0" smtClean="0"/>
              <a:t>GaDOE Accountability webpage,  </a:t>
            </a:r>
            <a:r>
              <a:rPr lang="en-US" b="1" dirty="0">
                <a:hlinkClick r:id="rId4"/>
              </a:rPr>
              <a:t>http://</a:t>
            </a:r>
            <a:r>
              <a:rPr lang="en-US" b="1" dirty="0" smtClean="0">
                <a:hlinkClick r:id="rId4"/>
              </a:rPr>
              <a:t>www.gadoe.org/Curriculum-Instruction-and-Assessment/Accountability/Pages/default.aspx</a:t>
            </a:r>
            <a:endParaRPr lang="en-US" b="1" dirty="0" smtClean="0"/>
          </a:p>
          <a:p>
            <a:pPr marL="530523" indent="-530523">
              <a:spcBef>
                <a:spcPts val="0"/>
              </a:spcBef>
              <a:buFont typeface="Wingdings" pitchFamily="2" charset="2"/>
              <a:buChar char="ü"/>
              <a:defRPr/>
            </a:pPr>
            <a:endParaRPr lang="en-US" sz="1579" b="1" dirty="0"/>
          </a:p>
          <a:p>
            <a:pPr marL="0" indent="0">
              <a:spcBef>
                <a:spcPts val="0"/>
              </a:spcBef>
              <a:buNone/>
              <a:defRPr/>
            </a:pPr>
            <a:endParaRPr lang="en-US" b="1" dirty="0" smtClean="0"/>
          </a:p>
          <a:p>
            <a:pPr marL="0" indent="0">
              <a:spcBef>
                <a:spcPts val="0"/>
              </a:spcBef>
              <a:buNone/>
              <a:defRPr/>
            </a:pPr>
            <a:endParaRPr lang="en-US" b="1" dirty="0"/>
          </a:p>
        </p:txBody>
      </p:sp>
      <p:sp>
        <p:nvSpPr>
          <p:cNvPr id="4" name="Slide Number Placeholder 3"/>
          <p:cNvSpPr>
            <a:spLocks noGrp="1"/>
          </p:cNvSpPr>
          <p:nvPr>
            <p:ph type="sldNum" sz="quarter" idx="4294967295"/>
          </p:nvPr>
        </p:nvSpPr>
        <p:spPr>
          <a:xfrm>
            <a:off x="8534122" y="6252821"/>
            <a:ext cx="609878" cy="352978"/>
          </a:xfrm>
        </p:spPr>
        <p:txBody>
          <a:bodyPr/>
          <a:lstStyle/>
          <a:p>
            <a:pPr>
              <a:defRPr/>
            </a:pPr>
            <a:fld id="{B2EB73B5-DBEE-40E1-8310-FF0AAF6E2B9B}" type="slidenum">
              <a:rPr lang="en-US" sz="1579"/>
              <a:pPr>
                <a:defRPr/>
              </a:pPr>
              <a:t>130</a:t>
            </a:fld>
            <a:endParaRPr lang="en-US" sz="1579" dirty="0"/>
          </a:p>
        </p:txBody>
      </p:sp>
    </p:spTree>
    <p:extLst>
      <p:ext uri="{BB962C8B-B14F-4D97-AF65-F5344CB8AC3E}">
        <p14:creationId xmlns:p14="http://schemas.microsoft.com/office/powerpoint/2010/main" val="421046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5860" y="1272091"/>
            <a:ext cx="8640642" cy="4751621"/>
          </a:xfrm>
        </p:spPr>
        <p:txBody>
          <a:bodyPr/>
          <a:lstStyle/>
          <a:p>
            <a:pPr marL="0" indent="0" algn="ctr">
              <a:spcBef>
                <a:spcPts val="0"/>
              </a:spcBef>
              <a:buNone/>
              <a:defRPr/>
            </a:pPr>
            <a:r>
              <a:rPr lang="en-US" sz="3600" b="1" dirty="0" smtClean="0">
                <a:solidFill>
                  <a:schemeClr val="accent5">
                    <a:lumMod val="75000"/>
                  </a:schemeClr>
                </a:solidFill>
                <a:latin typeface="Arial Rounded MT Bold" panose="020F0704030504030204" pitchFamily="34" charset="0"/>
              </a:rPr>
              <a:t>Summary for School Leaders</a:t>
            </a:r>
          </a:p>
          <a:p>
            <a:pPr marL="530523" indent="-530523">
              <a:spcBef>
                <a:spcPts val="0"/>
              </a:spcBef>
              <a:buFont typeface="Wingdings" pitchFamily="2" charset="2"/>
              <a:buChar char="ü"/>
              <a:defRPr/>
            </a:pPr>
            <a:endParaRPr lang="en-US" b="1" dirty="0" smtClean="0"/>
          </a:p>
          <a:p>
            <a:pPr marL="530523" indent="-530523">
              <a:spcBef>
                <a:spcPts val="0"/>
              </a:spcBef>
              <a:buFont typeface="Wingdings" pitchFamily="2" charset="2"/>
              <a:buChar char="ü"/>
              <a:defRPr/>
            </a:pPr>
            <a:r>
              <a:rPr lang="en-US" b="1" dirty="0" smtClean="0"/>
              <a:t>Know </a:t>
            </a:r>
            <a:r>
              <a:rPr lang="en-US" b="1" dirty="0"/>
              <a:t>your “high impact </a:t>
            </a:r>
            <a:r>
              <a:rPr lang="en-US" b="1" dirty="0" smtClean="0"/>
              <a:t>students”</a:t>
            </a:r>
            <a:endParaRPr lang="en-US" b="1" dirty="0"/>
          </a:p>
          <a:p>
            <a:pPr marL="530523" indent="-530523">
              <a:spcBef>
                <a:spcPts val="0"/>
              </a:spcBef>
              <a:buFont typeface="Wingdings" pitchFamily="2" charset="2"/>
              <a:buChar char="ü"/>
              <a:defRPr/>
            </a:pPr>
            <a:r>
              <a:rPr lang="en-US" b="1" dirty="0" smtClean="0"/>
              <a:t>Remember that scoring on the CCRPI is heavily influenced by good practices for teaching and learning</a:t>
            </a:r>
          </a:p>
          <a:p>
            <a:pPr marL="530523" indent="-530523">
              <a:spcBef>
                <a:spcPts val="0"/>
              </a:spcBef>
              <a:buFont typeface="Wingdings" pitchFamily="2" charset="2"/>
              <a:buChar char="ü"/>
              <a:defRPr/>
            </a:pPr>
            <a:r>
              <a:rPr lang="en-US" b="1" dirty="0" smtClean="0"/>
              <a:t>Work on good practices rather than chasing half points here and there</a:t>
            </a:r>
          </a:p>
          <a:p>
            <a:pPr marL="530523" indent="-530523">
              <a:spcBef>
                <a:spcPts val="0"/>
              </a:spcBef>
              <a:buFont typeface="Wingdings" pitchFamily="2" charset="2"/>
              <a:buChar char="ü"/>
              <a:defRPr/>
            </a:pPr>
            <a:r>
              <a:rPr lang="en-US" b="1" dirty="0" smtClean="0"/>
              <a:t>Carefully consider ETB indicators that meet the needs of your students and have a compounding effect</a:t>
            </a:r>
          </a:p>
          <a:p>
            <a:pPr marL="530523" indent="-530523">
              <a:spcBef>
                <a:spcPts val="0"/>
              </a:spcBef>
              <a:buNone/>
              <a:defRPr/>
            </a:pPr>
            <a:endParaRPr lang="en-US" sz="1579" b="1" dirty="0"/>
          </a:p>
          <a:p>
            <a:pPr marL="0" indent="0">
              <a:spcBef>
                <a:spcPts val="0"/>
              </a:spcBef>
              <a:buNone/>
              <a:defRPr/>
            </a:pPr>
            <a:endParaRPr lang="en-US" b="1" dirty="0" smtClean="0"/>
          </a:p>
          <a:p>
            <a:pPr marL="0" indent="0">
              <a:spcBef>
                <a:spcPts val="0"/>
              </a:spcBef>
              <a:buNone/>
              <a:defRPr/>
            </a:pPr>
            <a:endParaRPr lang="en-US" b="1" dirty="0"/>
          </a:p>
        </p:txBody>
      </p:sp>
      <p:sp>
        <p:nvSpPr>
          <p:cNvPr id="4" name="Slide Number Placeholder 3"/>
          <p:cNvSpPr>
            <a:spLocks noGrp="1"/>
          </p:cNvSpPr>
          <p:nvPr>
            <p:ph type="sldNum" sz="quarter" idx="4294967295"/>
          </p:nvPr>
        </p:nvSpPr>
        <p:spPr>
          <a:xfrm>
            <a:off x="8534122" y="6252821"/>
            <a:ext cx="609878" cy="352978"/>
          </a:xfrm>
        </p:spPr>
        <p:txBody>
          <a:bodyPr/>
          <a:lstStyle/>
          <a:p>
            <a:pPr>
              <a:defRPr/>
            </a:pPr>
            <a:fld id="{B2EB73B5-DBEE-40E1-8310-FF0AAF6E2B9B}" type="slidenum">
              <a:rPr lang="en-US" sz="1579"/>
              <a:pPr>
                <a:defRPr/>
              </a:pPr>
              <a:t>131</a:t>
            </a:fld>
            <a:endParaRPr lang="en-US" sz="1579" dirty="0"/>
          </a:p>
        </p:txBody>
      </p:sp>
    </p:spTree>
    <p:extLst>
      <p:ext uri="{BB962C8B-B14F-4D97-AF65-F5344CB8AC3E}">
        <p14:creationId xmlns:p14="http://schemas.microsoft.com/office/powerpoint/2010/main" val="95602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893" y="1581026"/>
            <a:ext cx="8864940" cy="4751621"/>
          </a:xfrm>
        </p:spPr>
        <p:txBody>
          <a:bodyPr/>
          <a:lstStyle/>
          <a:p>
            <a:pPr marL="0" indent="0" algn="ctr">
              <a:spcBef>
                <a:spcPts val="0"/>
              </a:spcBef>
              <a:buNone/>
              <a:defRPr/>
            </a:pPr>
            <a:r>
              <a:rPr lang="en-US" sz="3600" b="1" dirty="0" smtClean="0">
                <a:solidFill>
                  <a:schemeClr val="accent5">
                    <a:lumMod val="75000"/>
                  </a:schemeClr>
                </a:solidFill>
                <a:latin typeface="Arial Rounded MT Bold" panose="020F0704030504030204" pitchFamily="34" charset="0"/>
              </a:rPr>
              <a:t>Summary for District Leaders</a:t>
            </a:r>
          </a:p>
          <a:p>
            <a:pPr marL="0" indent="0" algn="ctr">
              <a:spcBef>
                <a:spcPts val="0"/>
              </a:spcBef>
              <a:buNone/>
              <a:defRPr/>
            </a:pPr>
            <a:endParaRPr lang="en-US" sz="3600" b="1" dirty="0" smtClean="0">
              <a:solidFill>
                <a:srgbClr val="FF0000"/>
              </a:solidFill>
              <a:latin typeface="Arial Rounded MT Bold" panose="020F0704030504030204" pitchFamily="34" charset="0"/>
            </a:endParaRPr>
          </a:p>
          <a:p>
            <a:pPr marL="530523" indent="-530523">
              <a:spcBef>
                <a:spcPts val="0"/>
              </a:spcBef>
              <a:buFont typeface="Wingdings" pitchFamily="2" charset="2"/>
              <a:buChar char="ü"/>
              <a:defRPr/>
            </a:pPr>
            <a:r>
              <a:rPr lang="en-US" b="1" dirty="0" smtClean="0"/>
              <a:t>Know </a:t>
            </a:r>
            <a:r>
              <a:rPr lang="en-US" b="1" dirty="0"/>
              <a:t>your “high </a:t>
            </a:r>
            <a:r>
              <a:rPr lang="en-US" b="1" dirty="0" smtClean="0"/>
              <a:t>impact” subgroups across all schools</a:t>
            </a:r>
            <a:endParaRPr lang="en-US" b="1" dirty="0"/>
          </a:p>
          <a:p>
            <a:pPr marL="530523" indent="-530523">
              <a:spcBef>
                <a:spcPts val="0"/>
              </a:spcBef>
              <a:buFont typeface="Wingdings" pitchFamily="2" charset="2"/>
              <a:buChar char="ü"/>
              <a:defRPr/>
            </a:pPr>
            <a:r>
              <a:rPr lang="en-US" b="1" dirty="0" smtClean="0"/>
              <a:t>Involve district coordinators for Title I, SWD, etc.</a:t>
            </a:r>
          </a:p>
          <a:p>
            <a:pPr marL="530523" indent="-530523">
              <a:spcBef>
                <a:spcPts val="0"/>
              </a:spcBef>
              <a:buFont typeface="Wingdings" pitchFamily="2" charset="2"/>
              <a:buChar char="ü"/>
              <a:defRPr/>
            </a:pPr>
            <a:r>
              <a:rPr lang="en-US" b="1" dirty="0" smtClean="0"/>
              <a:t>Determine effectiveness of district’s RTI process</a:t>
            </a:r>
          </a:p>
          <a:p>
            <a:pPr marL="530523" indent="-530523">
              <a:spcBef>
                <a:spcPts val="0"/>
              </a:spcBef>
              <a:buFont typeface="Wingdings" pitchFamily="2" charset="2"/>
              <a:buChar char="ü"/>
              <a:defRPr/>
            </a:pPr>
            <a:r>
              <a:rPr lang="en-US" b="1" dirty="0" smtClean="0"/>
              <a:t>Examine ways to support schools with ETB indicators and performance flags</a:t>
            </a:r>
          </a:p>
          <a:p>
            <a:pPr marL="530523" indent="-530523">
              <a:spcBef>
                <a:spcPts val="0"/>
              </a:spcBef>
              <a:buNone/>
              <a:defRPr/>
            </a:pPr>
            <a:endParaRPr lang="en-US" sz="1579" b="1" dirty="0"/>
          </a:p>
          <a:p>
            <a:pPr marL="0" indent="0">
              <a:spcBef>
                <a:spcPts val="0"/>
              </a:spcBef>
              <a:buNone/>
              <a:defRPr/>
            </a:pPr>
            <a:endParaRPr lang="en-US" b="1" dirty="0" smtClean="0"/>
          </a:p>
          <a:p>
            <a:pPr marL="0" indent="0">
              <a:spcBef>
                <a:spcPts val="0"/>
              </a:spcBef>
              <a:buNone/>
              <a:defRPr/>
            </a:pPr>
            <a:endParaRPr lang="en-US" b="1" dirty="0"/>
          </a:p>
        </p:txBody>
      </p:sp>
      <p:sp>
        <p:nvSpPr>
          <p:cNvPr id="4" name="Slide Number Placeholder 3"/>
          <p:cNvSpPr>
            <a:spLocks noGrp="1"/>
          </p:cNvSpPr>
          <p:nvPr>
            <p:ph type="sldNum" sz="quarter" idx="4294967295"/>
          </p:nvPr>
        </p:nvSpPr>
        <p:spPr>
          <a:xfrm>
            <a:off x="8534122" y="6252821"/>
            <a:ext cx="609878" cy="352978"/>
          </a:xfrm>
        </p:spPr>
        <p:txBody>
          <a:bodyPr/>
          <a:lstStyle/>
          <a:p>
            <a:pPr>
              <a:defRPr/>
            </a:pPr>
            <a:fld id="{B2EB73B5-DBEE-40E1-8310-FF0AAF6E2B9B}" type="slidenum">
              <a:rPr lang="en-US" sz="1579"/>
              <a:pPr>
                <a:defRPr/>
              </a:pPr>
              <a:t>132</a:t>
            </a:fld>
            <a:endParaRPr lang="en-US" sz="1579" dirty="0"/>
          </a:p>
        </p:txBody>
      </p:sp>
    </p:spTree>
    <p:extLst>
      <p:ext uri="{BB962C8B-B14F-4D97-AF65-F5344CB8AC3E}">
        <p14:creationId xmlns:p14="http://schemas.microsoft.com/office/powerpoint/2010/main" val="258578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1421"/>
            <a:ext cx="9144000" cy="5473550"/>
          </a:xfrm>
          <a:prstGeom prst="rect">
            <a:avLst/>
          </a:prstGeom>
          <a:noFill/>
        </p:spPr>
        <p:txBody>
          <a:bodyPr wrap="square" rtlCol="0">
            <a:spAutoFit/>
          </a:bodyPr>
          <a:lstStyle/>
          <a:p>
            <a:pPr algn="ctr"/>
            <a:r>
              <a:rPr lang="en-US" sz="3600" b="1" i="1" dirty="0"/>
              <a:t>College and Career Ready Performance Index</a:t>
            </a:r>
          </a:p>
          <a:p>
            <a:pPr algn="ctr"/>
            <a:r>
              <a:rPr lang="en-US" sz="3600" b="1" i="1" dirty="0"/>
              <a:t>(CCRPI)</a:t>
            </a:r>
          </a:p>
          <a:p>
            <a:pPr algn="ctr"/>
            <a:endParaRPr lang="en-US" sz="3600" b="1" i="1" dirty="0"/>
          </a:p>
          <a:p>
            <a:pPr algn="ctr"/>
            <a:r>
              <a:rPr lang="en-US" sz="3600" b="1" i="1" dirty="0">
                <a:solidFill>
                  <a:srgbClr val="0000FF"/>
                </a:solidFill>
                <a:latin typeface="Calibri (body)"/>
              </a:rPr>
              <a:t>Star Ratings</a:t>
            </a:r>
          </a:p>
          <a:p>
            <a:pPr algn="ctr"/>
            <a:r>
              <a:rPr lang="en-US" sz="3600" b="1" i="1" dirty="0">
                <a:solidFill>
                  <a:srgbClr val="0000FF"/>
                </a:solidFill>
                <a:latin typeface="Calibri (body)"/>
              </a:rPr>
              <a:t>School Climate</a:t>
            </a:r>
          </a:p>
          <a:p>
            <a:pPr algn="ctr"/>
            <a:endParaRPr lang="en-US" sz="3600" b="1" i="1" dirty="0">
              <a:solidFill>
                <a:schemeClr val="accent1"/>
              </a:solidFill>
            </a:endParaRPr>
          </a:p>
          <a:p>
            <a:pPr algn="ctr"/>
            <a:r>
              <a:rPr lang="en-US" sz="3600" b="1" i="1" dirty="0"/>
              <a:t>Leadership and Data Strategies</a:t>
            </a:r>
          </a:p>
          <a:p>
            <a:pPr algn="ctr"/>
            <a:r>
              <a:rPr lang="en-US" sz="2400" b="1" i="1" dirty="0"/>
              <a:t>Division of School &amp; District Effectiveness</a:t>
            </a:r>
            <a:endParaRPr lang="en-US" sz="2400" i="1" dirty="0"/>
          </a:p>
          <a:p>
            <a:pPr algn="ctr"/>
            <a:endParaRPr lang="en-US" sz="3684" b="1" i="1" dirty="0">
              <a:solidFill>
                <a:schemeClr val="accent1"/>
              </a:solidFill>
              <a:latin typeface="+mj-lt"/>
            </a:endParaRPr>
          </a:p>
          <a:p>
            <a:pPr algn="ctr"/>
            <a:endParaRPr lang="en-US" sz="3684" b="1" i="1" dirty="0">
              <a:solidFill>
                <a:schemeClr val="accent1"/>
              </a:solidFill>
              <a:latin typeface="+mj-lt"/>
            </a:endParaRPr>
          </a:p>
        </p:txBody>
      </p:sp>
    </p:spTree>
    <p:extLst>
      <p:ext uri="{BB962C8B-B14F-4D97-AF65-F5344CB8AC3E}">
        <p14:creationId xmlns:p14="http://schemas.microsoft.com/office/powerpoint/2010/main" val="351007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5503" y="1146034"/>
            <a:ext cx="7149291" cy="3589209"/>
            <a:chOff x="1005503" y="606538"/>
            <a:chExt cx="7149291" cy="3589209"/>
          </a:xfrm>
        </p:grpSpPr>
        <p:sp>
          <p:nvSpPr>
            <p:cNvPr id="7" name="TextBox 6"/>
            <p:cNvSpPr txBox="1"/>
            <p:nvPr/>
          </p:nvSpPr>
          <p:spPr>
            <a:xfrm>
              <a:off x="1005504" y="606538"/>
              <a:ext cx="7149290" cy="2632259"/>
            </a:xfrm>
            <a:prstGeom prst="rect">
              <a:avLst/>
            </a:prstGeom>
            <a:noFill/>
          </p:spPr>
          <p:txBody>
            <a:bodyPr wrap="square" rtlCol="0">
              <a:spAutoFit/>
            </a:bodyPr>
            <a:lstStyle/>
            <a:p>
              <a:pPr algn="ctr"/>
              <a:r>
                <a:rPr lang="en-US" sz="3600" b="1" dirty="0">
                  <a:latin typeface="Arial Rounded MT Bold" panose="020F0704030504030204" pitchFamily="34" charset="0"/>
                </a:rPr>
                <a:t>The Stars Are Out</a:t>
              </a:r>
            </a:p>
            <a:p>
              <a:endParaRPr lang="en-US" sz="2105" b="1" dirty="0"/>
            </a:p>
            <a:p>
              <a:pPr>
                <a:buFont typeface="Wingdings" pitchFamily="2" charset="2"/>
                <a:buChar char="ü"/>
              </a:pPr>
              <a:r>
                <a:rPr lang="en-US" sz="3600" b="1" dirty="0">
                  <a:solidFill>
                    <a:srgbClr val="0D1DB7"/>
                  </a:solidFill>
                </a:rPr>
                <a:t>School Climate</a:t>
              </a:r>
            </a:p>
            <a:p>
              <a:endParaRPr lang="en-US" sz="3600" b="1" dirty="0"/>
            </a:p>
            <a:p>
              <a:pPr>
                <a:buFont typeface="Wingdings" pitchFamily="2" charset="2"/>
                <a:buChar char="ü"/>
              </a:pPr>
              <a:r>
                <a:rPr lang="en-US" sz="3600" b="1" dirty="0">
                  <a:solidFill>
                    <a:srgbClr val="009900"/>
                  </a:solidFill>
                </a:rPr>
                <a:t>Financial Efficiency </a:t>
              </a:r>
            </a:p>
          </p:txBody>
        </p:sp>
        <p:sp>
          <p:nvSpPr>
            <p:cNvPr id="10" name="5-Point Star 9"/>
            <p:cNvSpPr/>
            <p:nvPr/>
          </p:nvSpPr>
          <p:spPr>
            <a:xfrm>
              <a:off x="1005503" y="3367675"/>
              <a:ext cx="984311" cy="828072"/>
            </a:xfrm>
            <a:prstGeom prst="star5">
              <a:avLst/>
            </a:prstGeom>
            <a:solidFill>
              <a:srgbClr val="FFFF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1" name="5-Point Star 10"/>
            <p:cNvSpPr/>
            <p:nvPr/>
          </p:nvSpPr>
          <p:spPr>
            <a:xfrm>
              <a:off x="2546748" y="3367675"/>
              <a:ext cx="984311" cy="828072"/>
            </a:xfrm>
            <a:prstGeom prst="star5">
              <a:avLst/>
            </a:prstGeom>
            <a:solidFill>
              <a:srgbClr val="FFFF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4" name="5-Point Star 13"/>
            <p:cNvSpPr/>
            <p:nvPr/>
          </p:nvSpPr>
          <p:spPr>
            <a:xfrm>
              <a:off x="4087992" y="3367670"/>
              <a:ext cx="984311" cy="828072"/>
            </a:xfrm>
            <a:prstGeom prst="star5">
              <a:avLst/>
            </a:prstGeom>
            <a:solidFill>
              <a:srgbClr val="FFFF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7" name="5-Point Star 16"/>
            <p:cNvSpPr/>
            <p:nvPr/>
          </p:nvSpPr>
          <p:spPr>
            <a:xfrm>
              <a:off x="5629237" y="3367665"/>
              <a:ext cx="984311" cy="828072"/>
            </a:xfrm>
            <a:prstGeom prst="star5">
              <a:avLst/>
            </a:prstGeom>
            <a:solidFill>
              <a:srgbClr val="FFFF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8" name="5-Point Star 17"/>
            <p:cNvSpPr/>
            <p:nvPr/>
          </p:nvSpPr>
          <p:spPr>
            <a:xfrm>
              <a:off x="7170483" y="3367659"/>
              <a:ext cx="984311" cy="828072"/>
            </a:xfrm>
            <a:prstGeom prst="star5">
              <a:avLst/>
            </a:prstGeom>
            <a:solidFill>
              <a:srgbClr val="FFFF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105671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5" y="2266914"/>
            <a:ext cx="7928283" cy="1793183"/>
          </a:xfrm>
          <a:prstGeom prst="rect">
            <a:avLst/>
          </a:prstGeom>
        </p:spPr>
        <p:txBody>
          <a:bodyPr wrap="square">
            <a:spAutoFit/>
          </a:bodyPr>
          <a:lstStyle/>
          <a:p>
            <a:pPr algn="ctr"/>
            <a:r>
              <a:rPr lang="en-US" sz="3684" b="1" dirty="0"/>
              <a:t> The School Climate Star Rating </a:t>
            </a:r>
          </a:p>
          <a:p>
            <a:pPr algn="ctr"/>
            <a:r>
              <a:rPr lang="en-US" sz="3684" b="1" dirty="0"/>
              <a:t>helps determine whether a school is on the right path to school improvement.</a:t>
            </a:r>
          </a:p>
        </p:txBody>
      </p:sp>
    </p:spTree>
    <p:extLst>
      <p:ext uri="{BB962C8B-B14F-4D97-AF65-F5344CB8AC3E}">
        <p14:creationId xmlns:p14="http://schemas.microsoft.com/office/powerpoint/2010/main" val="64504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888" y="1795320"/>
            <a:ext cx="6696224" cy="3737242"/>
          </a:xfrm>
          <a:prstGeom prst="rect">
            <a:avLst/>
          </a:prstGeom>
        </p:spPr>
        <p:txBody>
          <a:bodyPr wrap="square">
            <a:spAutoFit/>
          </a:bodyPr>
          <a:lstStyle/>
          <a:p>
            <a:pPr marL="225577" indent="-225577">
              <a:lnSpc>
                <a:spcPct val="150000"/>
              </a:lnSpc>
              <a:buFont typeface="Arial" pitchFamily="34" charset="0"/>
              <a:buChar char="•"/>
            </a:pPr>
            <a:r>
              <a:rPr lang="en-US" sz="3158" b="1" dirty="0"/>
              <a:t>5-star schools </a:t>
            </a:r>
            <a:r>
              <a:rPr lang="en-US" sz="3158" b="1" i="1" dirty="0"/>
              <a:t>– </a:t>
            </a:r>
            <a:r>
              <a:rPr lang="en-US" sz="3158" b="1" i="1" dirty="0" smtClean="0"/>
              <a:t>excellent</a:t>
            </a:r>
            <a:endParaRPr lang="en-US" sz="3158" b="1" dirty="0"/>
          </a:p>
          <a:p>
            <a:pPr marL="225577" indent="-225577">
              <a:lnSpc>
                <a:spcPct val="150000"/>
              </a:lnSpc>
              <a:buFont typeface="Arial" pitchFamily="34" charset="0"/>
              <a:buChar char="•"/>
            </a:pPr>
            <a:r>
              <a:rPr lang="en-US" sz="3158" b="1" dirty="0"/>
              <a:t>4-star </a:t>
            </a:r>
            <a:r>
              <a:rPr lang="en-US" sz="3158" b="1" dirty="0" smtClean="0"/>
              <a:t>schools </a:t>
            </a:r>
            <a:r>
              <a:rPr lang="en-US" sz="3158" b="1" i="1" dirty="0"/>
              <a:t>– </a:t>
            </a:r>
            <a:r>
              <a:rPr lang="en-US" sz="3158" b="1" i="1" dirty="0" smtClean="0"/>
              <a:t>above </a:t>
            </a:r>
            <a:r>
              <a:rPr lang="en-US" sz="3158" b="1" i="1" dirty="0"/>
              <a:t>average</a:t>
            </a:r>
            <a:endParaRPr lang="en-US" sz="3158" b="1" dirty="0"/>
          </a:p>
          <a:p>
            <a:pPr marL="225577" indent="-225577">
              <a:lnSpc>
                <a:spcPct val="150000"/>
              </a:lnSpc>
              <a:buFont typeface="Arial" pitchFamily="34" charset="0"/>
              <a:buChar char="•"/>
            </a:pPr>
            <a:r>
              <a:rPr lang="en-US" sz="3158" b="1" dirty="0"/>
              <a:t>3-star </a:t>
            </a:r>
            <a:r>
              <a:rPr lang="en-US" sz="3158" b="1" dirty="0" smtClean="0"/>
              <a:t>schools </a:t>
            </a:r>
            <a:r>
              <a:rPr lang="en-US" sz="3158" b="1" i="1" dirty="0"/>
              <a:t>– </a:t>
            </a:r>
            <a:r>
              <a:rPr lang="en-US" sz="3158" b="1" i="1" dirty="0" smtClean="0"/>
              <a:t>average</a:t>
            </a:r>
            <a:endParaRPr lang="en-US" sz="3158" b="1" dirty="0"/>
          </a:p>
          <a:p>
            <a:pPr marL="225577" indent="-225577">
              <a:lnSpc>
                <a:spcPct val="150000"/>
              </a:lnSpc>
              <a:buFont typeface="Arial" pitchFamily="34" charset="0"/>
              <a:buChar char="•"/>
            </a:pPr>
            <a:r>
              <a:rPr lang="en-US" sz="3158" b="1" dirty="0"/>
              <a:t>2-star </a:t>
            </a:r>
            <a:r>
              <a:rPr lang="en-US" sz="3158" b="1" dirty="0" smtClean="0"/>
              <a:t>schools </a:t>
            </a:r>
            <a:r>
              <a:rPr lang="en-US" sz="3158" b="1" i="1" dirty="0"/>
              <a:t>– </a:t>
            </a:r>
            <a:r>
              <a:rPr lang="en-US" sz="3158" b="1" i="1" dirty="0" smtClean="0"/>
              <a:t>below </a:t>
            </a:r>
            <a:r>
              <a:rPr lang="en-US" sz="3158" b="1" i="1" dirty="0"/>
              <a:t>satisfactory</a:t>
            </a:r>
            <a:r>
              <a:rPr lang="en-US" sz="3158" b="1" dirty="0"/>
              <a:t> </a:t>
            </a:r>
          </a:p>
          <a:p>
            <a:pPr marL="225577" indent="-225577">
              <a:lnSpc>
                <a:spcPct val="150000"/>
              </a:lnSpc>
              <a:buFont typeface="Arial" pitchFamily="34" charset="0"/>
              <a:buChar char="•"/>
            </a:pPr>
            <a:r>
              <a:rPr lang="en-US" sz="3158" b="1" dirty="0"/>
              <a:t>1-star </a:t>
            </a:r>
            <a:r>
              <a:rPr lang="en-US" sz="3158" b="1" dirty="0" smtClean="0"/>
              <a:t>schools </a:t>
            </a:r>
            <a:r>
              <a:rPr lang="en-US" sz="3158" b="1" i="1" dirty="0"/>
              <a:t>– </a:t>
            </a:r>
            <a:r>
              <a:rPr lang="en-US" sz="3158" b="1" i="1" dirty="0" smtClean="0"/>
              <a:t>unsatisfactory</a:t>
            </a:r>
            <a:r>
              <a:rPr lang="en-US" sz="3158" b="1" dirty="0"/>
              <a:t> </a:t>
            </a:r>
          </a:p>
        </p:txBody>
      </p:sp>
    </p:spTree>
    <p:extLst>
      <p:ext uri="{BB962C8B-B14F-4D97-AF65-F5344CB8AC3E}">
        <p14:creationId xmlns:p14="http://schemas.microsoft.com/office/powerpoint/2010/main" val="320887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636" y="1540609"/>
            <a:ext cx="7869835" cy="4040722"/>
          </a:xfrm>
          <a:prstGeom prst="rect">
            <a:avLst/>
          </a:prstGeom>
          <a:noFill/>
        </p:spPr>
        <p:txBody>
          <a:bodyPr wrap="square" rtlCol="0">
            <a:spAutoFit/>
          </a:bodyPr>
          <a:lstStyle/>
          <a:p>
            <a:r>
              <a:rPr lang="en-US" sz="3158" b="1" dirty="0"/>
              <a:t>Four Areas:</a:t>
            </a:r>
          </a:p>
          <a:p>
            <a:endParaRPr lang="en-US" sz="1184" b="1" dirty="0"/>
          </a:p>
          <a:p>
            <a:pPr marL="601538" indent="-601538">
              <a:buAutoNum type="arabicPeriod"/>
            </a:pPr>
            <a:r>
              <a:rPr lang="en-US" sz="3158" b="1" dirty="0"/>
              <a:t>Surveys – 25%</a:t>
            </a:r>
          </a:p>
          <a:p>
            <a:pPr marL="601538" indent="-601538">
              <a:buAutoNum type="arabicPeriod"/>
            </a:pPr>
            <a:r>
              <a:rPr lang="en-US" sz="3158" b="1" dirty="0"/>
              <a:t>School Discipline – 25%</a:t>
            </a:r>
          </a:p>
          <a:p>
            <a:pPr marL="601538" indent="-601538">
              <a:buAutoNum type="arabicPeriod"/>
            </a:pPr>
            <a:r>
              <a:rPr lang="en-US" sz="3158" b="1" dirty="0"/>
              <a:t>Safe and Drug Free Learning – 25%</a:t>
            </a:r>
          </a:p>
          <a:p>
            <a:pPr marL="601538" indent="-601538">
              <a:buAutoNum type="arabicPeriod"/>
            </a:pPr>
            <a:r>
              <a:rPr lang="en-US" sz="3158" b="1" dirty="0"/>
              <a:t>School Wide Attendance – 25%</a:t>
            </a:r>
          </a:p>
          <a:p>
            <a:endParaRPr lang="en-US" sz="3158" b="1" dirty="0"/>
          </a:p>
          <a:p>
            <a:r>
              <a:rPr lang="en-US" sz="3158" b="1" dirty="0" smtClean="0"/>
              <a:t>Additional </a:t>
            </a:r>
            <a:r>
              <a:rPr lang="en-US" sz="3158" b="1" dirty="0"/>
              <a:t>Considerations    </a:t>
            </a:r>
            <a:r>
              <a:rPr lang="en-US" sz="3158" b="1" dirty="0" smtClean="0"/>
              <a:t>  +/- </a:t>
            </a:r>
            <a:r>
              <a:rPr lang="en-US" sz="3158" b="1" dirty="0"/>
              <a:t>points</a:t>
            </a:r>
          </a:p>
          <a:p>
            <a:pPr marL="300769" indent="-300769">
              <a:buFont typeface="+mj-lt"/>
              <a:buAutoNum type="arabicPeriod"/>
            </a:pPr>
            <a:endParaRPr lang="en-US" sz="2368" dirty="0"/>
          </a:p>
        </p:txBody>
      </p:sp>
      <p:cxnSp>
        <p:nvCxnSpPr>
          <p:cNvPr id="4" name="Straight Arrow Connector 3"/>
          <p:cNvCxnSpPr/>
          <p:nvPr/>
        </p:nvCxnSpPr>
        <p:spPr>
          <a:xfrm>
            <a:off x="5068571" y="4933478"/>
            <a:ext cx="343729" cy="0"/>
          </a:xfrm>
          <a:prstGeom prst="straightConnector1">
            <a:avLst/>
          </a:prstGeom>
          <a:ln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50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0618"/>
            <a:ext cx="9308830" cy="661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406265" y="2282346"/>
            <a:ext cx="1902566" cy="1616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Tree>
    <p:extLst>
      <p:ext uri="{BB962C8B-B14F-4D97-AF65-F5344CB8AC3E}">
        <p14:creationId xmlns:p14="http://schemas.microsoft.com/office/powerpoint/2010/main" val="276677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18"/>
            <a:ext cx="9144000" cy="7017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 y="590560"/>
            <a:ext cx="1733386" cy="1347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
        <p:nvSpPr>
          <p:cNvPr id="4" name="Oval 3"/>
          <p:cNvSpPr/>
          <p:nvPr/>
        </p:nvSpPr>
        <p:spPr>
          <a:xfrm>
            <a:off x="169184" y="2012887"/>
            <a:ext cx="1372229" cy="8270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
        <p:nvSpPr>
          <p:cNvPr id="5" name="Oval 4"/>
          <p:cNvSpPr/>
          <p:nvPr/>
        </p:nvSpPr>
        <p:spPr>
          <a:xfrm>
            <a:off x="60401" y="4381389"/>
            <a:ext cx="1733386" cy="1347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
        <p:nvSpPr>
          <p:cNvPr id="6" name="Oval 5"/>
          <p:cNvSpPr/>
          <p:nvPr/>
        </p:nvSpPr>
        <p:spPr>
          <a:xfrm>
            <a:off x="-21066" y="3040489"/>
            <a:ext cx="1733386" cy="1347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Tree>
    <p:extLst>
      <p:ext uri="{BB962C8B-B14F-4D97-AF65-F5344CB8AC3E}">
        <p14:creationId xmlns:p14="http://schemas.microsoft.com/office/powerpoint/2010/main" val="343890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14</a:t>
            </a:fld>
            <a:endParaRPr lang="en-US" dirty="0">
              <a:solidFill>
                <a:prstClr val="white"/>
              </a:solidFill>
            </a:endParaRPr>
          </a:p>
        </p:txBody>
      </p:sp>
      <p:sp>
        <p:nvSpPr>
          <p:cNvPr id="5" name="Rectangle 4"/>
          <p:cNvSpPr/>
          <p:nvPr/>
        </p:nvSpPr>
        <p:spPr>
          <a:xfrm>
            <a:off x="209223" y="2072430"/>
            <a:ext cx="8725555" cy="3416320"/>
          </a:xfrm>
          <a:prstGeom prst="rect">
            <a:avLst/>
          </a:prstGeom>
        </p:spPr>
        <p:txBody>
          <a:bodyPr wrap="square">
            <a:spAutoFit/>
          </a:bodyPr>
          <a:lstStyle/>
          <a:p>
            <a:pPr algn="ctr"/>
            <a:r>
              <a:rPr lang="en-US" sz="3600" b="1" i="1" dirty="0"/>
              <a:t>Emphasis on how the CCRPI </a:t>
            </a:r>
          </a:p>
          <a:p>
            <a:pPr algn="ctr"/>
            <a:r>
              <a:rPr lang="en-US" sz="3600" b="1" i="1" dirty="0"/>
              <a:t>can </a:t>
            </a:r>
            <a:r>
              <a:rPr lang="en-US" sz="3600" b="1" i="1" u="sng" dirty="0"/>
              <a:t>assist leaders </a:t>
            </a:r>
            <a:r>
              <a:rPr lang="en-US" sz="3600" b="1" i="1" dirty="0"/>
              <a:t>in thinking about </a:t>
            </a:r>
          </a:p>
          <a:p>
            <a:pPr algn="ctr"/>
            <a:r>
              <a:rPr lang="en-US" sz="3600" b="1" i="1" dirty="0"/>
              <a:t>how </a:t>
            </a:r>
            <a:r>
              <a:rPr lang="en-US" sz="3600" b="1" i="1" u="sng" dirty="0"/>
              <a:t>to work collaboratively</a:t>
            </a:r>
            <a:r>
              <a:rPr lang="en-US" sz="3600" b="1" i="1" dirty="0"/>
              <a:t> </a:t>
            </a:r>
          </a:p>
          <a:p>
            <a:pPr algn="ctr"/>
            <a:r>
              <a:rPr lang="en-US" sz="3600" b="1" i="1" dirty="0"/>
              <a:t>to find, create, and implement </a:t>
            </a:r>
          </a:p>
          <a:p>
            <a:pPr algn="ctr"/>
            <a:r>
              <a:rPr lang="en-US" sz="3600" b="1" i="1" dirty="0"/>
              <a:t>effective strategies to </a:t>
            </a:r>
          </a:p>
          <a:p>
            <a:pPr algn="ctr"/>
            <a:r>
              <a:rPr lang="en-US" sz="3600" b="1" i="1" dirty="0" smtClean="0"/>
              <a:t>increase </a:t>
            </a:r>
            <a:r>
              <a:rPr lang="en-US" sz="3600" b="1" i="1" dirty="0"/>
              <a:t>student </a:t>
            </a:r>
            <a:r>
              <a:rPr lang="en-US" sz="3600" b="1" i="1" dirty="0" smtClean="0"/>
              <a:t>success</a:t>
            </a:r>
            <a:endParaRPr lang="en-US" sz="3600" b="1" i="1" dirty="0"/>
          </a:p>
        </p:txBody>
      </p:sp>
    </p:spTree>
    <p:extLst>
      <p:ext uri="{BB962C8B-B14F-4D97-AF65-F5344CB8AC3E}">
        <p14:creationId xmlns:p14="http://schemas.microsoft.com/office/powerpoint/2010/main" val="1324573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2"/>
          <p:cNvGraphicFramePr>
            <a:graphicFrameLocks noGrp="1"/>
          </p:cNvGraphicFramePr>
          <p:nvPr>
            <p:extLst/>
          </p:nvPr>
        </p:nvGraphicFramePr>
        <p:xfrm>
          <a:off x="543435" y="1690699"/>
          <a:ext cx="7552076" cy="4017205"/>
        </p:xfrm>
        <a:graphic>
          <a:graphicData uri="http://schemas.openxmlformats.org/drawingml/2006/table">
            <a:tbl>
              <a:tblPr firstRow="1" firstCol="1" bandRow="1"/>
              <a:tblGrid>
                <a:gridCol w="2832028"/>
                <a:gridCol w="2904645"/>
                <a:gridCol w="1815403"/>
              </a:tblGrid>
              <a:tr h="754453">
                <a:tc gridSpan="3">
                  <a:txBody>
                    <a:bodyPr/>
                    <a:lstStyle/>
                    <a:p>
                      <a:pPr marL="0" marR="0" algn="ctr">
                        <a:spcBef>
                          <a:spcPts val="0"/>
                        </a:spcBef>
                        <a:spcAft>
                          <a:spcPts val="0"/>
                        </a:spcAft>
                      </a:pPr>
                      <a:r>
                        <a:rPr lang="en-US" sz="4200" b="1" dirty="0">
                          <a:effectLst/>
                          <a:latin typeface="Calibri"/>
                          <a:ea typeface="Times New Roman"/>
                          <a:cs typeface="Times New Roman"/>
                        </a:rPr>
                        <a:t>Score Ranges for Stars</a:t>
                      </a:r>
                      <a:endParaRPr lang="en-US" sz="4200" dirty="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02032">
                <a:tc>
                  <a:txBody>
                    <a:bodyPr/>
                    <a:lstStyle/>
                    <a:p>
                      <a:pPr marL="0" marR="0" algn="ctr">
                        <a:spcBef>
                          <a:spcPts val="0"/>
                        </a:spcBef>
                        <a:spcAft>
                          <a:spcPts val="0"/>
                        </a:spcAft>
                      </a:pPr>
                      <a:r>
                        <a:rPr lang="en-US" sz="2600" b="1">
                          <a:effectLst/>
                          <a:latin typeface="Calibri"/>
                          <a:ea typeface="Times New Roman"/>
                          <a:cs typeface="Times New Roman"/>
                        </a:rPr>
                        <a:t>Elementary Schools</a:t>
                      </a:r>
                      <a:endParaRPr lang="en-US" sz="260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a:effectLst/>
                          <a:latin typeface="Calibri"/>
                          <a:ea typeface="Times New Roman"/>
                          <a:cs typeface="Times New Roman"/>
                        </a:rPr>
                        <a:t>Middle/High Schools</a:t>
                      </a:r>
                      <a:endParaRPr lang="en-US" sz="260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a:effectLst/>
                          <a:latin typeface="Calibri"/>
                          <a:ea typeface="Times New Roman"/>
                          <a:cs typeface="Times New Roman"/>
                        </a:rPr>
                        <a:t> </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1">
                <a:tc>
                  <a:txBody>
                    <a:bodyPr/>
                    <a:lstStyle/>
                    <a:p>
                      <a:pPr marL="0" marR="0">
                        <a:spcBef>
                          <a:spcPts val="0"/>
                        </a:spcBef>
                        <a:spcAft>
                          <a:spcPts val="0"/>
                        </a:spcAft>
                      </a:pPr>
                      <a:r>
                        <a:rPr lang="en-US" sz="2600">
                          <a:effectLst/>
                          <a:latin typeface="Calibri"/>
                          <a:ea typeface="Times New Roman"/>
                          <a:cs typeface="Times New Roman"/>
                        </a:rPr>
                        <a:t>81.3 and below</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a:effectLst/>
                          <a:latin typeface="Calibri"/>
                          <a:ea typeface="Times New Roman"/>
                          <a:cs typeface="Times New Roman"/>
                        </a:rPr>
                        <a:t>70.2 and below</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smtClean="0">
                          <a:effectLst/>
                          <a:latin typeface="Calibri"/>
                          <a:ea typeface="Times New Roman"/>
                          <a:cs typeface="Times New Roman"/>
                        </a:rPr>
                        <a:t>1 Star</a:t>
                      </a:r>
                      <a:endParaRPr lang="en-US" sz="2600" dirty="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56">
                <a:tc>
                  <a:txBody>
                    <a:bodyPr/>
                    <a:lstStyle/>
                    <a:p>
                      <a:r>
                        <a:rPr lang="en-US" sz="2600" dirty="0" smtClean="0">
                          <a:effectLst/>
                          <a:latin typeface="Calibri"/>
                          <a:cs typeface="Times New Roman"/>
                        </a:rPr>
                        <a:t>81.4 </a:t>
                      </a:r>
                      <a:r>
                        <a:rPr lang="en-US" sz="2600" dirty="0">
                          <a:effectLst/>
                          <a:latin typeface="Calibri"/>
                          <a:cs typeface="Times New Roman"/>
                        </a:rPr>
                        <a:t>to 85.8 </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600" dirty="0" smtClean="0">
                          <a:effectLst/>
                          <a:latin typeface="Calibri"/>
                          <a:cs typeface="Times New Roman"/>
                        </a:rPr>
                        <a:t>70.3 </a:t>
                      </a:r>
                      <a:r>
                        <a:rPr lang="en-US" sz="2600" dirty="0">
                          <a:effectLst/>
                          <a:latin typeface="Calibri"/>
                          <a:cs typeface="Times New Roman"/>
                        </a:rPr>
                        <a:t>to 76.3 </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smtClean="0">
                          <a:effectLst/>
                          <a:latin typeface="Calibri"/>
                          <a:ea typeface="Times New Roman"/>
                          <a:cs typeface="Times New Roman"/>
                        </a:rPr>
                        <a:t>2 Stars</a:t>
                      </a:r>
                      <a:endParaRPr lang="en-US" sz="2600" dirty="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1">
                <a:tc>
                  <a:txBody>
                    <a:bodyPr/>
                    <a:lstStyle/>
                    <a:p>
                      <a:pPr marL="0" marR="0">
                        <a:spcBef>
                          <a:spcPts val="0"/>
                        </a:spcBef>
                        <a:spcAft>
                          <a:spcPts val="0"/>
                        </a:spcAft>
                      </a:pPr>
                      <a:r>
                        <a:rPr lang="en-US" sz="2600">
                          <a:effectLst/>
                          <a:latin typeface="Calibri"/>
                          <a:ea typeface="Times New Roman"/>
                          <a:cs typeface="Times New Roman"/>
                        </a:rPr>
                        <a:t>85.9 to 90.3</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a:effectLst/>
                          <a:latin typeface="Calibri"/>
                          <a:ea typeface="Times New Roman"/>
                          <a:cs typeface="Times New Roman"/>
                        </a:rPr>
                        <a:t>76.4 to 82.4</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smtClean="0">
                          <a:effectLst/>
                          <a:latin typeface="Calibri"/>
                          <a:ea typeface="Times New Roman"/>
                          <a:cs typeface="Times New Roman"/>
                        </a:rPr>
                        <a:t>3</a:t>
                      </a:r>
                      <a:r>
                        <a:rPr lang="en-US" sz="2600" baseline="0" dirty="0" smtClean="0">
                          <a:effectLst/>
                          <a:latin typeface="Calibri"/>
                          <a:ea typeface="Times New Roman"/>
                          <a:cs typeface="Times New Roman"/>
                        </a:rPr>
                        <a:t> Stars</a:t>
                      </a:r>
                      <a:endParaRPr lang="en-US" sz="2600" dirty="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1">
                <a:tc>
                  <a:txBody>
                    <a:bodyPr/>
                    <a:lstStyle/>
                    <a:p>
                      <a:pPr marL="0" marR="0">
                        <a:spcBef>
                          <a:spcPts val="0"/>
                        </a:spcBef>
                        <a:spcAft>
                          <a:spcPts val="0"/>
                        </a:spcAft>
                      </a:pPr>
                      <a:r>
                        <a:rPr lang="en-US" sz="2600">
                          <a:effectLst/>
                          <a:latin typeface="Calibri"/>
                          <a:ea typeface="Times New Roman"/>
                          <a:cs typeface="Times New Roman"/>
                        </a:rPr>
                        <a:t>90.4 to 94.8</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a:effectLst/>
                          <a:latin typeface="Calibri"/>
                          <a:ea typeface="Times New Roman"/>
                          <a:cs typeface="Times New Roman"/>
                        </a:rPr>
                        <a:t>82.5 to 88.5</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smtClean="0">
                          <a:effectLst/>
                          <a:latin typeface="Calibri"/>
                          <a:ea typeface="Times New Roman"/>
                          <a:cs typeface="Times New Roman"/>
                        </a:rPr>
                        <a:t>4 Stars</a:t>
                      </a:r>
                      <a:endParaRPr lang="en-US" sz="2600" dirty="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1">
                <a:tc>
                  <a:txBody>
                    <a:bodyPr/>
                    <a:lstStyle/>
                    <a:p>
                      <a:pPr marL="0" marR="0">
                        <a:spcBef>
                          <a:spcPts val="0"/>
                        </a:spcBef>
                        <a:spcAft>
                          <a:spcPts val="0"/>
                        </a:spcAft>
                      </a:pPr>
                      <a:r>
                        <a:rPr lang="en-US" sz="2600">
                          <a:effectLst/>
                          <a:latin typeface="Calibri"/>
                          <a:ea typeface="Times New Roman"/>
                          <a:cs typeface="Times New Roman"/>
                        </a:rPr>
                        <a:t>94.9 and above</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a:effectLst/>
                          <a:latin typeface="Calibri"/>
                          <a:ea typeface="Times New Roman"/>
                          <a:cs typeface="Times New Roman"/>
                        </a:rPr>
                        <a:t>88.6 and above</a:t>
                      </a: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600" dirty="0" smtClean="0">
                          <a:effectLst/>
                          <a:latin typeface="Calibri"/>
                          <a:ea typeface="Times New Roman"/>
                          <a:cs typeface="Times New Roman"/>
                        </a:rPr>
                        <a:t>5 Stars</a:t>
                      </a:r>
                      <a:endParaRPr lang="en-US" sz="2600" dirty="0">
                        <a:effectLst/>
                        <a:latin typeface="Calibri"/>
                        <a:ea typeface="Times New Roman"/>
                        <a:cs typeface="Times New Roman"/>
                      </a:endParaRPr>
                    </a:p>
                  </a:txBody>
                  <a:tcPr marL="90229" marR="90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 name="Right Brace 45"/>
          <p:cNvSpPr/>
          <p:nvPr/>
        </p:nvSpPr>
        <p:spPr>
          <a:xfrm>
            <a:off x="6138470" y="7511740"/>
            <a:ext cx="375952" cy="75190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47" name="Text Box 3"/>
          <p:cNvSpPr txBox="1"/>
          <p:nvPr/>
        </p:nvSpPr>
        <p:spPr>
          <a:xfrm>
            <a:off x="4152188" y="7605728"/>
            <a:ext cx="689246" cy="5639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0305" tIns="60152" rIns="120305" bIns="60152" numCol="1" spcCol="0" rtlCol="0" fromWordArt="0" anchor="t" anchorCtr="0" forceAA="0" compatLnSpc="1">
            <a:prstTxWarp prst="textNoShape">
              <a:avLst/>
            </a:prstTxWarp>
            <a:noAutofit/>
          </a:bodyPr>
          <a:lstStyle/>
          <a:p>
            <a:pPr>
              <a:spcAft>
                <a:spcPts val="1316"/>
              </a:spcAft>
            </a:pPr>
            <a:r>
              <a:rPr lang="en-US" sz="2631">
                <a:ea typeface="Times New Roman"/>
                <a:cs typeface="Times New Roman"/>
              </a:rPr>
              <a:t>4.44</a:t>
            </a:r>
            <a:endParaRPr lang="en-US" sz="1447">
              <a:ea typeface="Times New Roman"/>
              <a:cs typeface="Times New Roman"/>
            </a:endParaRPr>
          </a:p>
        </p:txBody>
      </p:sp>
      <p:sp>
        <p:nvSpPr>
          <p:cNvPr id="48" name="Text Box 4"/>
          <p:cNvSpPr txBox="1"/>
          <p:nvPr/>
        </p:nvSpPr>
        <p:spPr>
          <a:xfrm>
            <a:off x="6589613" y="7605728"/>
            <a:ext cx="532599" cy="5639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0305" tIns="60152" rIns="120305" bIns="60152" numCol="1" spcCol="0" rtlCol="0" fromWordArt="0" anchor="t" anchorCtr="0" forceAA="0" compatLnSpc="1">
            <a:prstTxWarp prst="textNoShape">
              <a:avLst/>
            </a:prstTxWarp>
            <a:noAutofit/>
          </a:bodyPr>
          <a:lstStyle/>
          <a:p>
            <a:pPr>
              <a:spcAft>
                <a:spcPts val="1316"/>
              </a:spcAft>
            </a:pPr>
            <a:r>
              <a:rPr lang="en-US" sz="2631">
                <a:ea typeface="Times New Roman"/>
                <a:cs typeface="Times New Roman"/>
              </a:rPr>
              <a:t>6</a:t>
            </a:r>
            <a:endParaRPr lang="en-US" sz="1447">
              <a:ea typeface="Times New Roman"/>
              <a:cs typeface="Times New Roman"/>
            </a:endParaRPr>
          </a:p>
        </p:txBody>
      </p:sp>
      <p:sp>
        <p:nvSpPr>
          <p:cNvPr id="49" name="5-Point Star 48"/>
          <p:cNvSpPr/>
          <p:nvPr/>
        </p:nvSpPr>
        <p:spPr>
          <a:xfrm>
            <a:off x="7897092" y="7281992"/>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0" name="5-Point Star 49"/>
          <p:cNvSpPr/>
          <p:nvPr/>
        </p:nvSpPr>
        <p:spPr>
          <a:xfrm>
            <a:off x="7594242" y="7683008"/>
            <a:ext cx="198420"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1" name="5-Point Star 50"/>
          <p:cNvSpPr/>
          <p:nvPr/>
        </p:nvSpPr>
        <p:spPr>
          <a:xfrm>
            <a:off x="7909624" y="7693450"/>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2" name="5-Point Star 51"/>
          <p:cNvSpPr/>
          <p:nvPr/>
        </p:nvSpPr>
        <p:spPr>
          <a:xfrm>
            <a:off x="8195766" y="7705982"/>
            <a:ext cx="198420"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3" name="5-Point Star 52"/>
          <p:cNvSpPr/>
          <p:nvPr/>
        </p:nvSpPr>
        <p:spPr>
          <a:xfrm>
            <a:off x="8022410" y="7969148"/>
            <a:ext cx="196331"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4" name="5-Point Star 53"/>
          <p:cNvSpPr/>
          <p:nvPr/>
        </p:nvSpPr>
        <p:spPr>
          <a:xfrm>
            <a:off x="8306463" y="7958706"/>
            <a:ext cx="196331"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5" name="5-Point Star 54"/>
          <p:cNvSpPr/>
          <p:nvPr/>
        </p:nvSpPr>
        <p:spPr>
          <a:xfrm>
            <a:off x="7437595" y="7969148"/>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6" name="5-Point Star 55"/>
          <p:cNvSpPr/>
          <p:nvPr/>
        </p:nvSpPr>
        <p:spPr>
          <a:xfrm>
            <a:off x="7736268" y="7969148"/>
            <a:ext cx="198420"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7" name="5-Point Star 56"/>
          <p:cNvSpPr/>
          <p:nvPr/>
        </p:nvSpPr>
        <p:spPr>
          <a:xfrm>
            <a:off x="8281399" y="8165479"/>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8" name="5-Point Star 57"/>
          <p:cNvSpPr/>
          <p:nvPr/>
        </p:nvSpPr>
        <p:spPr>
          <a:xfrm>
            <a:off x="8565452" y="8155037"/>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59" name="5-Point Star 58"/>
          <p:cNvSpPr/>
          <p:nvPr/>
        </p:nvSpPr>
        <p:spPr>
          <a:xfrm>
            <a:off x="7698673" y="8165479"/>
            <a:ext cx="198420"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60" name="5-Point Star 59"/>
          <p:cNvSpPr/>
          <p:nvPr/>
        </p:nvSpPr>
        <p:spPr>
          <a:xfrm>
            <a:off x="7997346" y="8165479"/>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61" name="5-Point Star 60"/>
          <p:cNvSpPr/>
          <p:nvPr/>
        </p:nvSpPr>
        <p:spPr>
          <a:xfrm>
            <a:off x="8097600" y="7482500"/>
            <a:ext cx="198419"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62" name="5-Point Star 61"/>
          <p:cNvSpPr/>
          <p:nvPr/>
        </p:nvSpPr>
        <p:spPr>
          <a:xfrm>
            <a:off x="7702850" y="7482500"/>
            <a:ext cx="198420"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63" name="5-Point Star 62"/>
          <p:cNvSpPr/>
          <p:nvPr/>
        </p:nvSpPr>
        <p:spPr>
          <a:xfrm>
            <a:off x="7418797" y="8194720"/>
            <a:ext cx="198420" cy="208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305" tIns="60152" rIns="120305" bIns="60152" numCol="1" spcCol="0" rtlCol="0" fromWordArt="0" anchor="ctr" anchorCtr="0" forceAA="0" compatLnSpc="1">
            <a:prstTxWarp prst="textNoShape">
              <a:avLst/>
            </a:prstTxWarp>
            <a:noAutofit/>
          </a:bodyPr>
          <a:lstStyle/>
          <a:p>
            <a:endParaRPr lang="en-US" sz="2368"/>
          </a:p>
        </p:txBody>
      </p:sp>
      <p:sp>
        <p:nvSpPr>
          <p:cNvPr id="44" name="TextBox 43"/>
          <p:cNvSpPr txBox="1"/>
          <p:nvPr/>
        </p:nvSpPr>
        <p:spPr>
          <a:xfrm>
            <a:off x="2432893" y="3686906"/>
            <a:ext cx="922955" cy="740203"/>
          </a:xfrm>
          <a:prstGeom prst="rect">
            <a:avLst/>
          </a:prstGeom>
          <a:noFill/>
          <a:ln>
            <a:solidFill>
              <a:srgbClr val="FF0000"/>
            </a:solidFill>
          </a:ln>
          <a:effectLst>
            <a:glow rad="63500">
              <a:schemeClr val="accent2">
                <a:satMod val="175000"/>
                <a:alpha val="40000"/>
              </a:schemeClr>
            </a:glow>
          </a:effectLst>
        </p:spPr>
        <p:txBody>
          <a:bodyPr wrap="square" rtlCol="0">
            <a:spAutoFit/>
          </a:bodyPr>
          <a:lstStyle/>
          <a:p>
            <a:r>
              <a:rPr lang="en-US" sz="4210" dirty="0"/>
              <a:t>4.4</a:t>
            </a:r>
          </a:p>
        </p:txBody>
      </p:sp>
      <p:sp>
        <p:nvSpPr>
          <p:cNvPr id="65" name="TextBox 64"/>
          <p:cNvSpPr txBox="1"/>
          <p:nvPr/>
        </p:nvSpPr>
        <p:spPr>
          <a:xfrm>
            <a:off x="5470872" y="3699685"/>
            <a:ext cx="789888" cy="740203"/>
          </a:xfrm>
          <a:prstGeom prst="rect">
            <a:avLst/>
          </a:prstGeom>
          <a:noFill/>
          <a:ln>
            <a:solidFill>
              <a:srgbClr val="FF0000"/>
            </a:solidFill>
          </a:ln>
          <a:effectLst>
            <a:glow rad="63500">
              <a:schemeClr val="accent2">
                <a:satMod val="175000"/>
                <a:alpha val="40000"/>
              </a:schemeClr>
            </a:glow>
          </a:effectLst>
        </p:spPr>
        <p:txBody>
          <a:bodyPr wrap="square" rtlCol="0">
            <a:spAutoFit/>
          </a:bodyPr>
          <a:lstStyle/>
          <a:p>
            <a:r>
              <a:rPr lang="en-US" sz="4210" dirty="0"/>
              <a:t> 6</a:t>
            </a:r>
          </a:p>
        </p:txBody>
      </p:sp>
    </p:spTree>
    <p:extLst>
      <p:ext uri="{BB962C8B-B14F-4D97-AF65-F5344CB8AC3E}">
        <p14:creationId xmlns:p14="http://schemas.microsoft.com/office/powerpoint/2010/main" val="3871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322273" y="1427679"/>
            <a:ext cx="8536211" cy="2491597"/>
          </a:xfrm>
          <a:prstGeom prst="rect">
            <a:avLst/>
          </a:prstGeom>
          <a:noFill/>
          <a:ln w="9525">
            <a:noFill/>
            <a:miter lim="800000"/>
            <a:headEnd/>
            <a:tailEnd/>
          </a:ln>
        </p:spPr>
        <p:txBody>
          <a:bodyPr lIns="90060" tIns="45030" rIns="90060" bIns="45030">
            <a:spAutoFit/>
          </a:bodyPr>
          <a:lstStyle/>
          <a:p>
            <a:pPr algn="ctr"/>
            <a:r>
              <a:rPr lang="en-US" sz="3600" b="1" dirty="0" smtClean="0">
                <a:latin typeface="Arial Rounded MT Bold" panose="020F0704030504030204" pitchFamily="34" charset="0"/>
              </a:rPr>
              <a:t>Link </a:t>
            </a:r>
            <a:r>
              <a:rPr lang="en-US" sz="3600" b="1" dirty="0">
                <a:latin typeface="Arial Rounded MT Bold" panose="020F0704030504030204" pitchFamily="34" charset="0"/>
              </a:rPr>
              <a:t>to Detailed Explanation </a:t>
            </a:r>
          </a:p>
          <a:p>
            <a:pPr algn="ctr"/>
            <a:r>
              <a:rPr lang="en-US" sz="3600" b="1" dirty="0">
                <a:latin typeface="Arial Rounded MT Bold" panose="020F0704030504030204" pitchFamily="34" charset="0"/>
              </a:rPr>
              <a:t>of Star Ratings for Climate</a:t>
            </a:r>
          </a:p>
          <a:p>
            <a:pPr algn="ctr"/>
            <a:endParaRPr lang="en-US" sz="1200" b="1" dirty="0" smtClean="0">
              <a:solidFill>
                <a:srgbClr val="00B050"/>
              </a:solidFill>
              <a:latin typeface="Arial Rounded MT Bold" panose="020F0704030504030204" pitchFamily="34" charset="0"/>
            </a:endParaRPr>
          </a:p>
          <a:p>
            <a:pPr algn="ctr"/>
            <a:r>
              <a:rPr lang="en-US" sz="3600" b="1" dirty="0" smtClean="0">
                <a:solidFill>
                  <a:srgbClr val="00B050"/>
                </a:solidFill>
                <a:latin typeface="Arial Rounded MT Bold" panose="020F0704030504030204" pitchFamily="34" charset="0"/>
              </a:rPr>
              <a:t>Governor’s </a:t>
            </a:r>
            <a:r>
              <a:rPr lang="en-US" sz="3600" b="1" dirty="0">
                <a:solidFill>
                  <a:srgbClr val="00B050"/>
                </a:solidFill>
                <a:latin typeface="Arial Rounded MT Bold" panose="020F0704030504030204" pitchFamily="34" charset="0"/>
              </a:rPr>
              <a:t>Office </a:t>
            </a:r>
            <a:r>
              <a:rPr lang="en-US" sz="3600" b="1" dirty="0" smtClean="0">
                <a:solidFill>
                  <a:srgbClr val="00B050"/>
                </a:solidFill>
                <a:latin typeface="Arial Rounded MT Bold" panose="020F0704030504030204" pitchFamily="34" charset="0"/>
              </a:rPr>
              <a:t/>
            </a:r>
            <a:br>
              <a:rPr lang="en-US" sz="3600" b="1" dirty="0" smtClean="0">
                <a:solidFill>
                  <a:srgbClr val="00B050"/>
                </a:solidFill>
                <a:latin typeface="Arial Rounded MT Bold" panose="020F0704030504030204" pitchFamily="34" charset="0"/>
              </a:rPr>
            </a:br>
            <a:r>
              <a:rPr lang="en-US" sz="3600" b="1" dirty="0" smtClean="0">
                <a:solidFill>
                  <a:srgbClr val="00B050"/>
                </a:solidFill>
                <a:latin typeface="Arial Rounded MT Bold" panose="020F0704030504030204" pitchFamily="34" charset="0"/>
              </a:rPr>
              <a:t>of </a:t>
            </a:r>
            <a:r>
              <a:rPr lang="en-US" sz="3600" b="1" dirty="0">
                <a:solidFill>
                  <a:srgbClr val="00B050"/>
                </a:solidFill>
                <a:latin typeface="Arial Rounded MT Bold" panose="020F0704030504030204" pitchFamily="34" charset="0"/>
              </a:rPr>
              <a:t>Student Achievement</a:t>
            </a:r>
          </a:p>
        </p:txBody>
      </p:sp>
      <p:sp>
        <p:nvSpPr>
          <p:cNvPr id="8" name="Rectangle 7"/>
          <p:cNvSpPr/>
          <p:nvPr/>
        </p:nvSpPr>
        <p:spPr>
          <a:xfrm>
            <a:off x="322273" y="4243075"/>
            <a:ext cx="8499455" cy="659283"/>
          </a:xfrm>
          <a:prstGeom prst="rect">
            <a:avLst/>
          </a:prstGeom>
        </p:spPr>
        <p:txBody>
          <a:bodyPr wrap="square">
            <a:spAutoFit/>
          </a:bodyPr>
          <a:lstStyle/>
          <a:p>
            <a:pPr algn="ctr"/>
            <a:r>
              <a:rPr lang="en-US" sz="1842" b="1" dirty="0">
                <a:hlinkClick r:id="rId3"/>
              </a:rPr>
              <a:t>https://gosa.georgia.gov/overview-gadoes-school-climate-star-rating</a:t>
            </a:r>
            <a:endParaRPr lang="en-US" sz="1842" b="1" dirty="0"/>
          </a:p>
          <a:p>
            <a:pPr algn="ctr"/>
            <a:endParaRPr lang="en-US" sz="1842" b="1" dirty="0"/>
          </a:p>
        </p:txBody>
      </p:sp>
    </p:spTree>
    <p:extLst>
      <p:ext uri="{BB962C8B-B14F-4D97-AF65-F5344CB8AC3E}">
        <p14:creationId xmlns:p14="http://schemas.microsoft.com/office/powerpoint/2010/main" val="82574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278" y="1685794"/>
            <a:ext cx="7733342" cy="4367093"/>
          </a:xfrm>
          <a:prstGeom prst="rect">
            <a:avLst/>
          </a:prstGeom>
          <a:noFill/>
        </p:spPr>
        <p:txBody>
          <a:bodyPr wrap="square" rtlCol="0">
            <a:spAutoFit/>
          </a:bodyPr>
          <a:lstStyle/>
          <a:p>
            <a:r>
              <a:rPr lang="en-US" sz="3158" b="1" dirty="0"/>
              <a:t>Uses responses from three annual surveys                        of school climate:</a:t>
            </a:r>
          </a:p>
          <a:p>
            <a:endParaRPr lang="en-US" sz="1316" b="1" dirty="0"/>
          </a:p>
          <a:p>
            <a:pPr marL="451154" indent="150385">
              <a:buFont typeface="Wingdings" panose="05000000000000000000" pitchFamily="2" charset="2"/>
              <a:buChar char="§"/>
            </a:pPr>
            <a:r>
              <a:rPr lang="en-US" sz="3158" b="1" dirty="0"/>
              <a:t> GA Student Health Survey II</a:t>
            </a:r>
          </a:p>
          <a:p>
            <a:pPr marL="451154" indent="150385">
              <a:buFont typeface="Wingdings" panose="05000000000000000000" pitchFamily="2" charset="2"/>
              <a:buChar char="§"/>
            </a:pPr>
            <a:r>
              <a:rPr lang="en-US" sz="3158" b="1" dirty="0"/>
              <a:t> GA School Personnel Survey</a:t>
            </a:r>
          </a:p>
          <a:p>
            <a:pPr marL="451154" indent="150385">
              <a:buFont typeface="Wingdings" panose="05000000000000000000" pitchFamily="2" charset="2"/>
              <a:buChar char="§"/>
            </a:pPr>
            <a:r>
              <a:rPr lang="en-US" sz="3158" b="1" dirty="0"/>
              <a:t> Parent Survey</a:t>
            </a:r>
          </a:p>
          <a:p>
            <a:pPr marL="451154"/>
            <a:endParaRPr lang="en-US" sz="1200" b="1" dirty="0"/>
          </a:p>
          <a:p>
            <a:pPr marL="451154"/>
            <a:r>
              <a:rPr lang="en-US" sz="3158" b="1" dirty="0"/>
              <a:t>Survey results located at:</a:t>
            </a:r>
          </a:p>
          <a:p>
            <a:pPr marL="451154"/>
            <a:r>
              <a:rPr lang="en-US" sz="2105" b="1" dirty="0">
                <a:hlinkClick r:id="rId3"/>
              </a:rPr>
              <a:t>http://</a:t>
            </a:r>
            <a:r>
              <a:rPr lang="en-US" sz="2105" b="1" dirty="0" smtClean="0">
                <a:hlinkClick r:id="rId3"/>
              </a:rPr>
              <a:t>www.gadoe.org/Curriculum-Instruction-and-Assessment/Curriculum-and-Instruction/GSHS-II/Pages/Georgia-Student-Health-Survey-II.aspx</a:t>
            </a:r>
            <a:endParaRPr lang="en-US" sz="2105" b="1" dirty="0"/>
          </a:p>
        </p:txBody>
      </p:sp>
      <p:grpSp>
        <p:nvGrpSpPr>
          <p:cNvPr id="4" name="Group 3"/>
          <p:cNvGrpSpPr/>
          <p:nvPr/>
        </p:nvGrpSpPr>
        <p:grpSpPr>
          <a:xfrm>
            <a:off x="584739" y="1045378"/>
            <a:ext cx="7937837" cy="786296"/>
            <a:chOff x="584739" y="1045378"/>
            <a:chExt cx="7937837" cy="786296"/>
          </a:xfrm>
        </p:grpSpPr>
        <p:sp>
          <p:nvSpPr>
            <p:cNvPr id="2" name="TextBox 1"/>
            <p:cNvSpPr txBox="1"/>
            <p:nvPr/>
          </p:nvSpPr>
          <p:spPr>
            <a:xfrm>
              <a:off x="1369449" y="1185343"/>
              <a:ext cx="6371000" cy="646331"/>
            </a:xfrm>
            <a:prstGeom prst="rect">
              <a:avLst/>
            </a:prstGeom>
            <a:noFill/>
          </p:spPr>
          <p:txBody>
            <a:bodyPr wrap="square" rtlCol="0">
              <a:spAutoFit/>
            </a:bodyPr>
            <a:lstStyle/>
            <a:p>
              <a:pPr algn="ctr"/>
              <a:r>
                <a:rPr lang="en-US" sz="3600" b="1" dirty="0">
                  <a:solidFill>
                    <a:srgbClr val="C00000"/>
                  </a:solidFill>
                </a:rPr>
                <a:t>25% School Climate Perceptions</a:t>
              </a:r>
            </a:p>
          </p:txBody>
        </p:sp>
        <p:sp>
          <p:nvSpPr>
            <p:cNvPr id="9" name="5-Point Star 8"/>
            <p:cNvSpPr/>
            <p:nvPr/>
          </p:nvSpPr>
          <p:spPr>
            <a:xfrm>
              <a:off x="7942361"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0" name="5-Point Star 9"/>
            <p:cNvSpPr/>
            <p:nvPr/>
          </p:nvSpPr>
          <p:spPr>
            <a:xfrm>
              <a:off x="584739"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267785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3035" y="2278808"/>
            <a:ext cx="8682868" cy="1550233"/>
          </a:xfrm>
          <a:prstGeom prst="rect">
            <a:avLst/>
          </a:prstGeom>
          <a:noFill/>
        </p:spPr>
        <p:txBody>
          <a:bodyPr wrap="square" rtlCol="0">
            <a:spAutoFit/>
          </a:bodyPr>
          <a:lstStyle/>
          <a:p>
            <a:r>
              <a:rPr lang="en-US" sz="3158" b="1" dirty="0"/>
              <a:t>Uses student-level discipline data and school FTE enrollment counts to determine a school’s weighted suspension rate.</a:t>
            </a:r>
          </a:p>
        </p:txBody>
      </p:sp>
      <p:grpSp>
        <p:nvGrpSpPr>
          <p:cNvPr id="9" name="Group 8"/>
          <p:cNvGrpSpPr/>
          <p:nvPr/>
        </p:nvGrpSpPr>
        <p:grpSpPr>
          <a:xfrm>
            <a:off x="584739" y="1045378"/>
            <a:ext cx="7937837" cy="786296"/>
            <a:chOff x="584739" y="1045378"/>
            <a:chExt cx="7937837" cy="786296"/>
          </a:xfrm>
        </p:grpSpPr>
        <p:sp>
          <p:nvSpPr>
            <p:cNvPr id="10" name="TextBox 9"/>
            <p:cNvSpPr txBox="1"/>
            <p:nvPr/>
          </p:nvSpPr>
          <p:spPr>
            <a:xfrm>
              <a:off x="1369449" y="1185343"/>
              <a:ext cx="6371000" cy="646331"/>
            </a:xfrm>
            <a:prstGeom prst="rect">
              <a:avLst/>
            </a:prstGeom>
            <a:noFill/>
          </p:spPr>
          <p:txBody>
            <a:bodyPr wrap="square" rtlCol="0">
              <a:spAutoFit/>
            </a:bodyPr>
            <a:lstStyle/>
            <a:p>
              <a:pPr algn="ctr"/>
              <a:r>
                <a:rPr lang="en-US" sz="3600" b="1" dirty="0">
                  <a:solidFill>
                    <a:srgbClr val="C00000"/>
                  </a:solidFill>
                </a:rPr>
                <a:t>25% </a:t>
              </a:r>
              <a:r>
                <a:rPr lang="en-US" sz="3600" b="1" dirty="0" smtClean="0">
                  <a:solidFill>
                    <a:srgbClr val="C00000"/>
                  </a:solidFill>
                </a:rPr>
                <a:t>Student Discipline</a:t>
              </a:r>
              <a:endParaRPr lang="en-US" sz="3600" b="1" dirty="0">
                <a:solidFill>
                  <a:srgbClr val="C00000"/>
                </a:solidFill>
              </a:endParaRPr>
            </a:p>
          </p:txBody>
        </p:sp>
        <p:sp>
          <p:nvSpPr>
            <p:cNvPr id="11" name="5-Point Star 10"/>
            <p:cNvSpPr/>
            <p:nvPr/>
          </p:nvSpPr>
          <p:spPr>
            <a:xfrm>
              <a:off x="7942361"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2" name="5-Point Star 11"/>
            <p:cNvSpPr/>
            <p:nvPr/>
          </p:nvSpPr>
          <p:spPr>
            <a:xfrm>
              <a:off x="584739"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377268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2398" y="1246459"/>
            <a:ext cx="5982519" cy="1200329"/>
          </a:xfrm>
          <a:prstGeom prst="rect">
            <a:avLst/>
          </a:prstGeom>
          <a:noFill/>
        </p:spPr>
        <p:txBody>
          <a:bodyPr wrap="square" rtlCol="0">
            <a:spAutoFit/>
          </a:bodyPr>
          <a:lstStyle/>
          <a:p>
            <a:pPr algn="ctr"/>
            <a:r>
              <a:rPr lang="en-US" sz="3600" b="1" dirty="0">
                <a:solidFill>
                  <a:srgbClr val="C00000"/>
                </a:solidFill>
              </a:rPr>
              <a:t>25% Safe and Substance-Free Learning Environment</a:t>
            </a:r>
          </a:p>
        </p:txBody>
      </p:sp>
      <p:sp>
        <p:nvSpPr>
          <p:cNvPr id="5" name="TextBox 4"/>
          <p:cNvSpPr txBox="1"/>
          <p:nvPr/>
        </p:nvSpPr>
        <p:spPr>
          <a:xfrm>
            <a:off x="230566" y="2574423"/>
            <a:ext cx="8682868" cy="2036198"/>
          </a:xfrm>
          <a:prstGeom prst="rect">
            <a:avLst/>
          </a:prstGeom>
          <a:noFill/>
        </p:spPr>
        <p:txBody>
          <a:bodyPr wrap="square" rtlCol="0">
            <a:spAutoFit/>
          </a:bodyPr>
          <a:lstStyle/>
          <a:p>
            <a:r>
              <a:rPr lang="en-US" sz="3158" b="1" dirty="0"/>
              <a:t>Uses surveys and discipline data to determine </a:t>
            </a:r>
            <a:r>
              <a:rPr lang="en-US" sz="3158" b="1" dirty="0" smtClean="0"/>
              <a:t/>
            </a:r>
            <a:br>
              <a:rPr lang="en-US" sz="3158" b="1" dirty="0" smtClean="0"/>
            </a:br>
            <a:r>
              <a:rPr lang="en-US" sz="3158" b="1" dirty="0" smtClean="0"/>
              <a:t>the </a:t>
            </a:r>
            <a:r>
              <a:rPr lang="en-US" sz="3158" b="1" dirty="0"/>
              <a:t>ratio of a school’s Drugs and Alcohol, Bullying, and Dangerous Incidents to all reported incidents in the school.</a:t>
            </a:r>
          </a:p>
        </p:txBody>
      </p:sp>
      <p:grpSp>
        <p:nvGrpSpPr>
          <p:cNvPr id="6" name="Group 5"/>
          <p:cNvGrpSpPr/>
          <p:nvPr/>
        </p:nvGrpSpPr>
        <p:grpSpPr>
          <a:xfrm>
            <a:off x="584739" y="1045378"/>
            <a:ext cx="7937837" cy="607398"/>
            <a:chOff x="584739" y="1045378"/>
            <a:chExt cx="7937837" cy="607398"/>
          </a:xfrm>
        </p:grpSpPr>
        <p:sp>
          <p:nvSpPr>
            <p:cNvPr id="8" name="5-Point Star 7"/>
            <p:cNvSpPr/>
            <p:nvPr/>
          </p:nvSpPr>
          <p:spPr>
            <a:xfrm>
              <a:off x="7942361"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1" name="5-Point Star 10"/>
            <p:cNvSpPr/>
            <p:nvPr/>
          </p:nvSpPr>
          <p:spPr>
            <a:xfrm>
              <a:off x="584739"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114753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566" y="2123999"/>
            <a:ext cx="8682868" cy="2036198"/>
          </a:xfrm>
          <a:prstGeom prst="rect">
            <a:avLst/>
          </a:prstGeom>
          <a:noFill/>
        </p:spPr>
        <p:txBody>
          <a:bodyPr wrap="square" rtlCol="0">
            <a:spAutoFit/>
          </a:bodyPr>
          <a:lstStyle/>
          <a:p>
            <a:r>
              <a:rPr lang="en-US" sz="3158" b="1" dirty="0"/>
              <a:t>Calculates a school’s attendance rate based upon student, teacher, administrator, and staff attendance records and certified/classified personnel records.</a:t>
            </a:r>
          </a:p>
        </p:txBody>
      </p:sp>
      <p:grpSp>
        <p:nvGrpSpPr>
          <p:cNvPr id="8" name="Group 7"/>
          <p:cNvGrpSpPr/>
          <p:nvPr/>
        </p:nvGrpSpPr>
        <p:grpSpPr>
          <a:xfrm>
            <a:off x="584739" y="1045378"/>
            <a:ext cx="7937837" cy="786296"/>
            <a:chOff x="584739" y="1045378"/>
            <a:chExt cx="7937837" cy="786296"/>
          </a:xfrm>
        </p:grpSpPr>
        <p:sp>
          <p:nvSpPr>
            <p:cNvPr id="9" name="TextBox 8"/>
            <p:cNvSpPr txBox="1"/>
            <p:nvPr/>
          </p:nvSpPr>
          <p:spPr>
            <a:xfrm>
              <a:off x="1369449" y="1185343"/>
              <a:ext cx="6371000" cy="646331"/>
            </a:xfrm>
            <a:prstGeom prst="rect">
              <a:avLst/>
            </a:prstGeom>
            <a:noFill/>
          </p:spPr>
          <p:txBody>
            <a:bodyPr wrap="square" rtlCol="0">
              <a:spAutoFit/>
            </a:bodyPr>
            <a:lstStyle/>
            <a:p>
              <a:pPr algn="ctr"/>
              <a:r>
                <a:rPr lang="en-US" sz="3600" b="1" dirty="0">
                  <a:solidFill>
                    <a:srgbClr val="C00000"/>
                  </a:solidFill>
                </a:rPr>
                <a:t>25% </a:t>
              </a:r>
              <a:r>
                <a:rPr lang="en-US" sz="3600" b="1" dirty="0" smtClean="0">
                  <a:solidFill>
                    <a:srgbClr val="C00000"/>
                  </a:solidFill>
                </a:rPr>
                <a:t>Schoolwide Attendance</a:t>
              </a:r>
              <a:endParaRPr lang="en-US" sz="3600" b="1" dirty="0">
                <a:solidFill>
                  <a:srgbClr val="C00000"/>
                </a:solidFill>
              </a:endParaRPr>
            </a:p>
          </p:txBody>
        </p:sp>
        <p:sp>
          <p:nvSpPr>
            <p:cNvPr id="10" name="5-Point Star 9"/>
            <p:cNvSpPr/>
            <p:nvPr/>
          </p:nvSpPr>
          <p:spPr>
            <a:xfrm>
              <a:off x="7942361"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1" name="5-Point Star 10"/>
            <p:cNvSpPr/>
            <p:nvPr/>
          </p:nvSpPr>
          <p:spPr>
            <a:xfrm>
              <a:off x="584739"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373401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817" y="2397351"/>
            <a:ext cx="8682868" cy="1384995"/>
          </a:xfrm>
          <a:prstGeom prst="rect">
            <a:avLst/>
          </a:prstGeom>
          <a:noFill/>
        </p:spPr>
        <p:txBody>
          <a:bodyPr wrap="square" rtlCol="0">
            <a:spAutoFit/>
          </a:bodyPr>
          <a:lstStyle/>
          <a:p>
            <a:r>
              <a:rPr lang="en-US" sz="2800" b="1" dirty="0">
                <a:solidFill>
                  <a:srgbClr val="C00000"/>
                </a:solidFill>
              </a:rPr>
              <a:t>Points can be subtracted </a:t>
            </a:r>
            <a:r>
              <a:rPr lang="en-US" sz="2800" b="1" dirty="0"/>
              <a:t>if a school is on the Unsafe School Choice Option list or demonstrates discipline disproportionality. </a:t>
            </a:r>
          </a:p>
        </p:txBody>
      </p:sp>
      <p:sp>
        <p:nvSpPr>
          <p:cNvPr id="2" name="TextBox 1"/>
          <p:cNvSpPr txBox="1"/>
          <p:nvPr/>
        </p:nvSpPr>
        <p:spPr>
          <a:xfrm>
            <a:off x="264816" y="3933667"/>
            <a:ext cx="7931961" cy="2180277"/>
          </a:xfrm>
          <a:prstGeom prst="rect">
            <a:avLst/>
          </a:prstGeom>
          <a:noFill/>
        </p:spPr>
        <p:txBody>
          <a:bodyPr wrap="square" rtlCol="0">
            <a:spAutoFit/>
          </a:bodyPr>
          <a:lstStyle/>
          <a:p>
            <a:r>
              <a:rPr lang="en-US" sz="2800" b="1" dirty="0">
                <a:solidFill>
                  <a:srgbClr val="00B050"/>
                </a:solidFill>
              </a:rPr>
              <a:t>Points can be added </a:t>
            </a:r>
            <a:r>
              <a:rPr lang="en-US" sz="2800" b="1" dirty="0"/>
              <a:t>if a school implements a School Personalized Climate Evidence-Based Program or Practice with fidelity and shows improvement in one of the four dimensions of school climate.</a:t>
            </a:r>
          </a:p>
          <a:p>
            <a:endParaRPr lang="en-US" sz="2368" dirty="0"/>
          </a:p>
        </p:txBody>
      </p:sp>
      <p:grpSp>
        <p:nvGrpSpPr>
          <p:cNvPr id="7" name="Group 6"/>
          <p:cNvGrpSpPr/>
          <p:nvPr/>
        </p:nvGrpSpPr>
        <p:grpSpPr>
          <a:xfrm>
            <a:off x="584739" y="1045378"/>
            <a:ext cx="7937837" cy="786296"/>
            <a:chOff x="584739" y="1045378"/>
            <a:chExt cx="7937837" cy="786296"/>
          </a:xfrm>
        </p:grpSpPr>
        <p:sp>
          <p:nvSpPr>
            <p:cNvPr id="10" name="TextBox 9"/>
            <p:cNvSpPr txBox="1"/>
            <p:nvPr/>
          </p:nvSpPr>
          <p:spPr>
            <a:xfrm>
              <a:off x="1369449" y="1185343"/>
              <a:ext cx="6371000" cy="646331"/>
            </a:xfrm>
            <a:prstGeom prst="rect">
              <a:avLst/>
            </a:prstGeom>
            <a:noFill/>
          </p:spPr>
          <p:txBody>
            <a:bodyPr wrap="square" rtlCol="0">
              <a:spAutoFit/>
            </a:bodyPr>
            <a:lstStyle/>
            <a:p>
              <a:pPr algn="ctr"/>
              <a:r>
                <a:rPr lang="en-US" sz="3600" b="1" dirty="0" smtClean="0">
                  <a:solidFill>
                    <a:srgbClr val="C00000"/>
                  </a:solidFill>
                </a:rPr>
                <a:t>Additional Considerations</a:t>
              </a:r>
              <a:endParaRPr lang="en-US" sz="3600" b="1" dirty="0">
                <a:solidFill>
                  <a:srgbClr val="C00000"/>
                </a:solidFill>
              </a:endParaRPr>
            </a:p>
          </p:txBody>
        </p:sp>
        <p:sp>
          <p:nvSpPr>
            <p:cNvPr id="11" name="5-Point Star 10"/>
            <p:cNvSpPr/>
            <p:nvPr/>
          </p:nvSpPr>
          <p:spPr>
            <a:xfrm>
              <a:off x="7942361"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sp>
          <p:nvSpPr>
            <p:cNvPr id="12" name="5-Point Star 11"/>
            <p:cNvSpPr/>
            <p:nvPr/>
          </p:nvSpPr>
          <p:spPr>
            <a:xfrm>
              <a:off x="584739" y="1045378"/>
              <a:ext cx="580215" cy="607398"/>
            </a:xfrm>
            <a:prstGeom prst="star5">
              <a:avLst/>
            </a:prstGeom>
            <a:solidFill>
              <a:srgbClr val="FFFF00"/>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385619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nvPr>
        </p:nvGraphicFramePr>
        <p:xfrm>
          <a:off x="66822" y="1549253"/>
          <a:ext cx="8993634" cy="3981181"/>
        </p:xfrm>
        <a:graphic>
          <a:graphicData uri="http://schemas.openxmlformats.org/drawingml/2006/table">
            <a:tbl>
              <a:tblPr firstRow="1" firstCol="1" bandRow="1">
                <a:tableStyleId>{5C22544A-7EE6-4342-B048-85BDC9FD1C3A}</a:tableStyleId>
              </a:tblPr>
              <a:tblGrid>
                <a:gridCol w="1109061"/>
                <a:gridCol w="808297"/>
                <a:gridCol w="1090262"/>
                <a:gridCol w="1804572"/>
                <a:gridCol w="2094906"/>
                <a:gridCol w="2086536"/>
              </a:tblGrid>
              <a:tr h="1082743">
                <a:tc>
                  <a:txBody>
                    <a:bodyPr/>
                    <a:lstStyle/>
                    <a:p>
                      <a:pPr marL="0" marR="0" algn="ctr">
                        <a:spcBef>
                          <a:spcPts val="0"/>
                        </a:spcBef>
                        <a:spcAft>
                          <a:spcPts val="0"/>
                        </a:spcAft>
                      </a:pPr>
                      <a:r>
                        <a:rPr lang="en-US" sz="1400" dirty="0">
                          <a:effectLst/>
                        </a:rPr>
                        <a:t> </a:t>
                      </a:r>
                      <a:endParaRPr lang="en-US" sz="1300" dirty="0">
                        <a:effectLst/>
                      </a:endParaRPr>
                    </a:p>
                    <a:p>
                      <a:pPr marL="0" marR="0" algn="ctr">
                        <a:spcBef>
                          <a:spcPts val="0"/>
                        </a:spcBef>
                        <a:spcAft>
                          <a:spcPts val="0"/>
                        </a:spcAft>
                      </a:pPr>
                      <a:r>
                        <a:rPr lang="en-US" sz="2100" dirty="0" smtClean="0">
                          <a:effectLst/>
                        </a:rPr>
                        <a:t>Star</a:t>
                      </a:r>
                    </a:p>
                    <a:p>
                      <a:pPr marL="0" marR="0" algn="ctr">
                        <a:spcBef>
                          <a:spcPts val="0"/>
                        </a:spcBef>
                        <a:spcAft>
                          <a:spcPts val="0"/>
                        </a:spcAft>
                      </a:pPr>
                      <a:r>
                        <a:rPr lang="en-US" sz="2100" dirty="0" smtClean="0">
                          <a:effectLst/>
                        </a:rPr>
                        <a:t> </a:t>
                      </a:r>
                      <a:r>
                        <a:rPr lang="en-US" sz="2100" dirty="0">
                          <a:effectLst/>
                        </a:rPr>
                        <a:t>Rating</a:t>
                      </a:r>
                    </a:p>
                    <a:p>
                      <a:pPr marL="0" marR="0" algn="ctr">
                        <a:spcBef>
                          <a:spcPts val="0"/>
                        </a:spcBef>
                        <a:spcAft>
                          <a:spcPts val="0"/>
                        </a:spcAft>
                      </a:pPr>
                      <a:r>
                        <a:rPr lang="en-US" sz="1400" dirty="0">
                          <a:effectLst/>
                        </a:rPr>
                        <a:t> </a:t>
                      </a:r>
                      <a:endParaRPr lang="en-US" sz="1300"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1400" dirty="0">
                          <a:effectLst/>
                        </a:rPr>
                        <a:t> </a:t>
                      </a:r>
                      <a:endParaRPr lang="en-US" sz="1300" dirty="0">
                        <a:effectLst/>
                        <a:latin typeface="Calibri"/>
                        <a:ea typeface="Calibri"/>
                        <a:cs typeface="Times New Roman"/>
                      </a:endParaRPr>
                    </a:p>
                  </a:txBody>
                  <a:tcPr marL="84983" marR="84983" marT="0" marB="0"/>
                </a:tc>
                <a:tc>
                  <a:txBody>
                    <a:bodyPr/>
                    <a:lstStyle/>
                    <a:p>
                      <a:pPr marL="0" marR="0" algn="ctr">
                        <a:spcBef>
                          <a:spcPts val="0"/>
                        </a:spcBef>
                        <a:spcAft>
                          <a:spcPts val="0"/>
                        </a:spcAft>
                        <a:tabLst>
                          <a:tab pos="531495" algn="ctr"/>
                        </a:tabLst>
                      </a:pPr>
                      <a:r>
                        <a:rPr lang="en-US" sz="1400" dirty="0">
                          <a:effectLst/>
                        </a:rPr>
                        <a:t> </a:t>
                      </a:r>
                      <a:endParaRPr lang="en-US" sz="1300"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1400">
                          <a:effectLst/>
                        </a:rPr>
                        <a:t> </a:t>
                      </a:r>
                      <a:endParaRPr lang="en-US" sz="130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1400" dirty="0">
                          <a:effectLst/>
                        </a:rPr>
                        <a:t> </a:t>
                      </a:r>
                      <a:endParaRPr lang="en-US" sz="1300"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1400" dirty="0">
                          <a:effectLst/>
                        </a:rPr>
                        <a:t> </a:t>
                      </a:r>
                      <a:endParaRPr lang="en-US" sz="1300" dirty="0">
                        <a:effectLst/>
                        <a:latin typeface="Calibri"/>
                        <a:ea typeface="Calibri"/>
                        <a:cs typeface="Times New Roman"/>
                      </a:endParaRPr>
                    </a:p>
                  </a:txBody>
                  <a:tcPr marL="84983" marR="84983" marT="0" marB="0"/>
                </a:tc>
              </a:tr>
              <a:tr h="1294374">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smtClean="0">
                          <a:effectLst/>
                        </a:rPr>
                        <a:t>ES</a:t>
                      </a:r>
                      <a:endParaRPr lang="en-US" sz="2600" b="1" dirty="0">
                        <a:effectLst/>
                      </a:endParaRPr>
                    </a:p>
                    <a:p>
                      <a:pPr marL="0" marR="0" algn="ctr">
                        <a:spcBef>
                          <a:spcPts val="0"/>
                        </a:spcBef>
                        <a:spcAft>
                          <a:spcPts val="0"/>
                        </a:spcAft>
                      </a:pPr>
                      <a:r>
                        <a:rPr lang="en-US" sz="2600" b="1" dirty="0" smtClean="0">
                          <a:effectLst/>
                        </a:rPr>
                        <a:t>(#)</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3</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14</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18</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12</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11</a:t>
                      </a:r>
                      <a:endParaRPr lang="en-US" sz="2600" b="1" dirty="0">
                        <a:effectLst/>
                        <a:latin typeface="Calibri"/>
                        <a:ea typeface="Calibri"/>
                        <a:cs typeface="Times New Roman"/>
                      </a:endParaRPr>
                    </a:p>
                  </a:txBody>
                  <a:tcPr marL="84983" marR="84983" marT="0" marB="0"/>
                </a:tc>
              </a:tr>
              <a:tr h="1604064">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smtClean="0">
                          <a:effectLst/>
                        </a:rPr>
                        <a:t>ES</a:t>
                      </a:r>
                      <a:r>
                        <a:rPr lang="en-US" sz="2600" b="1" baseline="0" dirty="0" smtClean="0">
                          <a:effectLst/>
                        </a:rPr>
                        <a:t> </a:t>
                      </a:r>
                    </a:p>
                    <a:p>
                      <a:pPr marL="0" marR="0" algn="ctr">
                        <a:spcBef>
                          <a:spcPts val="0"/>
                        </a:spcBef>
                        <a:spcAft>
                          <a:spcPts val="0"/>
                        </a:spcAft>
                      </a:pPr>
                      <a:r>
                        <a:rPr lang="en-US" sz="2600" b="1" baseline="0" dirty="0" smtClean="0">
                          <a:effectLst/>
                        </a:rPr>
                        <a:t>(%)</a:t>
                      </a:r>
                      <a:endParaRPr lang="en-US" sz="2600" b="1" dirty="0">
                        <a:effectLst/>
                      </a:endParaRPr>
                    </a:p>
                    <a:p>
                      <a:pPr marL="0" marR="0" algn="ctr">
                        <a:spcBef>
                          <a:spcPts val="0"/>
                        </a:spcBef>
                        <a:spcAft>
                          <a:spcPts val="0"/>
                        </a:spcAft>
                      </a:pPr>
                      <a:r>
                        <a:rPr lang="en-US" sz="2600" b="1" dirty="0">
                          <a:effectLst/>
                        </a:rPr>
                        <a:t> </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a:effectLst/>
                        </a:rPr>
                        <a:t> </a:t>
                      </a:r>
                    </a:p>
                    <a:p>
                      <a:pPr marL="0" marR="0" algn="ctr">
                        <a:spcBef>
                          <a:spcPts val="0"/>
                        </a:spcBef>
                        <a:spcAft>
                          <a:spcPts val="0"/>
                        </a:spcAft>
                      </a:pPr>
                      <a:r>
                        <a:rPr lang="en-US" sz="2600" b="1">
                          <a:effectLst/>
                        </a:rPr>
                        <a:t>5%</a:t>
                      </a:r>
                      <a:endParaRPr lang="en-US" sz="2600" b="1">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a:effectLst/>
                        </a:rPr>
                        <a:t> </a:t>
                      </a:r>
                    </a:p>
                    <a:p>
                      <a:pPr marL="0" marR="0" algn="ctr">
                        <a:spcBef>
                          <a:spcPts val="0"/>
                        </a:spcBef>
                        <a:spcAft>
                          <a:spcPts val="0"/>
                        </a:spcAft>
                      </a:pPr>
                      <a:r>
                        <a:rPr lang="en-US" sz="2600" b="1">
                          <a:effectLst/>
                        </a:rPr>
                        <a:t>24%</a:t>
                      </a:r>
                      <a:endParaRPr lang="en-US" sz="2600" b="1">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31%</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21%</a:t>
                      </a:r>
                      <a:endParaRPr lang="en-US" sz="2600" b="1" dirty="0">
                        <a:effectLst/>
                        <a:latin typeface="Calibri"/>
                        <a:ea typeface="Calibri"/>
                        <a:cs typeface="Times New Roman"/>
                      </a:endParaRPr>
                    </a:p>
                  </a:txBody>
                  <a:tcPr marL="84983" marR="84983" marT="0" marB="0"/>
                </a:tc>
                <a:tc>
                  <a:txBody>
                    <a:bodyPr/>
                    <a:lstStyle/>
                    <a:p>
                      <a:pPr marL="0" marR="0" algn="ctr">
                        <a:spcBef>
                          <a:spcPts val="0"/>
                        </a:spcBef>
                        <a:spcAft>
                          <a:spcPts val="0"/>
                        </a:spcAft>
                      </a:pPr>
                      <a:r>
                        <a:rPr lang="en-US" sz="2600" b="1" dirty="0">
                          <a:effectLst/>
                        </a:rPr>
                        <a:t> </a:t>
                      </a:r>
                    </a:p>
                    <a:p>
                      <a:pPr marL="0" marR="0" algn="ctr">
                        <a:spcBef>
                          <a:spcPts val="0"/>
                        </a:spcBef>
                        <a:spcAft>
                          <a:spcPts val="0"/>
                        </a:spcAft>
                      </a:pPr>
                      <a:r>
                        <a:rPr lang="en-US" sz="2600" b="1" dirty="0">
                          <a:effectLst/>
                        </a:rPr>
                        <a:t>19%</a:t>
                      </a:r>
                      <a:endParaRPr lang="en-US" sz="2600" b="1" dirty="0">
                        <a:effectLst/>
                        <a:latin typeface="Calibri"/>
                        <a:ea typeface="Calibri"/>
                        <a:cs typeface="Times New Roman"/>
                      </a:endParaRPr>
                    </a:p>
                  </a:txBody>
                  <a:tcPr marL="84983" marR="84983" marT="0" marB="0"/>
                </a:tc>
              </a:tr>
            </a:tbl>
          </a:graphicData>
        </a:graphic>
      </p:graphicFrame>
      <p:sp>
        <p:nvSpPr>
          <p:cNvPr id="50" name="5-Point Star 49"/>
          <p:cNvSpPr/>
          <p:nvPr/>
        </p:nvSpPr>
        <p:spPr>
          <a:xfrm>
            <a:off x="1353410" y="1795729"/>
            <a:ext cx="451138"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1" name="5-Point Star 50"/>
          <p:cNvSpPr/>
          <p:nvPr/>
        </p:nvSpPr>
        <p:spPr>
          <a:xfrm>
            <a:off x="2092761" y="1847963"/>
            <a:ext cx="451138"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2" name="5-Point Star 51"/>
          <p:cNvSpPr/>
          <p:nvPr/>
        </p:nvSpPr>
        <p:spPr>
          <a:xfrm>
            <a:off x="2543915" y="1858387"/>
            <a:ext cx="451138"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3" name="5-Point Star 52"/>
          <p:cNvSpPr/>
          <p:nvPr/>
        </p:nvSpPr>
        <p:spPr>
          <a:xfrm>
            <a:off x="3171531" y="1837536"/>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4" name="5-Point Star 53"/>
          <p:cNvSpPr/>
          <p:nvPr/>
        </p:nvSpPr>
        <p:spPr>
          <a:xfrm>
            <a:off x="3754274" y="182916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55" name="5-Point Star 54"/>
          <p:cNvSpPr/>
          <p:nvPr/>
        </p:nvSpPr>
        <p:spPr>
          <a:xfrm>
            <a:off x="4318223" y="1839641"/>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4" name="5-Point Star 63"/>
          <p:cNvSpPr/>
          <p:nvPr/>
        </p:nvSpPr>
        <p:spPr>
          <a:xfrm>
            <a:off x="4939601" y="1856333"/>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5" name="5-Point Star 64"/>
          <p:cNvSpPr/>
          <p:nvPr/>
        </p:nvSpPr>
        <p:spPr>
          <a:xfrm>
            <a:off x="5435666" y="186049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6" name="5-Point Star 65"/>
          <p:cNvSpPr/>
          <p:nvPr/>
        </p:nvSpPr>
        <p:spPr>
          <a:xfrm>
            <a:off x="5964105" y="186049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7" name="5-Point Star 66"/>
          <p:cNvSpPr/>
          <p:nvPr/>
        </p:nvSpPr>
        <p:spPr>
          <a:xfrm>
            <a:off x="6459119" y="186049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8" name="5-Point Star 67"/>
          <p:cNvSpPr/>
          <p:nvPr/>
        </p:nvSpPr>
        <p:spPr>
          <a:xfrm>
            <a:off x="6954133" y="186049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69" name="5-Point Star 68"/>
          <p:cNvSpPr/>
          <p:nvPr/>
        </p:nvSpPr>
        <p:spPr>
          <a:xfrm>
            <a:off x="7411549" y="1860492"/>
            <a:ext cx="474126"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70" name="5-Point Star 69"/>
          <p:cNvSpPr/>
          <p:nvPr/>
        </p:nvSpPr>
        <p:spPr>
          <a:xfrm>
            <a:off x="7829281" y="1860492"/>
            <a:ext cx="516859"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71" name="5-Point Star 70"/>
          <p:cNvSpPr/>
          <p:nvPr/>
        </p:nvSpPr>
        <p:spPr>
          <a:xfrm>
            <a:off x="8253192" y="186049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72" name="5-Point Star 71"/>
          <p:cNvSpPr/>
          <p:nvPr/>
        </p:nvSpPr>
        <p:spPr>
          <a:xfrm>
            <a:off x="8668828" y="1860492"/>
            <a:ext cx="495014" cy="60152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73" name="TextBox 72"/>
          <p:cNvSpPr txBox="1"/>
          <p:nvPr/>
        </p:nvSpPr>
        <p:spPr>
          <a:xfrm>
            <a:off x="2318329" y="609374"/>
            <a:ext cx="4635803" cy="659283"/>
          </a:xfrm>
          <a:prstGeom prst="rect">
            <a:avLst/>
          </a:prstGeom>
          <a:noFill/>
        </p:spPr>
        <p:txBody>
          <a:bodyPr wrap="square" rtlCol="0">
            <a:spAutoFit/>
          </a:bodyPr>
          <a:lstStyle/>
          <a:p>
            <a:pPr algn="ctr"/>
            <a:r>
              <a:rPr lang="en-US" sz="3684" b="1" dirty="0"/>
              <a:t>District View</a:t>
            </a:r>
          </a:p>
        </p:txBody>
      </p:sp>
      <p:sp>
        <p:nvSpPr>
          <p:cNvPr id="74" name="Oval 73"/>
          <p:cNvSpPr/>
          <p:nvPr/>
        </p:nvSpPr>
        <p:spPr>
          <a:xfrm>
            <a:off x="1271938" y="2658294"/>
            <a:ext cx="1641643" cy="1203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
        <p:nvSpPr>
          <p:cNvPr id="75" name="Oval 74"/>
          <p:cNvSpPr/>
          <p:nvPr/>
        </p:nvSpPr>
        <p:spPr>
          <a:xfrm>
            <a:off x="1303263" y="3967859"/>
            <a:ext cx="1641643" cy="1203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solidFill>
                <a:srgbClr val="FF0000"/>
              </a:solidFill>
            </a:endParaRPr>
          </a:p>
        </p:txBody>
      </p:sp>
    </p:spTree>
    <p:extLst>
      <p:ext uri="{BB962C8B-B14F-4D97-AF65-F5344CB8AC3E}">
        <p14:creationId xmlns:p14="http://schemas.microsoft.com/office/powerpoint/2010/main" val="330734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388" y="1512151"/>
            <a:ext cx="5829053" cy="646331"/>
          </a:xfrm>
          <a:prstGeom prst="rect">
            <a:avLst/>
          </a:prstGeom>
          <a:noFill/>
        </p:spPr>
        <p:txBody>
          <a:bodyPr wrap="square" rtlCol="0">
            <a:spAutoFit/>
          </a:bodyPr>
          <a:lstStyle/>
          <a:p>
            <a:pPr algn="ctr"/>
            <a:r>
              <a:rPr lang="en-US" sz="3600" b="1" dirty="0" smtClean="0"/>
              <a:t>Suggestions</a:t>
            </a:r>
            <a:endParaRPr lang="en-US" sz="3600" b="1" dirty="0"/>
          </a:p>
        </p:txBody>
      </p:sp>
      <p:sp>
        <p:nvSpPr>
          <p:cNvPr id="3" name="TextBox 2"/>
          <p:cNvSpPr txBox="1"/>
          <p:nvPr/>
        </p:nvSpPr>
        <p:spPr>
          <a:xfrm>
            <a:off x="1167244" y="2428302"/>
            <a:ext cx="7616992" cy="2677656"/>
          </a:xfrm>
          <a:prstGeom prst="rect">
            <a:avLst/>
          </a:prstGeom>
          <a:noFill/>
        </p:spPr>
        <p:txBody>
          <a:bodyPr wrap="square" rtlCol="0">
            <a:spAutoFit/>
          </a:bodyPr>
          <a:lstStyle/>
          <a:p>
            <a:pPr marL="300769" indent="-300769">
              <a:buFont typeface="+mj-lt"/>
              <a:buAutoNum type="arabicPeriod"/>
            </a:pPr>
            <a:r>
              <a:rPr lang="en-US" sz="2800" dirty="0"/>
              <a:t>Enter the data correctly</a:t>
            </a:r>
          </a:p>
          <a:p>
            <a:pPr marL="300769" indent="-300769">
              <a:buFont typeface="+mj-lt"/>
              <a:buAutoNum type="arabicPeriod"/>
            </a:pPr>
            <a:r>
              <a:rPr lang="en-US" sz="2800" dirty="0"/>
              <a:t>Do the surveys</a:t>
            </a:r>
          </a:p>
          <a:p>
            <a:pPr marL="300769" indent="-300769">
              <a:buFont typeface="+mj-lt"/>
              <a:buAutoNum type="arabicPeriod"/>
            </a:pPr>
            <a:r>
              <a:rPr lang="en-US" sz="2800" dirty="0"/>
              <a:t>Set the tone for honest feedback</a:t>
            </a:r>
          </a:p>
          <a:p>
            <a:pPr marL="300769" indent="-300769">
              <a:buFont typeface="+mj-lt"/>
              <a:buAutoNum type="arabicPeriod"/>
            </a:pPr>
            <a:r>
              <a:rPr lang="en-US" sz="2800" dirty="0"/>
              <a:t>Monitor your discipline and attendance data </a:t>
            </a:r>
          </a:p>
          <a:p>
            <a:pPr marL="300769" indent="-300769">
              <a:buFont typeface="+mj-lt"/>
              <a:buAutoNum type="arabicPeriod"/>
            </a:pPr>
            <a:r>
              <a:rPr lang="en-US" sz="2800" dirty="0"/>
              <a:t>Consider a school personalized climate evidence-based program or practice based on your data</a:t>
            </a:r>
          </a:p>
        </p:txBody>
      </p:sp>
    </p:spTree>
    <p:extLst>
      <p:ext uri="{BB962C8B-B14F-4D97-AF65-F5344CB8AC3E}">
        <p14:creationId xmlns:p14="http://schemas.microsoft.com/office/powerpoint/2010/main" val="301791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4611" y="1752066"/>
            <a:ext cx="8274778" cy="4463675"/>
          </a:xfrm>
          <a:prstGeom prst="rect">
            <a:avLst/>
          </a:prstGeom>
        </p:spPr>
        <p:txBody>
          <a:bodyPr wrap="square" lIns="90060" tIns="45030" rIns="90060" bIns="45030">
            <a:spAutoFit/>
          </a:bodyPr>
          <a:lstStyle/>
          <a:p>
            <a:r>
              <a:rPr lang="en-US" sz="2368" b="1" dirty="0" smtClean="0"/>
              <a:t>GaDOE </a:t>
            </a:r>
            <a:r>
              <a:rPr lang="en-US" sz="2368" b="1" dirty="0"/>
              <a:t>office of Accountability</a:t>
            </a:r>
          </a:p>
          <a:p>
            <a:r>
              <a:rPr lang="en-US" sz="2368" u="sng" dirty="0">
                <a:hlinkClick r:id="rId3"/>
              </a:rPr>
              <a:t>http://www.gadoe.org/Curriculum-Instruction-and-Assessment/Accountability/Pages/default.aspx</a:t>
            </a:r>
            <a:endParaRPr lang="en-US" sz="2368" u="sng" dirty="0"/>
          </a:p>
          <a:p>
            <a:pPr algn="ctr"/>
            <a:endParaRPr lang="en-US" sz="2368" u="sng" dirty="0"/>
          </a:p>
          <a:p>
            <a:r>
              <a:rPr lang="en-US" sz="2368" b="1" dirty="0"/>
              <a:t>School Climate and Student Discipline</a:t>
            </a:r>
          </a:p>
          <a:p>
            <a:r>
              <a:rPr lang="en-US" sz="2368" dirty="0"/>
              <a:t>Marilyn Watson – </a:t>
            </a:r>
            <a:r>
              <a:rPr lang="en-US" sz="2368" dirty="0">
                <a:hlinkClick r:id="rId4"/>
              </a:rPr>
              <a:t>mawatson@doe.k12.ga.us</a:t>
            </a:r>
            <a:r>
              <a:rPr lang="en-US" sz="2368" dirty="0"/>
              <a:t> </a:t>
            </a:r>
            <a:r>
              <a:rPr lang="en-US" sz="2368" dirty="0" smtClean="0"/>
              <a:t>(404) 651-7179</a:t>
            </a:r>
            <a:endParaRPr lang="en-US" sz="2368" dirty="0"/>
          </a:p>
          <a:p>
            <a:r>
              <a:rPr lang="en-US" sz="2368" dirty="0"/>
              <a:t>Jeff Hodges – </a:t>
            </a:r>
            <a:r>
              <a:rPr lang="en-US" sz="2368" dirty="0" smtClean="0">
                <a:hlinkClick r:id="rId5"/>
              </a:rPr>
              <a:t>jhodges@doe.k12.ga.us</a:t>
            </a:r>
            <a:r>
              <a:rPr lang="en-US" sz="2368" dirty="0" smtClean="0"/>
              <a:t> </a:t>
            </a:r>
            <a:r>
              <a:rPr lang="en-US" sz="2368" dirty="0"/>
              <a:t>(404) 463-7891</a:t>
            </a:r>
          </a:p>
          <a:p>
            <a:endParaRPr lang="en-US" sz="2368" dirty="0"/>
          </a:p>
          <a:p>
            <a:r>
              <a:rPr lang="en-US" sz="2368" dirty="0">
                <a:hlinkClick r:id="rId6"/>
              </a:rPr>
              <a:t>http://www.gadoe.org/Curriculum-Instruction-and-Assessment/Curriculum-and-Instruction/Pages/Safe-and-Drug-Free-Schools.aspx</a:t>
            </a:r>
            <a:endParaRPr lang="en-US" sz="2368" dirty="0"/>
          </a:p>
          <a:p>
            <a:endParaRPr lang="en-US" sz="2368" dirty="0"/>
          </a:p>
        </p:txBody>
      </p:sp>
      <p:sp>
        <p:nvSpPr>
          <p:cNvPr id="2" name="TextBox 1"/>
          <p:cNvSpPr txBox="1"/>
          <p:nvPr/>
        </p:nvSpPr>
        <p:spPr>
          <a:xfrm>
            <a:off x="910151" y="1120269"/>
            <a:ext cx="7263684" cy="644937"/>
          </a:xfrm>
          <a:prstGeom prst="rect">
            <a:avLst/>
          </a:prstGeom>
          <a:noFill/>
        </p:spPr>
        <p:txBody>
          <a:bodyPr wrap="square" lIns="90060" tIns="45030" rIns="90060" bIns="45030" rtlCol="0">
            <a:spAutoFit/>
          </a:bodyPr>
          <a:lstStyle/>
          <a:p>
            <a:pPr algn="ctr"/>
            <a:r>
              <a:rPr lang="en-US" sz="3600" b="1" dirty="0"/>
              <a:t>Additional Resources</a:t>
            </a:r>
          </a:p>
        </p:txBody>
      </p:sp>
    </p:spTree>
    <p:extLst>
      <p:ext uri="{BB962C8B-B14F-4D97-AF65-F5344CB8AC3E}">
        <p14:creationId xmlns:p14="http://schemas.microsoft.com/office/powerpoint/2010/main" val="286872860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 y="901821"/>
          <a:ext cx="9143999" cy="5704196"/>
        </p:xfrm>
        <a:graphic>
          <a:graphicData uri="http://schemas.openxmlformats.org/drawingml/2006/table">
            <a:tbl>
              <a:tblPr/>
              <a:tblGrid>
                <a:gridCol w="1078054"/>
                <a:gridCol w="1265545"/>
                <a:gridCol w="1359288"/>
                <a:gridCol w="1140552"/>
                <a:gridCol w="1367645"/>
                <a:gridCol w="1539115"/>
                <a:gridCol w="1393800"/>
              </a:tblGrid>
              <a:tr h="882796">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303174">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1369">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6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390602" y="162195"/>
            <a:ext cx="8311967" cy="659283"/>
          </a:xfrm>
          <a:prstGeom prst="rect">
            <a:avLst/>
          </a:prstGeom>
          <a:noFill/>
          <a:ln w="9525">
            <a:noFill/>
            <a:miter lim="800000"/>
            <a:headEnd/>
            <a:tailEnd/>
          </a:ln>
        </p:spPr>
        <p:txBody>
          <a:bodyPr wrap="square">
            <a:spAutoFit/>
          </a:bodyPr>
          <a:lstStyle/>
          <a:p>
            <a:pPr algn="ctr"/>
            <a:r>
              <a:rPr lang="en-US" sz="3600" b="1" dirty="0">
                <a:solidFill>
                  <a:prstClr val="black"/>
                </a:solidFill>
                <a:latin typeface="Arial Rounded MT Bold" panose="020F0704030504030204" pitchFamily="34" charset="0"/>
              </a:rPr>
              <a:t>CCRPI Performance Categories</a:t>
            </a:r>
          </a:p>
        </p:txBody>
      </p:sp>
      <p:sp>
        <p:nvSpPr>
          <p:cNvPr id="3" name="Slide Number Placeholder 2"/>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76603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2100" b="1" dirty="0" smtClean="0">
                          <a:solidFill>
                            <a:srgbClr val="C00000"/>
                          </a:solidFill>
                        </a:rPr>
                        <a:t>(10</a:t>
                      </a:r>
                      <a:r>
                        <a:rPr lang="en-US" sz="2100" b="1" baseline="0" dirty="0" smtClean="0">
                          <a:solidFill>
                            <a:srgbClr val="C00000"/>
                          </a:solidFill>
                        </a:rPr>
                        <a:t> pts)</a:t>
                      </a:r>
                      <a:endParaRPr lang="en-US" sz="21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416017" y="98187"/>
            <a:ext cx="8311967" cy="659283"/>
          </a:xfrm>
          <a:prstGeom prst="rect">
            <a:avLst/>
          </a:prstGeom>
          <a:noFill/>
          <a:ln w="9525">
            <a:noFill/>
            <a:miter lim="800000"/>
            <a:headEnd/>
            <a:tailEnd/>
          </a:ln>
        </p:spPr>
        <p:txBody>
          <a:bodyPr wrap="square">
            <a:spAutoFit/>
          </a:bodyPr>
          <a:lstStyle/>
          <a:p>
            <a:pPr algn="ctr"/>
            <a:r>
              <a:rPr lang="en-US" sz="3600" b="1" dirty="0">
                <a:latin typeface="Arial Rounded MT Bold" panose="020F0704030504030204" pitchFamily="34" charset="0"/>
              </a:rPr>
              <a:t>CCRPI Performance Categories</a:t>
            </a:r>
          </a:p>
        </p:txBody>
      </p:sp>
      <p:sp>
        <p:nvSpPr>
          <p:cNvPr id="14" name="TextBox 13"/>
          <p:cNvSpPr txBox="1"/>
          <p:nvPr/>
        </p:nvSpPr>
        <p:spPr>
          <a:xfrm>
            <a:off x="301942" y="4097446"/>
            <a:ext cx="8505269" cy="1550233"/>
          </a:xfrm>
          <a:prstGeom prst="rect">
            <a:avLst/>
          </a:prstGeom>
          <a:solidFill>
            <a:schemeClr val="bg2"/>
          </a:solidFill>
          <a:scene3d>
            <a:camera prst="orthographicFront"/>
            <a:lightRig rig="threePt" dir="t"/>
          </a:scene3d>
          <a:sp3d>
            <a:bevelT/>
          </a:sp3d>
        </p:spPr>
        <p:txBody>
          <a:bodyPr wrap="square" rtlCol="0">
            <a:spAutoFit/>
          </a:bodyPr>
          <a:lstStyle/>
          <a:p>
            <a:pPr algn="ctr"/>
            <a:r>
              <a:rPr lang="en-US" sz="3158" b="1" dirty="0">
                <a:solidFill>
                  <a:schemeClr val="tx1">
                    <a:lumMod val="85000"/>
                    <a:lumOff val="15000"/>
                  </a:schemeClr>
                </a:solidFill>
              </a:rPr>
              <a:t>What actions, strategies, practices, </a:t>
            </a:r>
            <a:r>
              <a:rPr lang="en-US" sz="3158" b="1" dirty="0" smtClean="0">
                <a:solidFill>
                  <a:schemeClr val="tx1">
                    <a:lumMod val="85000"/>
                    <a:lumOff val="15000"/>
                  </a:schemeClr>
                </a:solidFill>
              </a:rPr>
              <a:t/>
            </a:r>
            <a:br>
              <a:rPr lang="en-US" sz="3158" b="1" dirty="0" smtClean="0">
                <a:solidFill>
                  <a:schemeClr val="tx1">
                    <a:lumMod val="85000"/>
                    <a:lumOff val="15000"/>
                  </a:schemeClr>
                </a:solidFill>
              </a:rPr>
            </a:br>
            <a:r>
              <a:rPr lang="en-US" sz="3158" b="1" dirty="0" smtClean="0">
                <a:solidFill>
                  <a:schemeClr val="tx1">
                    <a:lumMod val="85000"/>
                    <a:lumOff val="15000"/>
                  </a:schemeClr>
                </a:solidFill>
              </a:rPr>
              <a:t>initiatives</a:t>
            </a:r>
            <a:r>
              <a:rPr lang="en-US" sz="3158" b="1" dirty="0">
                <a:solidFill>
                  <a:schemeClr val="tx1">
                    <a:lumMod val="85000"/>
                    <a:lumOff val="15000"/>
                  </a:schemeClr>
                </a:solidFill>
              </a:rPr>
              <a:t>, programs, or interventions </a:t>
            </a:r>
            <a:r>
              <a:rPr lang="en-US" sz="3158" b="1" dirty="0" smtClean="0">
                <a:solidFill>
                  <a:schemeClr val="tx1">
                    <a:lumMod val="85000"/>
                    <a:lumOff val="15000"/>
                  </a:schemeClr>
                </a:solidFill>
              </a:rPr>
              <a:t/>
            </a:r>
            <a:br>
              <a:rPr lang="en-US" sz="3158" b="1" dirty="0" smtClean="0">
                <a:solidFill>
                  <a:schemeClr val="tx1">
                    <a:lumMod val="85000"/>
                    <a:lumOff val="15000"/>
                  </a:schemeClr>
                </a:solidFill>
              </a:rPr>
            </a:br>
            <a:r>
              <a:rPr lang="en-US" sz="3158" b="1" dirty="0" smtClean="0">
                <a:solidFill>
                  <a:schemeClr val="tx1">
                    <a:lumMod val="85000"/>
                    <a:lumOff val="15000"/>
                  </a:schemeClr>
                </a:solidFill>
              </a:rPr>
              <a:t>are </a:t>
            </a:r>
            <a:r>
              <a:rPr lang="en-US" sz="3158" b="1" dirty="0">
                <a:solidFill>
                  <a:schemeClr val="tx1">
                    <a:lumMod val="85000"/>
                    <a:lumOff val="15000"/>
                  </a:schemeClr>
                </a:solidFill>
              </a:rPr>
              <a:t>we using to impact each category?</a:t>
            </a:r>
          </a:p>
        </p:txBody>
      </p:sp>
    </p:spTree>
    <p:extLst>
      <p:ext uri="{BB962C8B-B14F-4D97-AF65-F5344CB8AC3E}">
        <p14:creationId xmlns:p14="http://schemas.microsoft.com/office/powerpoint/2010/main" val="164594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0451" y="959638"/>
            <a:ext cx="8536227" cy="5548606"/>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451154" indent="-451154">
              <a:spcBef>
                <a:spcPts val="1579"/>
              </a:spcBef>
              <a:buFont typeface="+mj-lt"/>
              <a:buAutoNum type="arabicPeriod"/>
            </a:pPr>
            <a:r>
              <a:rPr lang="en-US" sz="2600" b="1" dirty="0">
                <a:solidFill>
                  <a:prstClr val="black"/>
                </a:solidFill>
                <a:ea typeface="Calibri" pitchFamily="34" charset="0"/>
                <a:cs typeface="Times New Roman" pitchFamily="18" charset="0"/>
              </a:rPr>
              <a:t>Redeliver this presentation </a:t>
            </a:r>
            <a:r>
              <a:rPr lang="en-US" sz="2600" b="1" dirty="0" smtClean="0">
                <a:solidFill>
                  <a:prstClr val="black"/>
                </a:solidFill>
                <a:ea typeface="Calibri" pitchFamily="34" charset="0"/>
                <a:cs typeface="Times New Roman" pitchFamily="18" charset="0"/>
              </a:rPr>
              <a:t>– </a:t>
            </a:r>
            <a:r>
              <a:rPr lang="en-US" sz="2600" b="1" dirty="0">
                <a:solidFill>
                  <a:prstClr val="black"/>
                </a:solidFill>
                <a:ea typeface="Calibri" pitchFamily="34" charset="0"/>
                <a:cs typeface="Times New Roman" pitchFamily="18" charset="0"/>
              </a:rPr>
              <a:t>in small chunks – </a:t>
            </a:r>
            <a:r>
              <a:rPr lang="en-US" sz="2600" b="1" dirty="0" smtClean="0">
                <a:solidFill>
                  <a:prstClr val="black"/>
                </a:solidFill>
                <a:ea typeface="Calibri" pitchFamily="34" charset="0"/>
                <a:cs typeface="Times New Roman" pitchFamily="18" charset="0"/>
              </a:rPr>
              <a:t/>
            </a:r>
            <a:br>
              <a:rPr lang="en-US" sz="2600" b="1" dirty="0" smtClean="0">
                <a:solidFill>
                  <a:prstClr val="black"/>
                </a:solidFill>
                <a:ea typeface="Calibri" pitchFamily="34" charset="0"/>
                <a:cs typeface="Times New Roman" pitchFamily="18" charset="0"/>
              </a:rPr>
            </a:br>
            <a:r>
              <a:rPr lang="en-US" sz="2600" b="1" dirty="0" smtClean="0">
                <a:solidFill>
                  <a:prstClr val="black"/>
                </a:solidFill>
                <a:ea typeface="Calibri" pitchFamily="34" charset="0"/>
                <a:cs typeface="Times New Roman" pitchFamily="18" charset="0"/>
              </a:rPr>
              <a:t>to </a:t>
            </a:r>
            <a:r>
              <a:rPr lang="en-US" sz="2600" b="1" dirty="0">
                <a:solidFill>
                  <a:prstClr val="black"/>
                </a:solidFill>
                <a:ea typeface="Calibri" pitchFamily="34" charset="0"/>
                <a:cs typeface="Times New Roman" pitchFamily="18" charset="0"/>
              </a:rPr>
              <a:t>your leadership team.</a:t>
            </a:r>
          </a:p>
          <a:p>
            <a:pPr marL="451154" indent="-451154">
              <a:spcBef>
                <a:spcPts val="1579"/>
              </a:spcBef>
              <a:buFont typeface="+mj-lt"/>
              <a:buAutoNum type="arabicPeriod"/>
            </a:pPr>
            <a:r>
              <a:rPr lang="en-US" sz="2600" b="1" dirty="0">
                <a:solidFill>
                  <a:prstClr val="black"/>
                </a:solidFill>
                <a:ea typeface="Calibri" pitchFamily="34" charset="0"/>
                <a:cs typeface="Times New Roman" pitchFamily="18" charset="0"/>
              </a:rPr>
              <a:t>Make connections to TKES and LKES.</a:t>
            </a:r>
          </a:p>
          <a:p>
            <a:pPr marL="451154" indent="-451154">
              <a:spcBef>
                <a:spcPts val="1579"/>
              </a:spcBef>
              <a:buFont typeface="+mj-lt"/>
              <a:buAutoNum type="arabicPeriod"/>
            </a:pPr>
            <a:r>
              <a:rPr lang="en-US" sz="2600" b="1" dirty="0">
                <a:solidFill>
                  <a:prstClr val="black"/>
                </a:solidFill>
                <a:ea typeface="Calibri" pitchFamily="34" charset="0"/>
                <a:cs typeface="Times New Roman" pitchFamily="18" charset="0"/>
              </a:rPr>
              <a:t>Push understanding of the categories, indicators, </a:t>
            </a:r>
            <a:r>
              <a:rPr lang="en-US" sz="2600" b="1" dirty="0" smtClean="0">
                <a:solidFill>
                  <a:prstClr val="black"/>
                </a:solidFill>
                <a:ea typeface="Calibri" pitchFamily="34" charset="0"/>
                <a:cs typeface="Times New Roman" pitchFamily="18" charset="0"/>
              </a:rPr>
              <a:t/>
            </a:r>
            <a:br>
              <a:rPr lang="en-US" sz="2600" b="1" dirty="0" smtClean="0">
                <a:solidFill>
                  <a:prstClr val="black"/>
                </a:solidFill>
                <a:ea typeface="Calibri" pitchFamily="34" charset="0"/>
                <a:cs typeface="Times New Roman" pitchFamily="18" charset="0"/>
              </a:rPr>
            </a:br>
            <a:r>
              <a:rPr lang="en-US" sz="2600" b="1" dirty="0" smtClean="0">
                <a:solidFill>
                  <a:prstClr val="black"/>
                </a:solidFill>
                <a:ea typeface="Calibri" pitchFamily="34" charset="0"/>
                <a:cs typeface="Times New Roman" pitchFamily="18" charset="0"/>
              </a:rPr>
              <a:t>and </a:t>
            </a:r>
            <a:r>
              <a:rPr lang="en-US" sz="2600" b="1" dirty="0">
                <a:solidFill>
                  <a:prstClr val="black"/>
                </a:solidFill>
                <a:ea typeface="Calibri" pitchFamily="34" charset="0"/>
                <a:cs typeface="Times New Roman" pitchFamily="18" charset="0"/>
              </a:rPr>
              <a:t>scoring to the teacher level.</a:t>
            </a:r>
          </a:p>
          <a:p>
            <a:pPr marL="451154" indent="-451154">
              <a:spcBef>
                <a:spcPts val="1579"/>
              </a:spcBef>
              <a:buFont typeface="+mj-lt"/>
              <a:buAutoNum type="arabicPeriod"/>
            </a:pPr>
            <a:r>
              <a:rPr lang="en-US" sz="2600" b="1" dirty="0">
                <a:solidFill>
                  <a:prstClr val="black"/>
                </a:solidFill>
                <a:ea typeface="Calibri" pitchFamily="34" charset="0"/>
                <a:cs typeface="Times New Roman" pitchFamily="18" charset="0"/>
              </a:rPr>
              <a:t>Engage them with the spreadsheets.</a:t>
            </a:r>
          </a:p>
          <a:p>
            <a:pPr marL="451154" indent="-451154">
              <a:spcBef>
                <a:spcPts val="1579"/>
              </a:spcBef>
              <a:buFont typeface="+mj-lt"/>
              <a:buAutoNum type="arabicPeriod"/>
            </a:pPr>
            <a:r>
              <a:rPr lang="en-US" sz="2600" b="1" dirty="0">
                <a:solidFill>
                  <a:prstClr val="black"/>
                </a:solidFill>
                <a:ea typeface="Calibri" pitchFamily="34" charset="0"/>
                <a:cs typeface="Times New Roman" pitchFamily="18" charset="0"/>
              </a:rPr>
              <a:t>Charge School Leadership Team members with redelivering the presentation and spreadsheets </a:t>
            </a:r>
            <a:r>
              <a:rPr lang="en-US" sz="2600" b="1" dirty="0" smtClean="0">
                <a:solidFill>
                  <a:prstClr val="black"/>
                </a:solidFill>
                <a:ea typeface="Calibri" pitchFamily="34" charset="0"/>
                <a:cs typeface="Times New Roman" pitchFamily="18" charset="0"/>
              </a:rPr>
              <a:t/>
            </a:r>
            <a:br>
              <a:rPr lang="en-US" sz="2600" b="1" dirty="0" smtClean="0">
                <a:solidFill>
                  <a:prstClr val="black"/>
                </a:solidFill>
                <a:ea typeface="Calibri" pitchFamily="34" charset="0"/>
                <a:cs typeface="Times New Roman" pitchFamily="18" charset="0"/>
              </a:rPr>
            </a:br>
            <a:r>
              <a:rPr lang="en-US" sz="2600" b="1" dirty="0" smtClean="0">
                <a:solidFill>
                  <a:prstClr val="black"/>
                </a:solidFill>
                <a:ea typeface="Calibri" pitchFamily="34" charset="0"/>
                <a:cs typeface="Times New Roman" pitchFamily="18" charset="0"/>
              </a:rPr>
              <a:t>to </a:t>
            </a:r>
            <a:r>
              <a:rPr lang="en-US" sz="2600" b="1" dirty="0">
                <a:solidFill>
                  <a:prstClr val="black"/>
                </a:solidFill>
                <a:ea typeface="Calibri" pitchFamily="34" charset="0"/>
                <a:cs typeface="Times New Roman" pitchFamily="18" charset="0"/>
              </a:rPr>
              <a:t>the staff.</a:t>
            </a:r>
          </a:p>
          <a:p>
            <a:pPr marL="451154" indent="-451154">
              <a:spcBef>
                <a:spcPts val="1579"/>
              </a:spcBef>
              <a:buFont typeface="+mj-lt"/>
              <a:buAutoNum type="arabicPeriod"/>
            </a:pPr>
            <a:r>
              <a:rPr lang="en-US" sz="2600" b="1" dirty="0">
                <a:solidFill>
                  <a:prstClr val="black"/>
                </a:solidFill>
                <a:ea typeface="Calibri" pitchFamily="34" charset="0"/>
                <a:cs typeface="Times New Roman" pitchFamily="18" charset="0"/>
              </a:rPr>
              <a:t>Use your staff as ambassadors of information </a:t>
            </a:r>
            <a:r>
              <a:rPr lang="en-US" sz="2600" b="1" dirty="0" smtClean="0">
                <a:solidFill>
                  <a:prstClr val="black"/>
                </a:solidFill>
                <a:ea typeface="Calibri" pitchFamily="34" charset="0"/>
                <a:cs typeface="Times New Roman" pitchFamily="18" charset="0"/>
              </a:rPr>
              <a:t/>
            </a:r>
            <a:br>
              <a:rPr lang="en-US" sz="2600" b="1" dirty="0" smtClean="0">
                <a:solidFill>
                  <a:prstClr val="black"/>
                </a:solidFill>
                <a:ea typeface="Calibri" pitchFamily="34" charset="0"/>
                <a:cs typeface="Times New Roman" pitchFamily="18" charset="0"/>
              </a:rPr>
            </a:br>
            <a:r>
              <a:rPr lang="en-US" sz="2600" b="1" dirty="0" smtClean="0">
                <a:solidFill>
                  <a:prstClr val="black"/>
                </a:solidFill>
                <a:ea typeface="Calibri" pitchFamily="34" charset="0"/>
                <a:cs typeface="Times New Roman" pitchFamily="18" charset="0"/>
              </a:rPr>
              <a:t>to the </a:t>
            </a:r>
            <a:r>
              <a:rPr lang="en-US" sz="2600" b="1" dirty="0">
                <a:solidFill>
                  <a:prstClr val="black"/>
                </a:solidFill>
                <a:ea typeface="Calibri" pitchFamily="34" charset="0"/>
                <a:cs typeface="Times New Roman" pitchFamily="18" charset="0"/>
              </a:rPr>
              <a:t>outside stakeholders.</a:t>
            </a:r>
          </a:p>
        </p:txBody>
      </p:sp>
      <p:sp>
        <p:nvSpPr>
          <p:cNvPr id="4" name="Rectangle 3"/>
          <p:cNvSpPr/>
          <p:nvPr/>
        </p:nvSpPr>
        <p:spPr>
          <a:xfrm>
            <a:off x="1404786" y="246525"/>
            <a:ext cx="6306479" cy="675477"/>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rgbClr val="C0504D">
                        <a:satMod val="155000"/>
                      </a:srgbClr>
                    </a:gs>
                    <a:gs pos="100000">
                      <a:srgbClr val="C0504D">
                        <a:shade val="45000"/>
                        <a:satMod val="165000"/>
                      </a:srgbClr>
                    </a:gs>
                  </a:gsLst>
                  <a:lin ang="5400000"/>
                </a:gradFill>
              </a:rPr>
              <a:t>CCRPI Improvement Strategies</a:t>
            </a:r>
          </a:p>
        </p:txBody>
      </p:sp>
    </p:spTree>
    <p:extLst>
      <p:ext uri="{BB962C8B-B14F-4D97-AF65-F5344CB8AC3E}">
        <p14:creationId xmlns:p14="http://schemas.microsoft.com/office/powerpoint/2010/main" val="285261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additive="base">
                                        <p:cTn id="19"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5">
                                            <p:txEl>
                                              <p:pRg st="4" end="4"/>
                                            </p:txEl>
                                          </p:spTgt>
                                        </p:tgtEl>
                                        <p:attrNameLst>
                                          <p:attrName>style.visibility</p:attrName>
                                        </p:attrNameLst>
                                      </p:cBhvr>
                                      <p:to>
                                        <p:strVal val="visible"/>
                                      </p:to>
                                    </p:set>
                                    <p:anim calcmode="lin" valueType="num">
                                      <p:cBhvr additive="base">
                                        <p:cTn id="31"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5">
                                            <p:txEl>
                                              <p:pRg st="5" end="5"/>
                                            </p:txEl>
                                          </p:spTgt>
                                        </p:tgtEl>
                                        <p:attrNameLst>
                                          <p:attrName>style.visibility</p:attrName>
                                        </p:attrNameLst>
                                      </p:cBhvr>
                                      <p:to>
                                        <p:strVal val="visible"/>
                                      </p:to>
                                    </p:set>
                                    <p:anim calcmode="lin" valueType="num">
                                      <p:cBhvr additive="base">
                                        <p:cTn id="37" dur="500" fill="hold"/>
                                        <p:tgtEl>
                                          <p:spTgt spid="102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95814" y="922779"/>
            <a:ext cx="8848188" cy="5353680"/>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Perform data analysis to identify greatest areas of need (low hanging fruit).</a:t>
            </a:r>
          </a:p>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Review strategies in your current School Improvement Plan to see if the greatest areas of need are addressed.</a:t>
            </a:r>
          </a:p>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Determine root causes of areas of greatest need.</a:t>
            </a:r>
          </a:p>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Begin to design new strategies to address greatest </a:t>
            </a:r>
            <a:r>
              <a:rPr lang="en-US" sz="2600" b="1" dirty="0" smtClean="0">
                <a:solidFill>
                  <a:prstClr val="black"/>
                </a:solidFill>
                <a:ea typeface="Calibri" pitchFamily="34" charset="0"/>
                <a:cs typeface="Times New Roman" pitchFamily="18" charset="0"/>
              </a:rPr>
              <a:t/>
            </a:r>
            <a:br>
              <a:rPr lang="en-US" sz="2600" b="1" dirty="0" smtClean="0">
                <a:solidFill>
                  <a:prstClr val="black"/>
                </a:solidFill>
                <a:ea typeface="Calibri" pitchFamily="34" charset="0"/>
                <a:cs typeface="Times New Roman" pitchFamily="18" charset="0"/>
              </a:rPr>
            </a:br>
            <a:r>
              <a:rPr lang="en-US" sz="2600" b="1" dirty="0" smtClean="0">
                <a:solidFill>
                  <a:prstClr val="black"/>
                </a:solidFill>
                <a:ea typeface="Calibri" pitchFamily="34" charset="0"/>
                <a:cs typeface="Times New Roman" pitchFamily="18" charset="0"/>
              </a:rPr>
              <a:t>areas </a:t>
            </a:r>
            <a:r>
              <a:rPr lang="en-US" sz="2600" b="1" dirty="0">
                <a:solidFill>
                  <a:prstClr val="black"/>
                </a:solidFill>
                <a:ea typeface="Calibri" pitchFamily="34" charset="0"/>
                <a:cs typeface="Times New Roman" pitchFamily="18" charset="0"/>
              </a:rPr>
              <a:t>of need.</a:t>
            </a:r>
          </a:p>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Remember that the big problems require K-12 solutions.</a:t>
            </a:r>
          </a:p>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Establish leading indicators for monitoring.</a:t>
            </a:r>
          </a:p>
          <a:p>
            <a:pPr marL="601538" indent="-601538" eaLnBrk="0" hangingPunct="0">
              <a:spcBef>
                <a:spcPts val="1579"/>
              </a:spcBef>
              <a:buFont typeface="+mj-lt"/>
              <a:buAutoNum type="arabicPeriod" startAt="7"/>
            </a:pPr>
            <a:r>
              <a:rPr lang="en-US" sz="2600" b="1" dirty="0">
                <a:solidFill>
                  <a:prstClr val="black"/>
                </a:solidFill>
                <a:ea typeface="Calibri" pitchFamily="34" charset="0"/>
                <a:cs typeface="Times New Roman" pitchFamily="18" charset="0"/>
              </a:rPr>
              <a:t>Celebrate whenever possible.</a:t>
            </a:r>
          </a:p>
        </p:txBody>
      </p:sp>
      <p:sp>
        <p:nvSpPr>
          <p:cNvPr id="3" name="Rectangle 2"/>
          <p:cNvSpPr/>
          <p:nvPr/>
        </p:nvSpPr>
        <p:spPr>
          <a:xfrm>
            <a:off x="1404786" y="246525"/>
            <a:ext cx="6306479" cy="675477"/>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gradFill>
                  <a:gsLst>
                    <a:gs pos="25000">
                      <a:srgbClr val="C0504D">
                        <a:satMod val="155000"/>
                      </a:srgbClr>
                    </a:gs>
                    <a:gs pos="100000">
                      <a:srgbClr val="C0504D">
                        <a:shade val="45000"/>
                        <a:satMod val="165000"/>
                      </a:srgbClr>
                    </a:gs>
                  </a:gsLst>
                  <a:lin ang="5400000"/>
                </a:gradFill>
              </a:rPr>
              <a:t>CCRPI Improvement Strategies</a:t>
            </a:r>
          </a:p>
        </p:txBody>
      </p:sp>
    </p:spTree>
    <p:extLst>
      <p:ext uri="{BB962C8B-B14F-4D97-AF65-F5344CB8AC3E}">
        <p14:creationId xmlns:p14="http://schemas.microsoft.com/office/powerpoint/2010/main" val="167295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additive="base">
                                        <p:cTn id="19"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5">
                                            <p:txEl>
                                              <p:pRg st="4" end="4"/>
                                            </p:txEl>
                                          </p:spTgt>
                                        </p:tgtEl>
                                        <p:attrNameLst>
                                          <p:attrName>style.visibility</p:attrName>
                                        </p:attrNameLst>
                                      </p:cBhvr>
                                      <p:to>
                                        <p:strVal val="visible"/>
                                      </p:to>
                                    </p:set>
                                    <p:anim calcmode="lin" valueType="num">
                                      <p:cBhvr additive="base">
                                        <p:cTn id="31"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5">
                                            <p:txEl>
                                              <p:pRg st="5" end="5"/>
                                            </p:txEl>
                                          </p:spTgt>
                                        </p:tgtEl>
                                        <p:attrNameLst>
                                          <p:attrName>style.visibility</p:attrName>
                                        </p:attrNameLst>
                                      </p:cBhvr>
                                      <p:to>
                                        <p:strVal val="visible"/>
                                      </p:to>
                                    </p:set>
                                    <p:anim calcmode="lin" valueType="num">
                                      <p:cBhvr additive="base">
                                        <p:cTn id="37" dur="500" fill="hold"/>
                                        <p:tgtEl>
                                          <p:spTgt spid="102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5">
                                            <p:txEl>
                                              <p:pRg st="6" end="6"/>
                                            </p:txEl>
                                          </p:spTgt>
                                        </p:tgtEl>
                                        <p:attrNameLst>
                                          <p:attrName>style.visibility</p:attrName>
                                        </p:attrNameLst>
                                      </p:cBhvr>
                                      <p:to>
                                        <p:strVal val="visible"/>
                                      </p:to>
                                    </p:set>
                                    <p:anim calcmode="lin" valueType="num">
                                      <p:cBhvr additive="base">
                                        <p:cTn id="43" dur="5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655" y="1547267"/>
            <a:ext cx="8819644" cy="4210668"/>
          </a:xfrm>
          <a:prstGeom prst="rect">
            <a:avLst/>
          </a:prstGeom>
        </p:spPr>
      </p:pic>
    </p:spTree>
    <p:extLst>
      <p:ext uri="{BB962C8B-B14F-4D97-AF65-F5344CB8AC3E}">
        <p14:creationId xmlns:p14="http://schemas.microsoft.com/office/powerpoint/2010/main" val="34015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4294967295"/>
          </p:nvPr>
        </p:nvSpPr>
        <p:spPr>
          <a:xfrm>
            <a:off x="550800" y="981132"/>
            <a:ext cx="8229182" cy="4196048"/>
          </a:xfrm>
        </p:spPr>
        <p:txBody>
          <a:bodyPr rtlCol="0">
            <a:normAutofit/>
          </a:bodyPr>
          <a:lstStyle/>
          <a:p>
            <a:pPr>
              <a:spcBef>
                <a:spcPts val="0"/>
              </a:spcBef>
              <a:buNone/>
              <a:defRPr/>
            </a:pPr>
            <a:endParaRPr lang="en-US" sz="2631" b="1" dirty="0" smtClean="0">
              <a:solidFill>
                <a:schemeClr val="tx1">
                  <a:lumMod val="75000"/>
                </a:schemeClr>
              </a:solidFill>
            </a:endParaRPr>
          </a:p>
          <a:p>
            <a:pPr>
              <a:spcBef>
                <a:spcPts val="0"/>
              </a:spcBef>
              <a:buNone/>
              <a:defRPr/>
            </a:pPr>
            <a:r>
              <a:rPr lang="en-US" sz="2631" b="1" dirty="0" smtClean="0">
                <a:solidFill>
                  <a:schemeClr val="tx1">
                    <a:lumMod val="75000"/>
                  </a:schemeClr>
                </a:solidFill>
              </a:rPr>
              <a:t>Cowen </a:t>
            </a:r>
            <a:r>
              <a:rPr lang="en-US" sz="2631" b="1" dirty="0">
                <a:solidFill>
                  <a:schemeClr val="tx1">
                    <a:lumMod val="75000"/>
                  </a:schemeClr>
                </a:solidFill>
              </a:rPr>
              <a:t>Harter – Director of Accountability</a:t>
            </a:r>
          </a:p>
          <a:p>
            <a:pPr marL="296592">
              <a:spcBef>
                <a:spcPts val="0"/>
              </a:spcBef>
              <a:buNone/>
              <a:defRPr/>
            </a:pPr>
            <a:r>
              <a:rPr lang="en-US" sz="2631" b="1" dirty="0">
                <a:solidFill>
                  <a:schemeClr val="tx1">
                    <a:lumMod val="75000"/>
                  </a:schemeClr>
                </a:solidFill>
              </a:rPr>
              <a:t>404-463-1168 / </a:t>
            </a:r>
            <a:r>
              <a:rPr lang="en-US" sz="2631" b="1" dirty="0">
                <a:solidFill>
                  <a:schemeClr val="tx1">
                    <a:lumMod val="75000"/>
                  </a:schemeClr>
                </a:solidFill>
                <a:hlinkClick r:id="rId3"/>
              </a:rPr>
              <a:t>charter@doe.k12.ga.us</a:t>
            </a:r>
            <a:endParaRPr lang="en-US" sz="2631" b="1" dirty="0">
              <a:solidFill>
                <a:schemeClr val="tx1">
                  <a:lumMod val="75000"/>
                </a:schemeClr>
              </a:solidFill>
            </a:endParaRPr>
          </a:p>
          <a:p>
            <a:pPr marL="296592">
              <a:spcBef>
                <a:spcPts val="0"/>
              </a:spcBef>
              <a:buNone/>
              <a:defRPr/>
            </a:pPr>
            <a:endParaRPr lang="en-US" sz="1579" b="1" dirty="0">
              <a:solidFill>
                <a:schemeClr val="tx1">
                  <a:lumMod val="75000"/>
                </a:schemeClr>
              </a:solidFill>
            </a:endParaRPr>
          </a:p>
          <a:p>
            <a:pPr marL="296592">
              <a:spcBef>
                <a:spcPts val="0"/>
              </a:spcBef>
              <a:buNone/>
              <a:defRPr/>
            </a:pPr>
            <a:r>
              <a:rPr lang="en-US" sz="2631" b="1" dirty="0">
                <a:solidFill>
                  <a:schemeClr val="tx1">
                    <a:lumMod val="75000"/>
                  </a:schemeClr>
                </a:solidFill>
              </a:rPr>
              <a:t>Nancy Haight – Accountability Specialist</a:t>
            </a:r>
          </a:p>
          <a:p>
            <a:pPr marL="296592">
              <a:spcBef>
                <a:spcPts val="0"/>
              </a:spcBef>
              <a:buNone/>
              <a:defRPr/>
            </a:pPr>
            <a:r>
              <a:rPr lang="en-US" sz="2631" b="1" dirty="0">
                <a:solidFill>
                  <a:schemeClr val="tx1">
                    <a:lumMod val="75000"/>
                  </a:schemeClr>
                </a:solidFill>
              </a:rPr>
              <a:t>404-463-1166 / </a:t>
            </a:r>
            <a:r>
              <a:rPr lang="en-US" sz="2631" b="1" dirty="0">
                <a:solidFill>
                  <a:schemeClr val="tx1">
                    <a:lumMod val="75000"/>
                  </a:schemeClr>
                </a:solidFill>
                <a:hlinkClick r:id="rId4"/>
              </a:rPr>
              <a:t>nhaight@doe.k12.ga.us</a:t>
            </a:r>
            <a:endParaRPr lang="en-US" sz="2631" b="1" dirty="0">
              <a:solidFill>
                <a:schemeClr val="tx1">
                  <a:lumMod val="75000"/>
                </a:schemeClr>
              </a:solidFill>
            </a:endParaRPr>
          </a:p>
          <a:p>
            <a:pPr marL="296592">
              <a:spcBef>
                <a:spcPts val="0"/>
              </a:spcBef>
              <a:buNone/>
              <a:defRPr/>
            </a:pPr>
            <a:endParaRPr lang="en-US" sz="1447" b="1" dirty="0">
              <a:solidFill>
                <a:schemeClr val="tx1">
                  <a:lumMod val="75000"/>
                </a:schemeClr>
              </a:solidFill>
            </a:endParaRPr>
          </a:p>
          <a:p>
            <a:pPr marL="296592">
              <a:spcBef>
                <a:spcPts val="0"/>
              </a:spcBef>
              <a:buNone/>
              <a:defRPr/>
            </a:pPr>
            <a:r>
              <a:rPr lang="en-US" sz="2631" b="1" dirty="0">
                <a:solidFill>
                  <a:schemeClr val="tx1">
                    <a:lumMod val="75000"/>
                  </a:schemeClr>
                </a:solidFill>
              </a:rPr>
              <a:t>Michelle Christensen – Accountability Specialist</a:t>
            </a:r>
          </a:p>
          <a:p>
            <a:pPr marL="296592">
              <a:spcBef>
                <a:spcPts val="0"/>
              </a:spcBef>
              <a:buNone/>
              <a:defRPr/>
            </a:pPr>
            <a:r>
              <a:rPr lang="en-US" sz="2631" b="1" dirty="0">
                <a:solidFill>
                  <a:schemeClr val="tx1">
                    <a:lumMod val="75000"/>
                  </a:schemeClr>
                </a:solidFill>
              </a:rPr>
              <a:t>404-463-1175 / </a:t>
            </a:r>
            <a:r>
              <a:rPr lang="en-US" sz="2631" b="1" dirty="0">
                <a:solidFill>
                  <a:schemeClr val="tx1">
                    <a:lumMod val="75000"/>
                  </a:schemeClr>
                </a:solidFill>
                <a:hlinkClick r:id="rId5"/>
              </a:rPr>
              <a:t>mchristensen@doe.k12.ga.us</a:t>
            </a:r>
            <a:endParaRPr lang="en-US" sz="2631" b="1" dirty="0">
              <a:solidFill>
                <a:schemeClr val="tx1">
                  <a:lumMod val="75000"/>
                </a:schemeClr>
              </a:solidFill>
            </a:endParaRPr>
          </a:p>
          <a:p>
            <a:pPr marL="296592">
              <a:spcBef>
                <a:spcPts val="0"/>
              </a:spcBef>
              <a:buNone/>
              <a:defRPr/>
            </a:pPr>
            <a:endParaRPr lang="en-US" sz="1579" b="1" dirty="0">
              <a:solidFill>
                <a:schemeClr val="tx1">
                  <a:lumMod val="75000"/>
                </a:schemeClr>
              </a:solidFill>
            </a:endParaRPr>
          </a:p>
          <a:p>
            <a:pPr marL="296592">
              <a:spcBef>
                <a:spcPts val="0"/>
              </a:spcBef>
              <a:buNone/>
              <a:defRPr/>
            </a:pPr>
            <a:r>
              <a:rPr lang="en-US" sz="2631" b="1" dirty="0">
                <a:solidFill>
                  <a:schemeClr val="tx1">
                    <a:lumMod val="75000"/>
                  </a:schemeClr>
                </a:solidFill>
              </a:rPr>
              <a:t>Paula </a:t>
            </a:r>
            <a:r>
              <a:rPr lang="en-US" sz="2631" b="1" dirty="0" err="1">
                <a:solidFill>
                  <a:schemeClr val="tx1">
                    <a:lumMod val="75000"/>
                  </a:schemeClr>
                </a:solidFill>
              </a:rPr>
              <a:t>Swartzberg</a:t>
            </a:r>
            <a:r>
              <a:rPr lang="en-US" sz="2631" b="1" dirty="0">
                <a:solidFill>
                  <a:schemeClr val="tx1">
                    <a:lumMod val="75000"/>
                  </a:schemeClr>
                </a:solidFill>
              </a:rPr>
              <a:t> – Accountability Specialist</a:t>
            </a:r>
          </a:p>
          <a:p>
            <a:pPr marL="296592">
              <a:spcBef>
                <a:spcPts val="0"/>
              </a:spcBef>
              <a:buNone/>
              <a:defRPr/>
            </a:pPr>
            <a:r>
              <a:rPr lang="en-US" sz="2631" b="1" dirty="0">
                <a:solidFill>
                  <a:schemeClr val="tx1">
                    <a:lumMod val="75000"/>
                  </a:schemeClr>
                </a:solidFill>
              </a:rPr>
              <a:t>404-463-1539 / </a:t>
            </a:r>
            <a:r>
              <a:rPr lang="en-US" sz="2631" b="1" dirty="0">
                <a:solidFill>
                  <a:schemeClr val="tx1">
                    <a:lumMod val="75000"/>
                  </a:schemeClr>
                </a:solidFill>
                <a:hlinkClick r:id="rId6"/>
              </a:rPr>
              <a:t>pswartzberg@doe.k12.ga.us</a:t>
            </a:r>
            <a:endParaRPr lang="en-US" sz="2631" b="1" dirty="0">
              <a:solidFill>
                <a:schemeClr val="tx1">
                  <a:lumMod val="75000"/>
                </a:schemeClr>
              </a:solidFill>
            </a:endParaRPr>
          </a:p>
        </p:txBody>
      </p:sp>
      <p:sp>
        <p:nvSpPr>
          <p:cNvPr id="6" name="Rectangle 5"/>
          <p:cNvSpPr/>
          <p:nvPr/>
        </p:nvSpPr>
        <p:spPr>
          <a:xfrm>
            <a:off x="255926" y="5439864"/>
            <a:ext cx="8274778" cy="1064137"/>
          </a:xfrm>
          <a:prstGeom prst="rect">
            <a:avLst/>
          </a:prstGeom>
        </p:spPr>
        <p:txBody>
          <a:bodyPr wrap="square">
            <a:spAutoFit/>
          </a:bodyPr>
          <a:lstStyle/>
          <a:p>
            <a:pPr algn="ctr"/>
            <a:r>
              <a:rPr lang="en-US" sz="2105" b="1" dirty="0">
                <a:hlinkClick r:id="rId7"/>
              </a:rPr>
              <a:t>http://www.gadoe.org/Curriculum-Instruction-and-Assessment/Accountability/Pages/default.aspx</a:t>
            </a:r>
            <a:endParaRPr lang="en-US" sz="2105" b="1" dirty="0"/>
          </a:p>
          <a:p>
            <a:pPr algn="ctr"/>
            <a:endParaRPr lang="en-US" sz="2105" b="1" dirty="0"/>
          </a:p>
        </p:txBody>
      </p:sp>
    </p:spTree>
    <p:extLst>
      <p:ext uri="{BB962C8B-B14F-4D97-AF65-F5344CB8AC3E}">
        <p14:creationId xmlns:p14="http://schemas.microsoft.com/office/powerpoint/2010/main" val="424609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2941" y="6252821"/>
            <a:ext cx="9289237" cy="605179"/>
          </a:xfrm>
          <a:prstGeom prst="rect">
            <a:avLst/>
          </a:prstGeom>
          <a:solidFill>
            <a:schemeClr val="bg1"/>
          </a:solidFill>
        </p:spPr>
        <p:txBody>
          <a:bodyPr wrap="square" rtlCol="0">
            <a:spAutoFit/>
          </a:bodyPr>
          <a:lstStyle/>
          <a:p>
            <a:endParaRPr lang="en-US" dirty="0"/>
          </a:p>
        </p:txBody>
      </p:sp>
      <p:sp>
        <p:nvSpPr>
          <p:cNvPr id="2" name="Slide Number Placeholder 1"/>
          <p:cNvSpPr>
            <a:spLocks noGrp="1"/>
          </p:cNvSpPr>
          <p:nvPr>
            <p:ph type="sldNum" sz="quarter" idx="4294967295"/>
          </p:nvPr>
        </p:nvSpPr>
        <p:spPr>
          <a:xfrm>
            <a:off x="8076714" y="6252821"/>
            <a:ext cx="609878" cy="352978"/>
          </a:xfrm>
          <a:prstGeom prst="rect">
            <a:avLst/>
          </a:prstGeom>
        </p:spPr>
        <p:txBody>
          <a:bodyPr/>
          <a:lstStyle/>
          <a:p>
            <a:pPr>
              <a:defRPr/>
            </a:pPr>
            <a:fld id="{2420EFF3-2A1E-4C90-AF46-F197E0A7B960}" type="slidenum">
              <a:rPr lang="en-US" smtClean="0">
                <a:solidFill>
                  <a:prstClr val="black"/>
                </a:solidFill>
              </a:rPr>
              <a:pPr>
                <a:defRPr/>
              </a:pPr>
              <a:t>16</a:t>
            </a:fld>
            <a:endParaRPr lang="en-US" dirty="0">
              <a:solidFill>
                <a:prstClr val="black"/>
              </a:solidFill>
            </a:endParaRPr>
          </a:p>
        </p:txBody>
      </p:sp>
      <p:grpSp>
        <p:nvGrpSpPr>
          <p:cNvPr id="9" name="Group 8"/>
          <p:cNvGrpSpPr/>
          <p:nvPr/>
        </p:nvGrpSpPr>
        <p:grpSpPr>
          <a:xfrm>
            <a:off x="-62941" y="0"/>
            <a:ext cx="9206941" cy="6331131"/>
            <a:chOff x="-62941" y="0"/>
            <a:chExt cx="9206941" cy="6331131"/>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22" b="3509"/>
            <a:stretch/>
          </p:blipFill>
          <p:spPr bwMode="auto">
            <a:xfrm>
              <a:off x="-62941" y="647333"/>
              <a:ext cx="9206941" cy="568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0"/>
              <a:ext cx="9144000" cy="646331"/>
            </a:xfrm>
            <a:prstGeom prst="rect">
              <a:avLst/>
            </a:prstGeom>
            <a:solidFill>
              <a:schemeClr val="bg1"/>
            </a:solidFill>
          </p:spPr>
          <p:txBody>
            <a:bodyPr wrap="square" rtlCol="0">
              <a:spAutoFit/>
            </a:bodyPr>
            <a:lstStyle/>
            <a:p>
              <a:pPr algn="ctr"/>
              <a:r>
                <a:rPr lang="en-US" b="1" dirty="0" smtClean="0">
                  <a:latin typeface="Arial Rounded MT Bold" panose="020F0704030504030204" pitchFamily="34" charset="0"/>
                </a:rPr>
                <a:t>2014 College and Career Ready Performance Index, </a:t>
              </a:r>
            </a:p>
            <a:p>
              <a:pPr algn="ctr"/>
              <a:r>
                <a:rPr lang="en-US" b="1" dirty="0" smtClean="0">
                  <a:latin typeface="Arial Rounded MT Bold" panose="020F0704030504030204" pitchFamily="34" charset="0"/>
                </a:rPr>
                <a:t>Elementary School, Grades K- 5</a:t>
              </a:r>
              <a:endParaRPr lang="en-US" b="1" dirty="0">
                <a:latin typeface="Arial Rounded MT Bold" panose="020F0704030504030204" pitchFamily="34" charset="0"/>
              </a:endParaRPr>
            </a:p>
          </p:txBody>
        </p:sp>
      </p:grpSp>
    </p:spTree>
    <p:extLst>
      <p:ext uri="{BB962C8B-B14F-4D97-AF65-F5344CB8AC3E}">
        <p14:creationId xmlns:p14="http://schemas.microsoft.com/office/powerpoint/2010/main" val="3611588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78" b="3489"/>
          <a:stretch/>
        </p:blipFill>
        <p:spPr bwMode="auto">
          <a:xfrm>
            <a:off x="-25962" y="1029356"/>
            <a:ext cx="9197099" cy="580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8076714" y="6252821"/>
            <a:ext cx="609878" cy="352978"/>
          </a:xfrm>
          <a:prstGeom prst="rect">
            <a:avLst/>
          </a:prstGeom>
        </p:spPr>
        <p:txBody>
          <a:bodyPr/>
          <a:lstStyle/>
          <a:p>
            <a:pPr>
              <a:defRPr/>
            </a:pPr>
            <a:fld id="{2420EFF3-2A1E-4C90-AF46-F197E0A7B960}" type="slidenum">
              <a:rPr lang="en-US" smtClean="0">
                <a:solidFill>
                  <a:prstClr val="black"/>
                </a:solidFill>
              </a:rPr>
              <a:pPr>
                <a:defRPr/>
              </a:pPr>
              <a:t>17</a:t>
            </a:fld>
            <a:endParaRPr lang="en-US" dirty="0">
              <a:solidFill>
                <a:prstClr val="black"/>
              </a:solidFill>
            </a:endParaRPr>
          </a:p>
        </p:txBody>
      </p:sp>
      <p:sp>
        <p:nvSpPr>
          <p:cNvPr id="5" name="TextBox 4"/>
          <p:cNvSpPr txBox="1"/>
          <p:nvPr/>
        </p:nvSpPr>
        <p:spPr>
          <a:xfrm>
            <a:off x="0" y="0"/>
            <a:ext cx="9144000" cy="1077218"/>
          </a:xfrm>
          <a:prstGeom prst="rect">
            <a:avLst/>
          </a:prstGeom>
          <a:solidFill>
            <a:schemeClr val="bg1"/>
          </a:solidFill>
        </p:spPr>
        <p:txBody>
          <a:bodyPr wrap="square" rtlCol="0">
            <a:spAutoFit/>
          </a:bodyPr>
          <a:lstStyle/>
          <a:p>
            <a:pPr algn="ctr"/>
            <a:endParaRPr lang="en-US" b="1" dirty="0" smtClean="0"/>
          </a:p>
          <a:p>
            <a:pPr algn="ctr"/>
            <a:r>
              <a:rPr lang="en-US" b="1" dirty="0" smtClean="0">
                <a:latin typeface="Arial Rounded MT Bold" panose="020F0704030504030204" pitchFamily="34" charset="0"/>
              </a:rPr>
              <a:t>2014 College and Career Ready Performance Index, </a:t>
            </a:r>
          </a:p>
          <a:p>
            <a:pPr algn="ctr"/>
            <a:r>
              <a:rPr lang="en-US" b="1" dirty="0" smtClean="0">
                <a:latin typeface="Arial Rounded MT Bold" panose="020F0704030504030204" pitchFamily="34" charset="0"/>
              </a:rPr>
              <a:t>Middle School, Grades 6 - 8</a:t>
            </a:r>
          </a:p>
          <a:p>
            <a:pPr algn="ctr"/>
            <a:endParaRPr lang="en-US" sz="1000" b="1" dirty="0"/>
          </a:p>
        </p:txBody>
      </p:sp>
    </p:spTree>
    <p:extLst>
      <p:ext uri="{BB962C8B-B14F-4D97-AF65-F5344CB8AC3E}">
        <p14:creationId xmlns:p14="http://schemas.microsoft.com/office/powerpoint/2010/main" val="623261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usan.White\Documents\CCRPI\2014 Indicators face pa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17" b="3883"/>
          <a:stretch/>
        </p:blipFill>
        <p:spPr bwMode="auto">
          <a:xfrm>
            <a:off x="-74466" y="600891"/>
            <a:ext cx="9218465" cy="62514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18290" y="6372944"/>
            <a:ext cx="1484449" cy="315023"/>
          </a:xfrm>
          <a:prstGeom prst="rect">
            <a:avLst/>
          </a:prstGeom>
          <a:noFill/>
        </p:spPr>
        <p:txBody>
          <a:bodyPr wrap="square" rtlCol="0">
            <a:spAutoFit/>
          </a:bodyPr>
          <a:lstStyle/>
          <a:p>
            <a:r>
              <a:rPr lang="en-US" sz="1447" i="1" dirty="0">
                <a:solidFill>
                  <a:srgbClr val="009900"/>
                </a:solidFill>
              </a:rPr>
              <a:t>Note Colors</a:t>
            </a:r>
          </a:p>
        </p:txBody>
      </p:sp>
      <p:sp>
        <p:nvSpPr>
          <p:cNvPr id="3" name="Slide Number Placeholder 2"/>
          <p:cNvSpPr>
            <a:spLocks noGrp="1"/>
          </p:cNvSpPr>
          <p:nvPr>
            <p:ph type="sldNum" sz="quarter" idx="4294967295"/>
          </p:nvPr>
        </p:nvSpPr>
        <p:spPr>
          <a:xfrm>
            <a:off x="8076714" y="6252821"/>
            <a:ext cx="609878" cy="352978"/>
          </a:xfrm>
          <a:prstGeom prst="rect">
            <a:avLst/>
          </a:prstGeom>
        </p:spPr>
        <p:txBody>
          <a:bodyPr/>
          <a:lstStyle/>
          <a:p>
            <a:pPr>
              <a:defRPr/>
            </a:pPr>
            <a:fld id="{2420EFF3-2A1E-4C90-AF46-F197E0A7B960}" type="slidenum">
              <a:rPr lang="en-US" smtClean="0">
                <a:solidFill>
                  <a:prstClr val="black"/>
                </a:solidFill>
              </a:rPr>
              <a:pPr>
                <a:defRPr/>
              </a:pPr>
              <a:t>18</a:t>
            </a:fld>
            <a:endParaRPr lang="en-US" dirty="0">
              <a:solidFill>
                <a:prstClr val="black"/>
              </a:solidFill>
            </a:endParaRPr>
          </a:p>
        </p:txBody>
      </p:sp>
      <p:sp>
        <p:nvSpPr>
          <p:cNvPr id="5" name="TextBox 4"/>
          <p:cNvSpPr txBox="1"/>
          <p:nvPr/>
        </p:nvSpPr>
        <p:spPr>
          <a:xfrm>
            <a:off x="0" y="0"/>
            <a:ext cx="9144000" cy="646331"/>
          </a:xfrm>
          <a:prstGeom prst="rect">
            <a:avLst/>
          </a:prstGeom>
          <a:solidFill>
            <a:schemeClr val="bg1"/>
          </a:solidFill>
        </p:spPr>
        <p:txBody>
          <a:bodyPr wrap="square" rtlCol="0">
            <a:spAutoFit/>
          </a:bodyPr>
          <a:lstStyle/>
          <a:p>
            <a:pPr algn="ctr"/>
            <a:r>
              <a:rPr lang="en-US" b="1" dirty="0" smtClean="0">
                <a:latin typeface="Arial Rounded MT Bold" panose="020F0704030504030204" pitchFamily="34" charset="0"/>
              </a:rPr>
              <a:t>2014 College and Career Ready Performance Index, </a:t>
            </a:r>
          </a:p>
          <a:p>
            <a:pPr algn="ctr"/>
            <a:r>
              <a:rPr lang="en-US" b="1" dirty="0" smtClean="0">
                <a:latin typeface="Arial Rounded MT Bold" panose="020F0704030504030204" pitchFamily="34" charset="0"/>
              </a:rPr>
              <a:t>High School, Grades 9 - 12</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117068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cstate="print"/>
          <a:srcRect t="14865"/>
          <a:stretch/>
        </p:blipFill>
        <p:spPr bwMode="auto">
          <a:xfrm>
            <a:off x="35719" y="1010189"/>
            <a:ext cx="9072563" cy="4712575"/>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076714" y="6252821"/>
            <a:ext cx="609878" cy="352978"/>
          </a:xfrm>
          <a:prstGeom prst="rect">
            <a:avLst/>
          </a:prstGeom>
        </p:spPr>
        <p:txBody>
          <a:bodyPr/>
          <a:lstStyle/>
          <a:p>
            <a:pPr>
              <a:defRPr/>
            </a:pPr>
            <a:fld id="{B2EB73B5-DBEE-40E1-8310-FF0AAF6E2B9B}"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233118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153" y="2335756"/>
            <a:ext cx="8669583" cy="3331681"/>
          </a:xfrm>
          <a:prstGeom prst="rect">
            <a:avLst/>
          </a:prstGeom>
          <a:noFill/>
        </p:spPr>
        <p:txBody>
          <a:bodyPr wrap="square" rtlCol="0">
            <a:spAutoFit/>
          </a:bodyPr>
          <a:lstStyle/>
          <a:p>
            <a:pPr marL="751923" indent="-751923">
              <a:buFont typeface="Arial" pitchFamily="34" charset="0"/>
              <a:buChar char="•"/>
            </a:pPr>
            <a:r>
              <a:rPr lang="en-US" sz="4210" b="1" dirty="0"/>
              <a:t>What is CCRPI telling us?</a:t>
            </a:r>
          </a:p>
          <a:p>
            <a:pPr marL="751923" indent="-751923">
              <a:buFont typeface="Arial" pitchFamily="34" charset="0"/>
              <a:buChar char="•"/>
            </a:pPr>
            <a:r>
              <a:rPr lang="en-US" sz="4210" b="1" dirty="0"/>
              <a:t>How do we use CCRPI to get better as a school and/or district?</a:t>
            </a:r>
          </a:p>
          <a:p>
            <a:pPr marL="751923" indent="-751923">
              <a:buFont typeface="Arial" pitchFamily="34" charset="0"/>
              <a:buChar char="•"/>
            </a:pPr>
            <a:r>
              <a:rPr lang="en-US" sz="4210" b="1" dirty="0"/>
              <a:t>How do I lead with this tool?</a:t>
            </a:r>
          </a:p>
          <a:p>
            <a:pPr marL="751923" indent="-751923">
              <a:buFont typeface="Arial" pitchFamily="34" charset="0"/>
              <a:buChar char="•"/>
            </a:pPr>
            <a:endParaRPr lang="en-US" sz="4210" b="1" dirty="0"/>
          </a:p>
        </p:txBody>
      </p:sp>
      <p:sp>
        <p:nvSpPr>
          <p:cNvPr id="5" name="Slide Number Placeholder 4"/>
          <p:cNvSpPr>
            <a:spLocks noGrp="1"/>
          </p:cNvSpPr>
          <p:nvPr>
            <p:ph type="sldNum" sz="quarter" idx="12"/>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144038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7417" y="438220"/>
            <a:ext cx="8129166" cy="5894935"/>
          </a:xfrm>
          <a:prstGeom prst="rect">
            <a:avLst/>
          </a:prstGeom>
        </p:spPr>
      </p:pic>
      <p:sp>
        <p:nvSpPr>
          <p:cNvPr id="2" name="Slide Number Placeholder 1"/>
          <p:cNvSpPr>
            <a:spLocks noGrp="1"/>
          </p:cNvSpPr>
          <p:nvPr>
            <p:ph type="sldNum" sz="quarter" idx="4294967295"/>
          </p:nvPr>
        </p:nvSpPr>
        <p:spPr>
          <a:xfrm>
            <a:off x="8076714" y="6252821"/>
            <a:ext cx="609878" cy="352978"/>
          </a:xfrm>
          <a:prstGeom prst="rect">
            <a:avLst/>
          </a:prstGeom>
        </p:spPr>
        <p:txBody>
          <a:bodyPr/>
          <a:lstStyle/>
          <a:p>
            <a:pPr>
              <a:defRPr/>
            </a:pPr>
            <a:fld id="{2420EFF3-2A1E-4C90-AF46-F197E0A7B960}"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20367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390602" y="162195"/>
            <a:ext cx="8311967" cy="659283"/>
          </a:xfrm>
          <a:prstGeom prst="rect">
            <a:avLst/>
          </a:prstGeom>
          <a:noFill/>
          <a:ln w="9525">
            <a:noFill/>
            <a:miter lim="800000"/>
            <a:headEnd/>
            <a:tailEnd/>
          </a:ln>
        </p:spPr>
        <p:txBody>
          <a:bodyPr wrap="square">
            <a:spAutoFit/>
          </a:bodyPr>
          <a:lstStyle/>
          <a:p>
            <a:pPr algn="ctr"/>
            <a:r>
              <a:rPr lang="en-US" sz="3600" b="1" dirty="0">
                <a:solidFill>
                  <a:prstClr val="black"/>
                </a:solidFill>
                <a:latin typeface="Arial Rounded MT Bold" panose="020F0704030504030204" pitchFamily="34" charset="0"/>
              </a:rPr>
              <a:t>CCRPI Performance Categories</a:t>
            </a:r>
          </a:p>
        </p:txBody>
      </p:sp>
      <p:sp>
        <p:nvSpPr>
          <p:cNvPr id="3" name="Left Arrow 2"/>
          <p:cNvSpPr/>
          <p:nvPr/>
        </p:nvSpPr>
        <p:spPr>
          <a:xfrm>
            <a:off x="3692113" y="977962"/>
            <a:ext cx="2876253" cy="1010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4" name="Slide Number Placeholder 3"/>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135275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08216" y="628639"/>
            <a:ext cx="8127568" cy="706493"/>
          </a:xfrm>
          <a:prstGeom prst="rect">
            <a:avLst/>
          </a:prstGeom>
          <a:noFill/>
        </p:spPr>
        <p:txBody>
          <a:bodyPr lIns="90060" tIns="45030" rIns="90060" bIns="450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91" dirty="0">
                <a:ln w="11430"/>
                <a:solidFill>
                  <a:srgbClr val="C00000"/>
                </a:solidFill>
                <a:latin typeface="Arial Rounded MT Bold" panose="020F0704030504030204" pitchFamily="34" charset="0"/>
              </a:rPr>
              <a:t>60 Achievement Points </a:t>
            </a:r>
          </a:p>
        </p:txBody>
      </p:sp>
      <p:sp>
        <p:nvSpPr>
          <p:cNvPr id="143361" name="Rectangle 1"/>
          <p:cNvSpPr>
            <a:spLocks noChangeArrowheads="1"/>
          </p:cNvSpPr>
          <p:nvPr/>
        </p:nvSpPr>
        <p:spPr bwMode="auto">
          <a:xfrm>
            <a:off x="189469" y="1381128"/>
            <a:ext cx="8765062" cy="5194051"/>
          </a:xfrm>
          <a:prstGeom prst="rect">
            <a:avLst/>
          </a:prstGeom>
          <a:noFill/>
          <a:ln w="9525">
            <a:noFill/>
            <a:miter lim="800000"/>
            <a:headEnd/>
            <a:tailEnd/>
          </a:ln>
          <a:effectLst/>
        </p:spPr>
        <p:txBody>
          <a:bodyPr wrap="square" anchor="ctr">
            <a:spAutoFit/>
          </a:bodyPr>
          <a:lstStyle/>
          <a:p>
            <a:pPr eaLnBrk="0" hangingPunct="0">
              <a:defRPr/>
            </a:pPr>
            <a:r>
              <a:rPr lang="en-US" sz="3158" b="1" dirty="0">
                <a:ea typeface="Calibri" pitchFamily="34" charset="0"/>
              </a:rPr>
              <a:t>Content Mastery (Tests</a:t>
            </a:r>
            <a:r>
              <a:rPr lang="en-US" sz="3158" b="1" dirty="0" smtClean="0">
                <a:ea typeface="Calibri" pitchFamily="34" charset="0"/>
              </a:rPr>
              <a:t>) . </a:t>
            </a:r>
            <a:r>
              <a:rPr lang="en-US" sz="3158" b="1" dirty="0">
                <a:ea typeface="Calibri" pitchFamily="34" charset="0"/>
              </a:rPr>
              <a:t>. . . </a:t>
            </a:r>
            <a:r>
              <a:rPr lang="en-US" sz="3158" b="1" dirty="0" smtClean="0">
                <a:ea typeface="Calibri" pitchFamily="34" charset="0"/>
              </a:rPr>
              <a:t>.. </a:t>
            </a:r>
            <a:r>
              <a:rPr lang="en-US" sz="3158" b="1" dirty="0">
                <a:ea typeface="Calibri" pitchFamily="34" charset="0"/>
              </a:rPr>
              <a:t>. </a:t>
            </a:r>
            <a:r>
              <a:rPr lang="en-US" sz="3158" b="1" dirty="0" smtClean="0">
                <a:ea typeface="Calibri" pitchFamily="34" charset="0"/>
              </a:rPr>
              <a:t>. </a:t>
            </a:r>
            <a:r>
              <a:rPr lang="en-US" sz="3158" b="1" dirty="0" smtClean="0">
                <a:solidFill>
                  <a:srgbClr val="339900"/>
                </a:solidFill>
                <a:ea typeface="Calibri" pitchFamily="34" charset="0"/>
              </a:rPr>
              <a:t>24 </a:t>
            </a:r>
            <a:r>
              <a:rPr lang="en-US" sz="3158" b="1" dirty="0">
                <a:solidFill>
                  <a:srgbClr val="339900"/>
                </a:solidFill>
                <a:ea typeface="Calibri" pitchFamily="34" charset="0"/>
              </a:rPr>
              <a:t>points</a:t>
            </a:r>
          </a:p>
          <a:p>
            <a:pPr eaLnBrk="0" hangingPunct="0">
              <a:defRPr/>
            </a:pPr>
            <a:r>
              <a:rPr lang="en-US" sz="2631" b="1" dirty="0">
                <a:solidFill>
                  <a:srgbClr val="0D1DB7"/>
                </a:solidFill>
                <a:ea typeface="Calibri" pitchFamily="34" charset="0"/>
              </a:rPr>
              <a:t>	ES/MS:  </a:t>
            </a:r>
            <a:r>
              <a:rPr lang="en-US" sz="2631" b="1" dirty="0" smtClean="0">
                <a:solidFill>
                  <a:srgbClr val="0D1DB7"/>
                </a:solidFill>
                <a:ea typeface="Calibri" pitchFamily="34" charset="0"/>
              </a:rPr>
              <a:t>Indicators </a:t>
            </a:r>
            <a:r>
              <a:rPr lang="en-US" sz="2631" b="1" dirty="0">
                <a:solidFill>
                  <a:srgbClr val="0D1DB7"/>
                </a:solidFill>
                <a:ea typeface="Calibri" pitchFamily="34" charset="0"/>
              </a:rPr>
              <a:t>1-5</a:t>
            </a:r>
          </a:p>
          <a:p>
            <a:pPr eaLnBrk="0" hangingPunct="0">
              <a:defRPr/>
            </a:pPr>
            <a:r>
              <a:rPr lang="en-US" sz="2631" b="1" dirty="0">
                <a:solidFill>
                  <a:srgbClr val="0D1DB7"/>
                </a:solidFill>
                <a:ea typeface="Calibri" pitchFamily="34" charset="0"/>
              </a:rPr>
              <a:t>	HS:	</a:t>
            </a:r>
            <a:r>
              <a:rPr lang="en-US" sz="2631" b="1" dirty="0" smtClean="0">
                <a:solidFill>
                  <a:srgbClr val="0D1DB7"/>
                </a:solidFill>
                <a:ea typeface="Calibri" pitchFamily="34" charset="0"/>
              </a:rPr>
              <a:t>   Indicators </a:t>
            </a:r>
            <a:r>
              <a:rPr lang="en-US" sz="2631" b="1" dirty="0">
                <a:solidFill>
                  <a:srgbClr val="0D1DB7"/>
                </a:solidFill>
                <a:ea typeface="Calibri" pitchFamily="34" charset="0"/>
              </a:rPr>
              <a:t>1-8</a:t>
            </a:r>
          </a:p>
          <a:p>
            <a:pPr eaLnBrk="0" hangingPunct="0">
              <a:defRPr/>
            </a:pPr>
            <a:endParaRPr lang="en-US" sz="1316" b="1" dirty="0">
              <a:solidFill>
                <a:srgbClr val="0D1DB7"/>
              </a:solidFill>
              <a:ea typeface="Calibri" pitchFamily="34" charset="0"/>
            </a:endParaRPr>
          </a:p>
          <a:p>
            <a:pPr eaLnBrk="0" hangingPunct="0">
              <a:defRPr/>
            </a:pPr>
            <a:r>
              <a:rPr lang="en-US" sz="3158" b="1" dirty="0">
                <a:ea typeface="Calibri" pitchFamily="34" charset="0"/>
              </a:rPr>
              <a:t>Readiness </a:t>
            </a:r>
            <a:r>
              <a:rPr lang="en-US" sz="3158" b="1" dirty="0" smtClean="0">
                <a:ea typeface="Calibri" pitchFamily="34" charset="0"/>
              </a:rPr>
              <a:t>. </a:t>
            </a:r>
            <a:r>
              <a:rPr lang="en-US" sz="3158" b="1" dirty="0">
                <a:ea typeface="Calibri" pitchFamily="34" charset="0"/>
              </a:rPr>
              <a:t>. . . . . . . . . . . . . . . . . . </a:t>
            </a:r>
            <a:r>
              <a:rPr lang="en-US" sz="3158" b="1" dirty="0">
                <a:solidFill>
                  <a:srgbClr val="339900"/>
                </a:solidFill>
                <a:ea typeface="Calibri" pitchFamily="34" charset="0"/>
              </a:rPr>
              <a:t>18 points</a:t>
            </a:r>
          </a:p>
          <a:p>
            <a:pPr eaLnBrk="0" hangingPunct="0">
              <a:defRPr/>
            </a:pPr>
            <a:r>
              <a:rPr lang="en-US" sz="2631" b="1" dirty="0">
                <a:ea typeface="Calibri" pitchFamily="34" charset="0"/>
              </a:rPr>
              <a:t> </a:t>
            </a:r>
            <a:r>
              <a:rPr lang="en-US" sz="2631" b="1" dirty="0">
                <a:solidFill>
                  <a:srgbClr val="0D1DB7"/>
                </a:solidFill>
                <a:ea typeface="Calibri" pitchFamily="34" charset="0"/>
              </a:rPr>
              <a:t>	ES: 	Indicators 6-12</a:t>
            </a:r>
          </a:p>
          <a:p>
            <a:pPr eaLnBrk="0" hangingPunct="0">
              <a:defRPr/>
            </a:pPr>
            <a:r>
              <a:rPr lang="en-US" sz="2631" b="1" dirty="0">
                <a:solidFill>
                  <a:srgbClr val="0D1DB7"/>
                </a:solidFill>
                <a:ea typeface="Calibri" pitchFamily="34" charset="0"/>
              </a:rPr>
              <a:t>	MS:	Indicators 6-11</a:t>
            </a:r>
          </a:p>
          <a:p>
            <a:pPr eaLnBrk="0" hangingPunct="0">
              <a:defRPr/>
            </a:pPr>
            <a:r>
              <a:rPr lang="en-US" sz="2631" b="1" dirty="0">
                <a:solidFill>
                  <a:srgbClr val="0D1DB7"/>
                </a:solidFill>
                <a:ea typeface="Calibri" pitchFamily="34" charset="0"/>
              </a:rPr>
              <a:t>	HS:	Indicators 9-16</a:t>
            </a:r>
          </a:p>
          <a:p>
            <a:pPr eaLnBrk="0" hangingPunct="0">
              <a:defRPr/>
            </a:pPr>
            <a:endParaRPr lang="en-US" sz="1316" b="1" u="sng" dirty="0">
              <a:ea typeface="Calibri" pitchFamily="34" charset="0"/>
            </a:endParaRPr>
          </a:p>
          <a:p>
            <a:pPr eaLnBrk="0" hangingPunct="0">
              <a:defRPr/>
            </a:pPr>
            <a:r>
              <a:rPr lang="en-US" sz="3158" b="1" dirty="0">
                <a:ea typeface="Calibri" pitchFamily="34" charset="0"/>
              </a:rPr>
              <a:t>Graduation . . . . . . . . . . . . . . . . </a:t>
            </a:r>
            <a:r>
              <a:rPr lang="en-US" sz="3158" b="1" dirty="0" smtClean="0">
                <a:ea typeface="Calibri" pitchFamily="34" charset="0"/>
              </a:rPr>
              <a:t>. </a:t>
            </a:r>
            <a:r>
              <a:rPr lang="en-US" sz="3158" b="1" dirty="0">
                <a:ea typeface="Calibri" pitchFamily="34" charset="0"/>
              </a:rPr>
              <a:t>. </a:t>
            </a:r>
            <a:r>
              <a:rPr lang="en-US" sz="3158" b="1" dirty="0">
                <a:solidFill>
                  <a:srgbClr val="339900"/>
                </a:solidFill>
                <a:ea typeface="Calibri" pitchFamily="34" charset="0"/>
              </a:rPr>
              <a:t>18 points</a:t>
            </a:r>
          </a:p>
          <a:p>
            <a:pPr eaLnBrk="0" hangingPunct="0">
              <a:defRPr/>
            </a:pPr>
            <a:r>
              <a:rPr lang="en-US" sz="2631" b="1" dirty="0">
                <a:ea typeface="Calibri" pitchFamily="34" charset="0"/>
              </a:rPr>
              <a:t> </a:t>
            </a:r>
            <a:r>
              <a:rPr lang="en-US" sz="2631" b="1" dirty="0">
                <a:solidFill>
                  <a:srgbClr val="0D1DB7"/>
                </a:solidFill>
                <a:ea typeface="Calibri" pitchFamily="34" charset="0"/>
              </a:rPr>
              <a:t>	ES: 	Indicators 13-14</a:t>
            </a:r>
          </a:p>
          <a:p>
            <a:pPr eaLnBrk="0" hangingPunct="0">
              <a:defRPr/>
            </a:pPr>
            <a:r>
              <a:rPr lang="en-US" sz="2631" b="1" dirty="0">
                <a:solidFill>
                  <a:srgbClr val="0D1DB7"/>
                </a:solidFill>
                <a:ea typeface="Calibri" pitchFamily="34" charset="0"/>
              </a:rPr>
              <a:t>	MS:	Indicators 12-13</a:t>
            </a:r>
          </a:p>
          <a:p>
            <a:pPr eaLnBrk="0" hangingPunct="0">
              <a:defRPr/>
            </a:pPr>
            <a:r>
              <a:rPr lang="en-US" sz="2631" b="1" dirty="0">
                <a:solidFill>
                  <a:srgbClr val="0D1DB7"/>
                </a:solidFill>
                <a:ea typeface="Calibri" pitchFamily="34" charset="0"/>
              </a:rPr>
              <a:t>	HS:	Indicators 17-18</a:t>
            </a:r>
          </a:p>
        </p:txBody>
      </p:sp>
      <p:sp>
        <p:nvSpPr>
          <p:cNvPr id="7" name="Rectangle 6"/>
          <p:cNvSpPr/>
          <p:nvPr/>
        </p:nvSpPr>
        <p:spPr>
          <a:xfrm>
            <a:off x="249979" y="1432998"/>
            <a:ext cx="8140110" cy="1374948"/>
          </a:xfrm>
          <a:prstGeom prst="rect">
            <a:avLst/>
          </a:prstGeom>
          <a:noFill/>
          <a:ln w="38100">
            <a:solidFill>
              <a:srgbClr val="C0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Tree>
    <p:extLst>
      <p:ext uri="{BB962C8B-B14F-4D97-AF65-F5344CB8AC3E}">
        <p14:creationId xmlns:p14="http://schemas.microsoft.com/office/powerpoint/2010/main" val="117735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4*#ppt_w"/>
                                          </p:val>
                                        </p:tav>
                                        <p:tav tm="100000">
                                          <p:val>
                                            <p:strVal val="#ppt_w"/>
                                          </p:val>
                                        </p:tav>
                                      </p:tavLst>
                                    </p:anim>
                                    <p:anim calcmode="lin" valueType="num">
                                      <p:cBhvr>
                                        <p:cTn id="8" dur="10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390602" y="162195"/>
            <a:ext cx="8311967" cy="659283"/>
          </a:xfrm>
          <a:prstGeom prst="rect">
            <a:avLst/>
          </a:prstGeom>
          <a:noFill/>
          <a:ln w="9525">
            <a:noFill/>
            <a:miter lim="800000"/>
            <a:headEnd/>
            <a:tailEnd/>
          </a:ln>
        </p:spPr>
        <p:txBody>
          <a:bodyPr wrap="square">
            <a:spAutoFit/>
          </a:bodyPr>
          <a:lstStyle/>
          <a:p>
            <a:pPr algn="ctr"/>
            <a:r>
              <a:rPr lang="en-US" sz="3600" b="1" dirty="0">
                <a:solidFill>
                  <a:prstClr val="black"/>
                </a:solidFill>
                <a:latin typeface="Arial Rounded MT Bold" panose="020F0704030504030204" pitchFamily="34" charset="0"/>
              </a:rPr>
              <a:t>CCRPI Performance Categories</a:t>
            </a:r>
          </a:p>
        </p:txBody>
      </p:sp>
      <p:pic>
        <p:nvPicPr>
          <p:cNvPr id="3" name="Picture 2"/>
          <p:cNvPicPr>
            <a:picLocks noChangeAspect="1"/>
          </p:cNvPicPr>
          <p:nvPr/>
        </p:nvPicPr>
        <p:blipFill>
          <a:blip r:embed="rId3"/>
          <a:stretch>
            <a:fillRect/>
          </a:stretch>
        </p:blipFill>
        <p:spPr>
          <a:xfrm>
            <a:off x="150381" y="3355666"/>
            <a:ext cx="872211" cy="3156145"/>
          </a:xfrm>
          <a:prstGeom prst="rect">
            <a:avLst/>
          </a:prstGeom>
        </p:spPr>
      </p:pic>
      <p:sp>
        <p:nvSpPr>
          <p:cNvPr id="4" name="TextBox 3"/>
          <p:cNvSpPr txBox="1"/>
          <p:nvPr/>
        </p:nvSpPr>
        <p:spPr>
          <a:xfrm>
            <a:off x="691407" y="5527420"/>
            <a:ext cx="8321964" cy="821122"/>
          </a:xfrm>
          <a:prstGeom prst="rect">
            <a:avLst/>
          </a:prstGeom>
          <a:noFill/>
        </p:spPr>
        <p:txBody>
          <a:bodyPr wrap="square" rtlCol="0">
            <a:spAutoFit/>
          </a:bodyPr>
          <a:lstStyle/>
          <a:p>
            <a:pPr marL="451154" indent="-451154">
              <a:spcBef>
                <a:spcPts val="789"/>
              </a:spcBef>
              <a:buFont typeface="Wingdings" panose="05000000000000000000" pitchFamily="2" charset="2"/>
              <a:buChar char="v"/>
            </a:pPr>
            <a:r>
              <a:rPr lang="en-US" sz="2368" b="1" i="1" dirty="0">
                <a:solidFill>
                  <a:prstClr val="black"/>
                </a:solidFill>
                <a:ea typeface="Calibri" pitchFamily="34" charset="0"/>
                <a:cs typeface="Times New Roman" pitchFamily="18" charset="0"/>
              </a:rPr>
              <a:t>Content Mastery pulls in assessment data and matches it to student records. Districts submit </a:t>
            </a:r>
            <a:r>
              <a:rPr lang="en-US" sz="2368" b="1" i="1" dirty="0" smtClean="0">
                <a:solidFill>
                  <a:prstClr val="black"/>
                </a:solidFill>
                <a:ea typeface="Calibri" pitchFamily="34" charset="0"/>
                <a:cs typeface="Times New Roman" pitchFamily="18" charset="0"/>
              </a:rPr>
              <a:t>data…ensure </a:t>
            </a:r>
            <a:r>
              <a:rPr lang="en-US" sz="2368" b="1" i="1" dirty="0">
                <a:solidFill>
                  <a:prstClr val="black"/>
                </a:solidFill>
                <a:ea typeface="Calibri" pitchFamily="34" charset="0"/>
                <a:cs typeface="Times New Roman" pitchFamily="18" charset="0"/>
              </a:rPr>
              <a:t>accuracy.</a:t>
            </a:r>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8643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457410" y="293888"/>
            <a:ext cx="8229182" cy="1102794"/>
          </a:xfrm>
        </p:spPr>
        <p:txBody>
          <a:bodyPr>
            <a:normAutofit/>
          </a:bodyPr>
          <a:lstStyle/>
          <a:p>
            <a:pPr algn="ctr"/>
            <a:r>
              <a:rPr lang="en-US" sz="3600" dirty="0" smtClean="0"/>
              <a:t>Content Mastery</a:t>
            </a:r>
            <a:br>
              <a:rPr lang="en-US" sz="3600" dirty="0" smtClean="0"/>
            </a:br>
            <a:r>
              <a:rPr lang="en-US" sz="3600" dirty="0"/>
              <a:t>ES/MS School Example</a:t>
            </a:r>
          </a:p>
        </p:txBody>
      </p:sp>
      <p:graphicFrame>
        <p:nvGraphicFramePr>
          <p:cNvPr id="13" name="Table 12"/>
          <p:cNvGraphicFramePr>
            <a:graphicFrameLocks noGrp="1"/>
          </p:cNvGraphicFramePr>
          <p:nvPr>
            <p:extLst/>
          </p:nvPr>
        </p:nvGraphicFramePr>
        <p:xfrm>
          <a:off x="140617" y="2432967"/>
          <a:ext cx="1437407" cy="3922947"/>
        </p:xfrm>
        <a:graphic>
          <a:graphicData uri="http://schemas.openxmlformats.org/drawingml/2006/table">
            <a:tbl>
              <a:tblPr firstRow="1" bandRow="1">
                <a:tableStyleId>{F5AB1C69-6EDB-4FF4-983F-18BD219EF322}</a:tableStyleId>
              </a:tblPr>
              <a:tblGrid>
                <a:gridCol w="1437407"/>
              </a:tblGrid>
              <a:tr h="828072">
                <a:tc>
                  <a:txBody>
                    <a:bodyPr/>
                    <a:lstStyle/>
                    <a:p>
                      <a:r>
                        <a:rPr lang="en-US" sz="2400" dirty="0" smtClean="0"/>
                        <a:t>Content</a:t>
                      </a:r>
                      <a:endParaRPr lang="en-US" sz="2400" dirty="0"/>
                    </a:p>
                  </a:txBody>
                  <a:tcPr marL="120305" marR="120305" marT="60152" marB="60152"/>
                </a:tc>
              </a:tr>
              <a:tr h="481219">
                <a:tc>
                  <a:txBody>
                    <a:bodyPr/>
                    <a:lstStyle/>
                    <a:p>
                      <a:r>
                        <a:rPr lang="en-US" sz="2400" dirty="0" smtClean="0"/>
                        <a:t>ELA</a:t>
                      </a:r>
                      <a:endParaRPr lang="en-US" sz="2400" dirty="0"/>
                    </a:p>
                  </a:txBody>
                  <a:tcPr marL="120305" marR="120305" marT="60152" marB="60152"/>
                </a:tc>
              </a:tr>
              <a:tr h="568977">
                <a:tc>
                  <a:txBody>
                    <a:bodyPr/>
                    <a:lstStyle/>
                    <a:p>
                      <a:r>
                        <a:rPr lang="en-US" sz="2400" dirty="0" smtClean="0"/>
                        <a:t>RDG</a:t>
                      </a:r>
                      <a:endParaRPr lang="en-US" sz="2400" dirty="0"/>
                    </a:p>
                  </a:txBody>
                  <a:tcPr marL="120305" marR="120305" marT="60152" marB="60152"/>
                </a:tc>
              </a:tr>
              <a:tr h="601524">
                <a:tc>
                  <a:txBody>
                    <a:bodyPr/>
                    <a:lstStyle/>
                    <a:p>
                      <a:r>
                        <a:rPr lang="en-US" sz="2400" dirty="0" smtClean="0"/>
                        <a:t>Math</a:t>
                      </a:r>
                      <a:endParaRPr lang="en-US" sz="2400" dirty="0"/>
                    </a:p>
                  </a:txBody>
                  <a:tcPr marL="120305" marR="120305" marT="60152" marB="60152"/>
                </a:tc>
              </a:tr>
              <a:tr h="586486">
                <a:tc>
                  <a:txBody>
                    <a:bodyPr/>
                    <a:lstStyle/>
                    <a:p>
                      <a:r>
                        <a:rPr lang="en-US" sz="2400" dirty="0" smtClean="0"/>
                        <a:t>Science</a:t>
                      </a:r>
                      <a:endParaRPr lang="en-US" sz="2400" dirty="0"/>
                    </a:p>
                  </a:txBody>
                  <a:tcPr marL="120305" marR="120305" marT="60152" marB="60152"/>
                </a:tc>
              </a:tr>
              <a:tr h="842134">
                <a:tc>
                  <a:txBody>
                    <a:bodyPr/>
                    <a:lstStyle/>
                    <a:p>
                      <a:r>
                        <a:rPr lang="en-US" sz="2400" dirty="0" smtClean="0"/>
                        <a:t>Social Studies</a:t>
                      </a:r>
                      <a:endParaRPr lang="en-US" sz="2400" dirty="0"/>
                    </a:p>
                  </a:txBody>
                  <a:tcPr marL="120305" marR="120305" marT="60152" marB="60152"/>
                </a:tc>
              </a:tr>
            </a:tbl>
          </a:graphicData>
        </a:graphic>
      </p:graphicFrame>
      <p:pic>
        <p:nvPicPr>
          <p:cNvPr id="2" name="Picture 1"/>
          <p:cNvPicPr>
            <a:picLocks noChangeAspect="1"/>
          </p:cNvPicPr>
          <p:nvPr/>
        </p:nvPicPr>
        <p:blipFill>
          <a:blip r:embed="rId3"/>
          <a:stretch>
            <a:fillRect/>
          </a:stretch>
        </p:blipFill>
        <p:spPr>
          <a:xfrm>
            <a:off x="1654191" y="2436486"/>
            <a:ext cx="7353631" cy="3594104"/>
          </a:xfrm>
          <a:prstGeom prst="rect">
            <a:avLst/>
          </a:prstGeom>
        </p:spPr>
      </p:pic>
      <p:sp>
        <p:nvSpPr>
          <p:cNvPr id="3" name="Oval 2"/>
          <p:cNvSpPr/>
          <p:nvPr/>
        </p:nvSpPr>
        <p:spPr>
          <a:xfrm>
            <a:off x="1" y="1891746"/>
            <a:ext cx="1428619" cy="4424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pic>
        <p:nvPicPr>
          <p:cNvPr id="4" name="Picture 3"/>
          <p:cNvPicPr>
            <a:picLocks noChangeAspect="1"/>
          </p:cNvPicPr>
          <p:nvPr/>
        </p:nvPicPr>
        <p:blipFill>
          <a:blip r:embed="rId4"/>
          <a:stretch>
            <a:fillRect/>
          </a:stretch>
        </p:blipFill>
        <p:spPr>
          <a:xfrm>
            <a:off x="7413784" y="1891746"/>
            <a:ext cx="1594039" cy="4424569"/>
          </a:xfrm>
          <a:prstGeom prst="rect">
            <a:avLst/>
          </a:prstGeom>
        </p:spPr>
      </p:pic>
      <p:sp>
        <p:nvSpPr>
          <p:cNvPr id="5" name="Slide Number Placeholder 4"/>
          <p:cNvSpPr>
            <a:spLocks noGrp="1"/>
          </p:cNvSpPr>
          <p:nvPr>
            <p:ph type="sldNum" sz="quarter" idx="4294967295"/>
          </p:nvPr>
        </p:nvSpPr>
        <p:spPr>
          <a:xfrm>
            <a:off x="8076714" y="6252821"/>
            <a:ext cx="609878" cy="352978"/>
          </a:xfrm>
          <a:prstGeom prst="rect">
            <a:avLst/>
          </a:prstGeom>
        </p:spPr>
        <p:txBody>
          <a:bodyPr/>
          <a:lstStyle/>
          <a:p>
            <a:pPr>
              <a:defRPr/>
            </a:pPr>
            <a:fld id="{B6C16708-84F0-4838-A219-55829C140023}"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4263512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410" y="120620"/>
            <a:ext cx="8229182" cy="1097781"/>
          </a:xfrm>
        </p:spPr>
        <p:txBody>
          <a:bodyPr>
            <a:noAutofit/>
          </a:bodyPr>
          <a:lstStyle/>
          <a:p>
            <a:pPr algn="ctr"/>
            <a:r>
              <a:rPr lang="en-US" sz="3600" dirty="0" smtClean="0"/>
              <a:t>Content Mastery </a:t>
            </a:r>
            <a:br>
              <a:rPr lang="en-US" sz="3600" dirty="0" smtClean="0"/>
            </a:br>
            <a:r>
              <a:rPr lang="en-US" sz="3600" dirty="0" smtClean="0"/>
              <a:t>ES/MS School Example</a:t>
            </a:r>
            <a:endParaRPr lang="en-US" sz="3600" dirty="0"/>
          </a:p>
        </p:txBody>
      </p:sp>
      <p:pic>
        <p:nvPicPr>
          <p:cNvPr id="9" name="Content Placeholder 8"/>
          <p:cNvPicPr>
            <a:picLocks noGrp="1" noChangeAspect="1"/>
          </p:cNvPicPr>
          <p:nvPr>
            <p:ph idx="1"/>
          </p:nvPr>
        </p:nvPicPr>
        <p:blipFill>
          <a:blip r:embed="rId3"/>
          <a:stretch>
            <a:fillRect/>
          </a:stretch>
        </p:blipFill>
        <p:spPr>
          <a:xfrm>
            <a:off x="165420" y="1413896"/>
            <a:ext cx="8827364" cy="5191905"/>
          </a:xfrm>
          <a:prstGeom prst="rect">
            <a:avLst/>
          </a:prstGeom>
        </p:spPr>
      </p:pic>
      <p:sp>
        <p:nvSpPr>
          <p:cNvPr id="2" name="Rectangle 1"/>
          <p:cNvSpPr/>
          <p:nvPr/>
        </p:nvSpPr>
        <p:spPr>
          <a:xfrm>
            <a:off x="276564" y="210848"/>
            <a:ext cx="1203048" cy="5735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68" b="1" dirty="0">
                <a:solidFill>
                  <a:sysClr val="windowText" lastClr="000000"/>
                </a:solidFill>
              </a:rPr>
              <a:t>File 3</a:t>
            </a:r>
          </a:p>
        </p:txBody>
      </p:sp>
    </p:spTree>
    <p:extLst>
      <p:ext uri="{BB962C8B-B14F-4D97-AF65-F5344CB8AC3E}">
        <p14:creationId xmlns:p14="http://schemas.microsoft.com/office/powerpoint/2010/main" val="2166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13685" y="334016"/>
            <a:ext cx="6316630" cy="1325563"/>
          </a:xfrm>
        </p:spPr>
        <p:txBody>
          <a:bodyPr>
            <a:normAutofit/>
          </a:bodyPr>
          <a:lstStyle/>
          <a:p>
            <a:pPr algn="ctr"/>
            <a:r>
              <a:rPr lang="en-US" sz="3600" dirty="0" smtClean="0"/>
              <a:t>Content Mastery </a:t>
            </a:r>
            <a:br>
              <a:rPr lang="en-US" sz="3600" dirty="0" smtClean="0"/>
            </a:br>
            <a:r>
              <a:rPr lang="en-US" sz="3600" dirty="0" smtClean="0"/>
              <a:t>HS Example</a:t>
            </a:r>
            <a:endParaRPr lang="en-US" sz="3600" dirty="0"/>
          </a:p>
        </p:txBody>
      </p:sp>
      <p:pic>
        <p:nvPicPr>
          <p:cNvPr id="5" name="Picture 4"/>
          <p:cNvPicPr>
            <a:picLocks noChangeAspect="1"/>
          </p:cNvPicPr>
          <p:nvPr/>
        </p:nvPicPr>
        <p:blipFill>
          <a:blip r:embed="rId3"/>
          <a:stretch>
            <a:fillRect/>
          </a:stretch>
        </p:blipFill>
        <p:spPr>
          <a:xfrm>
            <a:off x="2203499" y="1770875"/>
            <a:ext cx="6691954" cy="4235731"/>
          </a:xfrm>
          <a:prstGeom prst="rect">
            <a:avLst/>
          </a:prstGeom>
        </p:spPr>
      </p:pic>
      <p:graphicFrame>
        <p:nvGraphicFramePr>
          <p:cNvPr id="8" name="Table 7"/>
          <p:cNvGraphicFramePr>
            <a:graphicFrameLocks noGrp="1"/>
          </p:cNvGraphicFramePr>
          <p:nvPr>
            <p:extLst/>
          </p:nvPr>
        </p:nvGraphicFramePr>
        <p:xfrm>
          <a:off x="0" y="1747903"/>
          <a:ext cx="2203499" cy="5149264"/>
        </p:xfrm>
        <a:graphic>
          <a:graphicData uri="http://schemas.openxmlformats.org/drawingml/2006/table">
            <a:tbl>
              <a:tblPr firstRow="1" bandRow="1">
                <a:tableStyleId>{5C22544A-7EE6-4342-B048-85BDC9FD1C3A}</a:tableStyleId>
              </a:tblPr>
              <a:tblGrid>
                <a:gridCol w="2203499"/>
              </a:tblGrid>
              <a:tr h="553903">
                <a:tc>
                  <a:txBody>
                    <a:bodyPr/>
                    <a:lstStyle/>
                    <a:p>
                      <a:r>
                        <a:rPr lang="en-US" sz="2400" dirty="0" smtClean="0"/>
                        <a:t>Content</a:t>
                      </a:r>
                      <a:endParaRPr lang="en-US" sz="2400" dirty="0"/>
                    </a:p>
                  </a:txBody>
                  <a:tcPr marL="120305" marR="120305" marT="60152" marB="60152"/>
                </a:tc>
              </a:tr>
              <a:tr h="842134">
                <a:tc>
                  <a:txBody>
                    <a:bodyPr/>
                    <a:lstStyle/>
                    <a:p>
                      <a:r>
                        <a:rPr lang="en-US" sz="2400" dirty="0" smtClean="0"/>
                        <a:t>9</a:t>
                      </a:r>
                      <a:r>
                        <a:rPr lang="en-US" sz="2400" baseline="30000" dirty="0" smtClean="0"/>
                        <a:t>th</a:t>
                      </a:r>
                      <a:r>
                        <a:rPr lang="en-US" sz="2400" dirty="0" smtClean="0"/>
                        <a:t> Gr. Literature</a:t>
                      </a:r>
                      <a:endParaRPr lang="en-US" sz="2400" dirty="0"/>
                    </a:p>
                  </a:txBody>
                  <a:tcPr marL="120305" marR="120305" marT="60152" marB="60152"/>
                </a:tc>
              </a:tr>
              <a:tr h="842134">
                <a:tc>
                  <a:txBody>
                    <a:bodyPr/>
                    <a:lstStyle/>
                    <a:p>
                      <a:r>
                        <a:rPr lang="en-US" sz="2400" dirty="0" smtClean="0"/>
                        <a:t>American Literature</a:t>
                      </a:r>
                      <a:endParaRPr lang="en-US" sz="2400" dirty="0"/>
                    </a:p>
                  </a:txBody>
                  <a:tcPr marL="120305" marR="120305" marT="60152" marB="60152"/>
                </a:tc>
              </a:tr>
              <a:tr h="842134">
                <a:tc>
                  <a:txBody>
                    <a:bodyPr/>
                    <a:lstStyle/>
                    <a:p>
                      <a:r>
                        <a:rPr lang="en-US" sz="2400" dirty="0" smtClean="0"/>
                        <a:t>Coordinate Algebra</a:t>
                      </a:r>
                      <a:endParaRPr lang="en-US" sz="2400" dirty="0"/>
                    </a:p>
                  </a:txBody>
                  <a:tcPr marL="120305" marR="120305" marT="60152" marB="60152"/>
                </a:tc>
              </a:tr>
              <a:tr h="601524">
                <a:tc>
                  <a:txBody>
                    <a:bodyPr/>
                    <a:lstStyle/>
                    <a:p>
                      <a:r>
                        <a:rPr lang="en-US" sz="1600" dirty="0" smtClean="0"/>
                        <a:t>Analytic Geometry/</a:t>
                      </a:r>
                      <a:br>
                        <a:rPr lang="en-US" sz="1600" dirty="0" smtClean="0"/>
                      </a:br>
                      <a:r>
                        <a:rPr lang="en-US" sz="1600" dirty="0" smtClean="0"/>
                        <a:t>GPS Geometry/Math II</a:t>
                      </a:r>
                      <a:endParaRPr lang="en-US" sz="1600" dirty="0"/>
                    </a:p>
                  </a:txBody>
                  <a:tcPr marL="120305" marR="120305" marT="60152" marB="60152"/>
                </a:tc>
              </a:tr>
              <a:tr h="409313">
                <a:tc>
                  <a:txBody>
                    <a:bodyPr/>
                    <a:lstStyle/>
                    <a:p>
                      <a:r>
                        <a:rPr lang="en-US" sz="1400" dirty="0" smtClean="0"/>
                        <a:t>Physical Science</a:t>
                      </a:r>
                      <a:endParaRPr lang="en-US" sz="1400" dirty="0"/>
                    </a:p>
                  </a:txBody>
                  <a:tcPr marL="120305" marR="120305" marT="60152" marB="60152"/>
                </a:tc>
              </a:tr>
              <a:tr h="340864">
                <a:tc>
                  <a:txBody>
                    <a:bodyPr/>
                    <a:lstStyle/>
                    <a:p>
                      <a:r>
                        <a:rPr lang="en-US" sz="1400" dirty="0" smtClean="0"/>
                        <a:t>Biology</a:t>
                      </a:r>
                      <a:endParaRPr lang="en-US" sz="1400" dirty="0"/>
                    </a:p>
                  </a:txBody>
                  <a:tcPr marL="120305" marR="120305" marT="60152" marB="60152"/>
                </a:tc>
              </a:tr>
              <a:tr h="340864">
                <a:tc>
                  <a:txBody>
                    <a:bodyPr/>
                    <a:lstStyle/>
                    <a:p>
                      <a:r>
                        <a:rPr lang="en-US" sz="1400" dirty="0" smtClean="0"/>
                        <a:t>U.S. History</a:t>
                      </a:r>
                      <a:endParaRPr lang="en-US" sz="1400" dirty="0"/>
                    </a:p>
                  </a:txBody>
                  <a:tcPr marL="120305" marR="120305" marT="60152" marB="60152"/>
                </a:tc>
              </a:tr>
              <a:tr h="340864">
                <a:tc>
                  <a:txBody>
                    <a:bodyPr/>
                    <a:lstStyle/>
                    <a:p>
                      <a:r>
                        <a:rPr lang="en-US" sz="1400" dirty="0" smtClean="0"/>
                        <a:t>Economics</a:t>
                      </a:r>
                      <a:endParaRPr lang="en-US" sz="1400" dirty="0"/>
                    </a:p>
                  </a:txBody>
                  <a:tcPr marL="120305" marR="120305" marT="60152" marB="60152"/>
                </a:tc>
              </a:tr>
            </a:tbl>
          </a:graphicData>
        </a:graphic>
      </p:graphicFrame>
      <p:sp>
        <p:nvSpPr>
          <p:cNvPr id="7" name="Oval 6"/>
          <p:cNvSpPr/>
          <p:nvPr/>
        </p:nvSpPr>
        <p:spPr>
          <a:xfrm>
            <a:off x="1" y="1488667"/>
            <a:ext cx="2128308" cy="4764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9" name="Oval 8"/>
          <p:cNvSpPr/>
          <p:nvPr/>
        </p:nvSpPr>
        <p:spPr>
          <a:xfrm>
            <a:off x="7323555" y="1857342"/>
            <a:ext cx="1571898" cy="4162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Tree>
    <p:extLst>
      <p:ext uri="{BB962C8B-B14F-4D97-AF65-F5344CB8AC3E}">
        <p14:creationId xmlns:p14="http://schemas.microsoft.com/office/powerpoint/2010/main" val="182076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413685" y="334016"/>
            <a:ext cx="6316630" cy="1325563"/>
          </a:xfrm>
        </p:spPr>
        <p:txBody>
          <a:bodyPr>
            <a:normAutofit/>
          </a:bodyPr>
          <a:lstStyle/>
          <a:p>
            <a:pPr algn="ctr"/>
            <a:r>
              <a:rPr lang="en-US" sz="3600" dirty="0">
                <a:solidFill>
                  <a:prstClr val="black"/>
                </a:solidFill>
              </a:rPr>
              <a:t>Content Mastery </a:t>
            </a:r>
            <a:r>
              <a:rPr lang="en-US" sz="3600" dirty="0" smtClean="0">
                <a:solidFill>
                  <a:prstClr val="black"/>
                </a:solidFill>
              </a:rPr>
              <a:t/>
            </a:r>
            <a:br>
              <a:rPr lang="en-US" sz="3600" dirty="0" smtClean="0">
                <a:solidFill>
                  <a:prstClr val="black"/>
                </a:solidFill>
              </a:rPr>
            </a:br>
            <a:r>
              <a:rPr lang="en-US" sz="3600" dirty="0" smtClean="0">
                <a:solidFill>
                  <a:prstClr val="black"/>
                </a:solidFill>
              </a:rPr>
              <a:t>HS </a:t>
            </a:r>
            <a:r>
              <a:rPr lang="en-US" sz="3600" dirty="0">
                <a:solidFill>
                  <a:prstClr val="black"/>
                </a:solidFill>
              </a:rPr>
              <a:t>Example</a:t>
            </a:r>
            <a:endParaRPr lang="en-US" sz="3600" dirty="0"/>
          </a:p>
        </p:txBody>
      </p:sp>
      <p:pic>
        <p:nvPicPr>
          <p:cNvPr id="6" name="Content Placeholder 5"/>
          <p:cNvPicPr>
            <a:picLocks noGrp="1" noChangeAspect="1"/>
          </p:cNvPicPr>
          <p:nvPr>
            <p:ph idx="1"/>
          </p:nvPr>
        </p:nvPicPr>
        <p:blipFill>
          <a:blip r:embed="rId3"/>
          <a:stretch>
            <a:fillRect/>
          </a:stretch>
        </p:blipFill>
        <p:spPr>
          <a:xfrm>
            <a:off x="0" y="1516101"/>
            <a:ext cx="9144000" cy="5248714"/>
          </a:xfrm>
          <a:prstGeom prst="rect">
            <a:avLst/>
          </a:prstGeom>
        </p:spPr>
      </p:pic>
    </p:spTree>
    <p:extLst>
      <p:ext uri="{BB962C8B-B14F-4D97-AF65-F5344CB8AC3E}">
        <p14:creationId xmlns:p14="http://schemas.microsoft.com/office/powerpoint/2010/main" val="300419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20307" y="917636"/>
            <a:ext cx="9023694" cy="5688162"/>
          </a:xfrm>
          <a:prstGeom prst="rect">
            <a:avLst/>
          </a:prstGeom>
        </p:spPr>
      </p:pic>
      <p:sp>
        <p:nvSpPr>
          <p:cNvPr id="2" name="Title 1"/>
          <p:cNvSpPr>
            <a:spLocks noGrp="1"/>
          </p:cNvSpPr>
          <p:nvPr>
            <p:ph type="title"/>
          </p:nvPr>
        </p:nvSpPr>
        <p:spPr>
          <a:xfrm>
            <a:off x="457410" y="189126"/>
            <a:ext cx="8229182" cy="1182474"/>
          </a:xfrm>
        </p:spPr>
        <p:txBody>
          <a:bodyPr>
            <a:normAutofit/>
          </a:bodyPr>
          <a:lstStyle/>
          <a:p>
            <a:pPr algn="ctr"/>
            <a:r>
              <a:rPr lang="en-US" sz="3600" dirty="0" smtClean="0"/>
              <a:t>Content Mastery </a:t>
            </a:r>
            <a:br>
              <a:rPr lang="en-US" sz="3600" dirty="0" smtClean="0"/>
            </a:br>
            <a:r>
              <a:rPr lang="en-US" sz="3600" dirty="0" smtClean="0"/>
              <a:t>HS Example</a:t>
            </a:r>
            <a:endParaRPr lang="en-US" sz="3600" dirty="0"/>
          </a:p>
        </p:txBody>
      </p:sp>
    </p:spTree>
    <p:extLst>
      <p:ext uri="{BB962C8B-B14F-4D97-AF65-F5344CB8AC3E}">
        <p14:creationId xmlns:p14="http://schemas.microsoft.com/office/powerpoint/2010/main" val="39793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7" name="Rectangle 1"/>
          <p:cNvSpPr>
            <a:spLocks noChangeArrowheads="1"/>
          </p:cNvSpPr>
          <p:nvPr/>
        </p:nvSpPr>
        <p:spPr bwMode="auto">
          <a:xfrm>
            <a:off x="450927" y="540453"/>
            <a:ext cx="8083439" cy="688429"/>
          </a:xfrm>
          <a:prstGeom prst="rect">
            <a:avLst/>
          </a:prstGeom>
          <a:noFill/>
          <a:ln w="9525">
            <a:noFill/>
            <a:miter lim="800000"/>
            <a:headEnd/>
            <a:tailEnd/>
          </a:ln>
          <a:effectLst/>
        </p:spPr>
        <p:txBody>
          <a:bodyPr vert="horz" wrap="none" lIns="120305" tIns="60152" rIns="120305" bIns="60152" numCol="1" anchor="ctr" anchorCtr="0" compatLnSpc="1">
            <a:prstTxWarp prst="textNoShape">
              <a:avLst/>
            </a:prstTxWarp>
            <a:spAutoFit/>
          </a:bodyPr>
          <a:lstStyle/>
          <a:p>
            <a:pPr algn="ctr" defTabSz="1203076" fontAlgn="base">
              <a:spcBef>
                <a:spcPct val="0"/>
              </a:spcBef>
              <a:spcAft>
                <a:spcPct val="0"/>
              </a:spcAft>
            </a:pPr>
            <a:r>
              <a:rPr lang="en-US" sz="3600" b="1" dirty="0">
                <a:latin typeface="Arial Rounded MT Bold" panose="020F0704030504030204" pitchFamily="34" charset="0"/>
                <a:ea typeface="Calibri" pitchFamily="34" charset="0"/>
                <a:cs typeface="Times New Roman" pitchFamily="18" charset="0"/>
              </a:rPr>
              <a:t>Drilling for the </a:t>
            </a:r>
            <a:r>
              <a:rPr lang="en-US" sz="3600" b="1" dirty="0">
                <a:solidFill>
                  <a:srgbClr val="0D1DB7"/>
                </a:solidFill>
                <a:latin typeface="Arial Rounded MT Bold" panose="020F0704030504030204" pitchFamily="34" charset="0"/>
                <a:ea typeface="Calibri" pitchFamily="34" charset="0"/>
                <a:cs typeface="Times New Roman" pitchFamily="18" charset="0"/>
              </a:rPr>
              <a:t>WHO</a:t>
            </a:r>
            <a:r>
              <a:rPr lang="en-US" sz="3600" b="1" dirty="0">
                <a:solidFill>
                  <a:srgbClr val="C00000"/>
                </a:solidFill>
                <a:latin typeface="Arial Rounded MT Bold" panose="020F0704030504030204" pitchFamily="34" charset="0"/>
                <a:ea typeface="Calibri" pitchFamily="34" charset="0"/>
                <a:cs typeface="Times New Roman" pitchFamily="18" charset="0"/>
              </a:rPr>
              <a:t> </a:t>
            </a:r>
            <a:r>
              <a:rPr lang="en-US" sz="3600" b="1" dirty="0">
                <a:latin typeface="Arial Rounded MT Bold" panose="020F0704030504030204" pitchFamily="34" charset="0"/>
                <a:ea typeface="Calibri" pitchFamily="34" charset="0"/>
                <a:cs typeface="Times New Roman" pitchFamily="18" charset="0"/>
              </a:rPr>
              <a:t>and the </a:t>
            </a:r>
            <a:r>
              <a:rPr lang="en-US" sz="3600" b="1" dirty="0">
                <a:solidFill>
                  <a:srgbClr val="00B050"/>
                </a:solidFill>
                <a:latin typeface="Arial Rounded MT Bold" panose="020F0704030504030204" pitchFamily="34" charset="0"/>
                <a:ea typeface="Calibri" pitchFamily="34" charset="0"/>
                <a:cs typeface="Times New Roman" pitchFamily="18" charset="0"/>
              </a:rPr>
              <a:t>WHAT</a:t>
            </a:r>
            <a:endParaRPr lang="en-US" sz="3600" dirty="0">
              <a:solidFill>
                <a:srgbClr val="00B050"/>
              </a:solidFill>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838645" y="1763213"/>
            <a:ext cx="2569009" cy="2167993"/>
          </a:xfrm>
          <a:prstGeom prst="rect">
            <a:avLst/>
          </a:prstGeom>
        </p:spPr>
      </p:pic>
      <p:pic>
        <p:nvPicPr>
          <p:cNvPr id="7" name="Picture 6"/>
          <p:cNvPicPr>
            <a:picLocks noChangeAspect="1"/>
          </p:cNvPicPr>
          <p:nvPr/>
        </p:nvPicPr>
        <p:blipFill>
          <a:blip r:embed="rId4"/>
          <a:stretch>
            <a:fillRect/>
          </a:stretch>
        </p:blipFill>
        <p:spPr>
          <a:xfrm flipH="1">
            <a:off x="4882135" y="1763214"/>
            <a:ext cx="2273444" cy="2068327"/>
          </a:xfrm>
          <a:prstGeom prst="rect">
            <a:avLst/>
          </a:prstGeom>
        </p:spPr>
      </p:pic>
      <p:cxnSp>
        <p:nvCxnSpPr>
          <p:cNvPr id="9" name="Straight Connector 8"/>
          <p:cNvCxnSpPr/>
          <p:nvPr/>
        </p:nvCxnSpPr>
        <p:spPr>
          <a:xfrm>
            <a:off x="923270" y="3784866"/>
            <a:ext cx="7274243" cy="3268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20200" y="3856856"/>
            <a:ext cx="1810111" cy="821315"/>
          </a:xfrm>
          <a:prstGeom prst="rect">
            <a:avLst/>
          </a:prstGeom>
        </p:spPr>
        <p:txBody>
          <a:bodyPr wrap="none">
            <a:spAutoFit/>
          </a:bodyPr>
          <a:lstStyle/>
          <a:p>
            <a:r>
              <a:rPr lang="en-US" sz="4737" b="1" dirty="0">
                <a:solidFill>
                  <a:srgbClr val="0D1DB7"/>
                </a:solidFill>
                <a:ea typeface="Calibri" pitchFamily="34" charset="0"/>
                <a:cs typeface="Times New Roman" pitchFamily="18" charset="0"/>
              </a:rPr>
              <a:t>WHO?</a:t>
            </a:r>
            <a:endParaRPr lang="en-US" sz="4737" dirty="0"/>
          </a:p>
        </p:txBody>
      </p:sp>
      <p:sp>
        <p:nvSpPr>
          <p:cNvPr id="12" name="Rectangle 11"/>
          <p:cNvSpPr/>
          <p:nvPr/>
        </p:nvSpPr>
        <p:spPr>
          <a:xfrm>
            <a:off x="5007683" y="3883228"/>
            <a:ext cx="2022348" cy="821315"/>
          </a:xfrm>
          <a:prstGeom prst="rect">
            <a:avLst/>
          </a:prstGeom>
        </p:spPr>
        <p:txBody>
          <a:bodyPr wrap="none">
            <a:spAutoFit/>
          </a:bodyPr>
          <a:lstStyle/>
          <a:p>
            <a:pPr lvl="0" algn="ctr"/>
            <a:r>
              <a:rPr lang="en-US" sz="4737" b="1" dirty="0">
                <a:solidFill>
                  <a:srgbClr val="00B050"/>
                </a:solidFill>
                <a:ea typeface="Calibri" pitchFamily="34" charset="0"/>
                <a:cs typeface="Times New Roman" pitchFamily="18" charset="0"/>
              </a:rPr>
              <a:t>WHAT?</a:t>
            </a:r>
            <a:endParaRPr lang="en-US" sz="4737" dirty="0">
              <a:solidFill>
                <a:srgbClr val="00B050"/>
              </a:solidFill>
            </a:endParaRPr>
          </a:p>
        </p:txBody>
      </p:sp>
      <p:sp>
        <p:nvSpPr>
          <p:cNvPr id="13" name="TextBox 12"/>
          <p:cNvSpPr txBox="1"/>
          <p:nvPr/>
        </p:nvSpPr>
        <p:spPr>
          <a:xfrm>
            <a:off x="2298457" y="4704543"/>
            <a:ext cx="1806144" cy="902042"/>
          </a:xfrm>
          <a:prstGeom prst="rect">
            <a:avLst/>
          </a:prstGeom>
          <a:noFill/>
        </p:spPr>
        <p:txBody>
          <a:bodyPr wrap="square" rtlCol="0">
            <a:spAutoFit/>
          </a:bodyPr>
          <a:lstStyle/>
          <a:p>
            <a:pPr algn="ctr"/>
            <a:r>
              <a:rPr lang="en-US" sz="2631" b="1" dirty="0"/>
              <a:t>Student Groups</a:t>
            </a:r>
          </a:p>
        </p:txBody>
      </p:sp>
      <p:sp>
        <p:nvSpPr>
          <p:cNvPr id="16" name="TextBox 15"/>
          <p:cNvSpPr txBox="1"/>
          <p:nvPr/>
        </p:nvSpPr>
        <p:spPr>
          <a:xfrm>
            <a:off x="4910622" y="4704543"/>
            <a:ext cx="1806144" cy="902042"/>
          </a:xfrm>
          <a:prstGeom prst="rect">
            <a:avLst/>
          </a:prstGeom>
          <a:noFill/>
        </p:spPr>
        <p:txBody>
          <a:bodyPr wrap="square" rtlCol="0">
            <a:spAutoFit/>
          </a:bodyPr>
          <a:lstStyle/>
          <a:p>
            <a:pPr algn="ctr"/>
            <a:r>
              <a:rPr lang="en-US" sz="2631" b="1" dirty="0"/>
              <a:t>Content Domains</a:t>
            </a:r>
          </a:p>
        </p:txBody>
      </p:sp>
    </p:spTree>
    <p:extLst>
      <p:ext uri="{BB962C8B-B14F-4D97-AF65-F5344CB8AC3E}">
        <p14:creationId xmlns:p14="http://schemas.microsoft.com/office/powerpoint/2010/main" val="141135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9591" y="1965269"/>
            <a:ext cx="4884819" cy="3979551"/>
          </a:xfrm>
          <a:prstGeom prst="rect">
            <a:avLst/>
          </a:prstGeom>
          <a:noFill/>
        </p:spPr>
        <p:txBody>
          <a:bodyPr wrap="square" rtlCol="0">
            <a:spAutoFit/>
          </a:bodyPr>
          <a:lstStyle/>
          <a:p>
            <a:r>
              <a:rPr lang="en-US" sz="4210" b="1" dirty="0"/>
              <a:t>A caveat:</a:t>
            </a:r>
          </a:p>
          <a:p>
            <a:endParaRPr lang="en-US" sz="4210" b="1" dirty="0"/>
          </a:p>
          <a:p>
            <a:pPr marL="601538" indent="-601538">
              <a:buFont typeface="Arial" pitchFamily="34" charset="0"/>
              <a:buChar char="ø"/>
            </a:pPr>
            <a:r>
              <a:rPr lang="en-US" sz="4210" b="1" dirty="0"/>
              <a:t>This not AYP</a:t>
            </a:r>
          </a:p>
          <a:p>
            <a:endParaRPr lang="en-US" sz="4210" b="1" dirty="0"/>
          </a:p>
          <a:p>
            <a:pPr marL="601538" indent="-601538">
              <a:buFont typeface="Wingdings" pitchFamily="2" charset="2"/>
              <a:buChar char="ü"/>
            </a:pPr>
            <a:r>
              <a:rPr lang="en-US" sz="4210" b="1" dirty="0"/>
              <a:t>Participation Rate</a:t>
            </a:r>
          </a:p>
          <a:p>
            <a:endParaRPr lang="en-US" sz="4210" b="1" dirty="0"/>
          </a:p>
        </p:txBody>
      </p:sp>
      <p:sp>
        <p:nvSpPr>
          <p:cNvPr id="3" name="Slide Number Placeholder 2"/>
          <p:cNvSpPr>
            <a:spLocks noGrp="1"/>
          </p:cNvSpPr>
          <p:nvPr>
            <p:ph type="sldNum" sz="quarter" idx="12"/>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123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9914" y="2267423"/>
            <a:ext cx="8536227" cy="3975867"/>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451154" indent="-451154">
              <a:spcBef>
                <a:spcPts val="78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Drill into the WHO and the WHAT</a:t>
            </a:r>
            <a:r>
              <a:rPr lang="en-US" sz="2631" b="1" dirty="0" smtClean="0">
                <a:solidFill>
                  <a:prstClr val="black"/>
                </a:solidFill>
                <a:ea typeface="Calibri" pitchFamily="34" charset="0"/>
                <a:cs typeface="Times New Roman" pitchFamily="18" charset="0"/>
              </a:rPr>
              <a:t>:</a:t>
            </a:r>
          </a:p>
          <a:p>
            <a:pPr>
              <a:spcBef>
                <a:spcPts val="789"/>
              </a:spcBef>
            </a:pPr>
            <a:endParaRPr lang="en-US" sz="2631" b="1" dirty="0">
              <a:solidFill>
                <a:prstClr val="black"/>
              </a:solidFill>
              <a:ea typeface="Calibri" pitchFamily="34" charset="0"/>
              <a:cs typeface="Times New Roman" pitchFamily="18" charset="0"/>
            </a:endParaRPr>
          </a:p>
          <a:p>
            <a:pPr marL="914400" lvl="1" indent="-457200">
              <a:spcBef>
                <a:spcPts val="789"/>
              </a:spcBef>
              <a:buFont typeface="Wingdings" panose="05000000000000000000" pitchFamily="2" charset="2"/>
              <a:buChar char="ü"/>
            </a:pPr>
            <a:r>
              <a:rPr lang="en-US" sz="2631" b="1" dirty="0" smtClean="0">
                <a:solidFill>
                  <a:prstClr val="black"/>
                </a:solidFill>
                <a:ea typeface="Calibri" pitchFamily="34" charset="0"/>
                <a:cs typeface="Times New Roman" pitchFamily="18" charset="0"/>
              </a:rPr>
              <a:t>Which </a:t>
            </a:r>
            <a:r>
              <a:rPr lang="en-US" sz="2631" b="1" dirty="0">
                <a:solidFill>
                  <a:prstClr val="black"/>
                </a:solidFill>
                <a:ea typeface="Calibri" pitchFamily="34" charset="0"/>
                <a:cs typeface="Times New Roman" pitchFamily="18" charset="0"/>
              </a:rPr>
              <a:t>domain has the lowest scores </a:t>
            </a:r>
            <a:r>
              <a:rPr lang="en-US" sz="2631" b="1" dirty="0" smtClean="0">
                <a:solidFill>
                  <a:prstClr val="black"/>
                </a:solidFill>
                <a:ea typeface="Calibri" pitchFamily="34" charset="0"/>
                <a:cs typeface="Times New Roman" pitchFamily="18" charset="0"/>
              </a:rPr>
              <a:t>by the most students?</a:t>
            </a:r>
          </a:p>
          <a:p>
            <a:pPr lvl="1">
              <a:spcBef>
                <a:spcPts val="789"/>
              </a:spcBef>
            </a:pPr>
            <a:endParaRPr lang="en-US" sz="2631" b="1" dirty="0">
              <a:solidFill>
                <a:prstClr val="black"/>
              </a:solidFill>
              <a:ea typeface="Calibri" pitchFamily="34" charset="0"/>
              <a:cs typeface="Times New Roman" pitchFamily="18" charset="0"/>
            </a:endParaRPr>
          </a:p>
          <a:p>
            <a:pPr marL="914400" lvl="1" indent="-457200">
              <a:spcBef>
                <a:spcPts val="789"/>
              </a:spcBef>
              <a:buFont typeface="Wingdings" panose="05000000000000000000" pitchFamily="2" charset="2"/>
              <a:buChar char="ü"/>
            </a:pPr>
            <a:r>
              <a:rPr lang="en-US" sz="2631" b="1" dirty="0" smtClean="0">
                <a:solidFill>
                  <a:prstClr val="black"/>
                </a:solidFill>
                <a:ea typeface="Calibri" pitchFamily="34" charset="0"/>
                <a:cs typeface="Times New Roman" pitchFamily="18" charset="0"/>
              </a:rPr>
              <a:t>Which </a:t>
            </a:r>
            <a:r>
              <a:rPr lang="en-US" sz="2631" b="1" dirty="0">
                <a:solidFill>
                  <a:prstClr val="black"/>
                </a:solidFill>
                <a:ea typeface="Calibri" pitchFamily="34" charset="0"/>
                <a:cs typeface="Times New Roman" pitchFamily="18" charset="0"/>
              </a:rPr>
              <a:t>domain is weighted the most</a:t>
            </a:r>
            <a:r>
              <a:rPr lang="en-US" sz="2631" b="1" dirty="0" smtClean="0">
                <a:solidFill>
                  <a:prstClr val="black"/>
                </a:solidFill>
                <a:ea typeface="Calibri" pitchFamily="34" charset="0"/>
                <a:cs typeface="Times New Roman" pitchFamily="18" charset="0"/>
              </a:rPr>
              <a:t>?</a:t>
            </a:r>
          </a:p>
          <a:p>
            <a:pPr lvl="1">
              <a:spcBef>
                <a:spcPts val="789"/>
              </a:spcBef>
            </a:pPr>
            <a:endParaRPr lang="en-US" sz="2631" b="1" dirty="0">
              <a:solidFill>
                <a:prstClr val="black"/>
              </a:solidFill>
              <a:ea typeface="Calibri" pitchFamily="34" charset="0"/>
              <a:cs typeface="Times New Roman" pitchFamily="18" charset="0"/>
            </a:endParaRPr>
          </a:p>
          <a:p>
            <a:pPr marL="914400" lvl="1" indent="-457200">
              <a:spcBef>
                <a:spcPts val="789"/>
              </a:spcBef>
              <a:buFont typeface="Wingdings" panose="05000000000000000000" pitchFamily="2" charset="2"/>
              <a:buChar char="ü"/>
            </a:pPr>
            <a:r>
              <a:rPr lang="en-US" sz="2631" b="1" dirty="0" smtClean="0">
                <a:solidFill>
                  <a:prstClr val="black"/>
                </a:solidFill>
                <a:ea typeface="Calibri" pitchFamily="34" charset="0"/>
                <a:cs typeface="Times New Roman" pitchFamily="18" charset="0"/>
              </a:rPr>
              <a:t>What </a:t>
            </a:r>
            <a:r>
              <a:rPr lang="en-US" sz="2631" b="1" dirty="0">
                <a:solidFill>
                  <a:prstClr val="black"/>
                </a:solidFill>
                <a:ea typeface="Calibri" pitchFamily="34" charset="0"/>
                <a:cs typeface="Times New Roman" pitchFamily="18" charset="0"/>
              </a:rPr>
              <a:t>can we act upon quickly</a:t>
            </a:r>
            <a:r>
              <a:rPr lang="en-US" sz="2631" b="1" dirty="0" smtClean="0">
                <a:solidFill>
                  <a:prstClr val="black"/>
                </a:solidFill>
                <a:ea typeface="Calibri" pitchFamily="34" charset="0"/>
                <a:cs typeface="Times New Roman" pitchFamily="18" charset="0"/>
              </a:rPr>
              <a:t>?</a:t>
            </a:r>
          </a:p>
        </p:txBody>
      </p:sp>
      <p:sp>
        <p:nvSpPr>
          <p:cNvPr id="4" name="Rectangle 3"/>
          <p:cNvSpPr/>
          <p:nvPr/>
        </p:nvSpPr>
        <p:spPr>
          <a:xfrm>
            <a:off x="1605837" y="246524"/>
            <a:ext cx="5904381" cy="1229474"/>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6" dirty="0">
                <a:ln w="11430"/>
                <a:solidFill>
                  <a:srgbClr val="FF0000"/>
                </a:solidFill>
                <a:latin typeface="Arial Rounded MT Bold" panose="020F0704030504030204" pitchFamily="34" charset="0"/>
              </a:rPr>
              <a:t>Content Mastery</a:t>
            </a:r>
          </a:p>
          <a:p>
            <a:pPr algn="ctr"/>
            <a:r>
              <a:rPr lang="en-US" sz="3600" b="1" spc="66" dirty="0">
                <a:ln w="11430"/>
                <a:solidFill>
                  <a:srgbClr val="FF0000"/>
                </a:solidFill>
                <a:latin typeface="Arial Rounded MT Bold" panose="020F0704030504030204" pitchFamily="34" charset="0"/>
              </a:rPr>
              <a:t> Improvement Strategies</a:t>
            </a:r>
          </a:p>
        </p:txBody>
      </p:sp>
    </p:spTree>
    <p:extLst>
      <p:ext uri="{BB962C8B-B14F-4D97-AF65-F5344CB8AC3E}">
        <p14:creationId xmlns:p14="http://schemas.microsoft.com/office/powerpoint/2010/main" val="246708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09278" y="1723720"/>
          <a:ext cx="6725444" cy="2109820"/>
        </p:xfrm>
        <a:graphic>
          <a:graphicData uri="http://schemas.openxmlformats.org/drawingml/2006/table">
            <a:tbl>
              <a:tblPr firstRow="1" firstCol="1" bandRow="1">
                <a:tableStyleId>{5C22544A-7EE6-4342-B048-85BDC9FD1C3A}</a:tableStyleId>
              </a:tblPr>
              <a:tblGrid>
                <a:gridCol w="4868106"/>
                <a:gridCol w="1857338"/>
              </a:tblGrid>
              <a:tr h="421964">
                <a:tc>
                  <a:txBody>
                    <a:bodyPr/>
                    <a:lstStyle/>
                    <a:p>
                      <a:pPr marL="0" marR="0" algn="ctr">
                        <a:lnSpc>
                          <a:spcPct val="115000"/>
                        </a:lnSpc>
                        <a:spcBef>
                          <a:spcPts val="0"/>
                        </a:spcBef>
                        <a:spcAft>
                          <a:spcPts val="0"/>
                        </a:spcAft>
                      </a:pPr>
                      <a:r>
                        <a:rPr lang="en-US" sz="2400" b="1" dirty="0" smtClean="0">
                          <a:effectLst>
                            <a:outerShdw blurRad="38100" dist="38100" dir="2700000" algn="tl">
                              <a:srgbClr val="000000">
                                <a:alpha val="43137"/>
                              </a:srgbClr>
                            </a:outerShdw>
                          </a:effectLst>
                        </a:rPr>
                        <a:t>Domains</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400" b="1" dirty="0">
                          <a:effectLst>
                            <a:outerShdw blurRad="38100" dist="38100" dir="2700000" algn="tl">
                              <a:srgbClr val="000000">
                                <a:alpha val="43137"/>
                              </a:srgbClr>
                            </a:outerShdw>
                          </a:effectLst>
                        </a:rPr>
                        <a:t>% of </a:t>
                      </a:r>
                      <a:r>
                        <a:rPr lang="en-US" sz="2400" b="1" dirty="0" smtClean="0">
                          <a:effectLst>
                            <a:outerShdw blurRad="38100" dist="38100" dir="2700000" algn="tl">
                              <a:srgbClr val="000000">
                                <a:alpha val="43137"/>
                              </a:srgbClr>
                            </a:outerShdw>
                          </a:effectLst>
                        </a:rPr>
                        <a:t>CRCT</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21964">
                <a:tc>
                  <a:txBody>
                    <a:bodyPr/>
                    <a:lstStyle/>
                    <a:p>
                      <a:pPr marL="0" marR="0" algn="l">
                        <a:lnSpc>
                          <a:spcPct val="115000"/>
                        </a:lnSpc>
                        <a:spcBef>
                          <a:spcPts val="0"/>
                        </a:spcBef>
                        <a:spcAft>
                          <a:spcPts val="0"/>
                        </a:spcAft>
                      </a:pPr>
                      <a:r>
                        <a:rPr lang="en-US" sz="2400" b="1" dirty="0" smtClean="0">
                          <a:solidFill>
                            <a:schemeClr val="tx1"/>
                          </a:solidFill>
                          <a:effectLst/>
                        </a:rPr>
                        <a:t>History</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latin typeface="+mn-lt"/>
                          <a:ea typeface="+mn-ea"/>
                          <a:cs typeface="+mn-cs"/>
                        </a:rPr>
                        <a:t>50%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964">
                <a:tc>
                  <a:txBody>
                    <a:bodyPr/>
                    <a:lstStyle/>
                    <a:p>
                      <a:pPr marL="0" marR="0" algn="l">
                        <a:lnSpc>
                          <a:spcPct val="115000"/>
                        </a:lnSpc>
                        <a:spcBef>
                          <a:spcPts val="0"/>
                        </a:spcBef>
                        <a:spcAft>
                          <a:spcPts val="0"/>
                        </a:spcAft>
                      </a:pPr>
                      <a:r>
                        <a:rPr lang="en-US" sz="2400" b="1" dirty="0" smtClean="0">
                          <a:solidFill>
                            <a:schemeClr val="tx1"/>
                          </a:solidFill>
                          <a:effectLst/>
                          <a:latin typeface="+mn-lt"/>
                          <a:ea typeface="+mn-ea"/>
                          <a:cs typeface="+mn-cs"/>
                        </a:rPr>
                        <a:t>Geography</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latin typeface="+mn-lt"/>
                          <a:ea typeface="+mn-ea"/>
                          <a:cs typeface="+mn-cs"/>
                        </a:rPr>
                        <a:t>15%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964">
                <a:tc>
                  <a:txBody>
                    <a:bodyPr/>
                    <a:lstStyle/>
                    <a:p>
                      <a:pPr marL="0" marR="0" algn="l">
                        <a:lnSpc>
                          <a:spcPct val="115000"/>
                        </a:lnSpc>
                        <a:spcBef>
                          <a:spcPts val="0"/>
                        </a:spcBef>
                        <a:spcAft>
                          <a:spcPts val="0"/>
                        </a:spcAft>
                      </a:pPr>
                      <a:r>
                        <a:rPr lang="en-US" sz="2400" b="1" dirty="0" smtClean="0">
                          <a:solidFill>
                            <a:schemeClr val="tx1"/>
                          </a:solidFill>
                          <a:effectLst/>
                        </a:rPr>
                        <a:t>Government/Civics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rPr>
                        <a:t>20%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964">
                <a:tc>
                  <a:txBody>
                    <a:bodyPr/>
                    <a:lstStyle/>
                    <a:p>
                      <a:pPr marL="0" marR="0" algn="l">
                        <a:lnSpc>
                          <a:spcPct val="115000"/>
                        </a:lnSpc>
                        <a:spcBef>
                          <a:spcPts val="0"/>
                        </a:spcBef>
                        <a:spcAft>
                          <a:spcPts val="0"/>
                        </a:spcAft>
                      </a:pPr>
                      <a:r>
                        <a:rPr lang="en-US" sz="2400" b="1" dirty="0" smtClean="0">
                          <a:solidFill>
                            <a:schemeClr val="tx1"/>
                          </a:solidFill>
                          <a:effectLst/>
                        </a:rPr>
                        <a:t>Economics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rPr>
                        <a:t>15%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629512" y="548578"/>
            <a:ext cx="7884977" cy="1200329"/>
          </a:xfrm>
          <a:prstGeom prst="rect">
            <a:avLst/>
          </a:prstGeom>
        </p:spPr>
        <p:txBody>
          <a:bodyPr wrap="square">
            <a:spAutoFit/>
          </a:bodyPr>
          <a:lstStyle/>
          <a:p>
            <a:pPr algn="ctr"/>
            <a:r>
              <a:rPr lang="en-US" sz="3600" b="1" dirty="0">
                <a:latin typeface="Arial Rounded MT Bold" panose="020F0704030504030204" pitchFamily="34" charset="0"/>
              </a:rPr>
              <a:t>Test Domain Performance</a:t>
            </a:r>
          </a:p>
          <a:p>
            <a:pPr algn="ctr"/>
            <a:r>
              <a:rPr lang="en-US" sz="3600" b="1" dirty="0">
                <a:latin typeface="Arial Rounded MT Bold" panose="020F0704030504030204" pitchFamily="34" charset="0"/>
              </a:rPr>
              <a:t>Fourth Grade Social Studies </a:t>
            </a:r>
            <a:endParaRPr lang="en-US" sz="3600" dirty="0">
              <a:solidFill>
                <a:srgbClr val="C00000"/>
              </a:solidFill>
              <a:latin typeface="Arial Rounded MT Bold" panose="020F0704030504030204" pitchFamily="34" charset="0"/>
            </a:endParaRPr>
          </a:p>
        </p:txBody>
      </p:sp>
      <p:sp>
        <p:nvSpPr>
          <p:cNvPr id="10" name="TextBox 9"/>
          <p:cNvSpPr txBox="1"/>
          <p:nvPr/>
        </p:nvSpPr>
        <p:spPr>
          <a:xfrm>
            <a:off x="878448" y="4333077"/>
            <a:ext cx="7387104" cy="456728"/>
          </a:xfrm>
          <a:prstGeom prst="rect">
            <a:avLst/>
          </a:prstGeom>
          <a:noFill/>
        </p:spPr>
        <p:txBody>
          <a:bodyPr wrap="square" rtlCol="0">
            <a:spAutoFit/>
          </a:bodyPr>
          <a:lstStyle/>
          <a:p>
            <a:pPr algn="ctr"/>
            <a:r>
              <a:rPr lang="en-US" sz="2368" b="1" dirty="0">
                <a:solidFill>
                  <a:srgbClr val="0040CC"/>
                </a:solidFill>
              </a:rPr>
              <a:t>Weakest Domain: </a:t>
            </a:r>
            <a:r>
              <a:rPr lang="en-US" sz="2368" b="1" dirty="0">
                <a:solidFill>
                  <a:srgbClr val="C00000"/>
                </a:solidFill>
              </a:rPr>
              <a:t>History </a:t>
            </a:r>
            <a:r>
              <a:rPr lang="en-US" sz="2316" b="1" dirty="0">
                <a:solidFill>
                  <a:srgbClr val="00B050"/>
                </a:solidFill>
              </a:rPr>
              <a:t>	</a:t>
            </a:r>
            <a:endParaRPr lang="en-US" sz="2316" b="1" dirty="0"/>
          </a:p>
        </p:txBody>
      </p:sp>
      <p:sp>
        <p:nvSpPr>
          <p:cNvPr id="4" name="TextBox 3"/>
          <p:cNvSpPr txBox="1"/>
          <p:nvPr/>
        </p:nvSpPr>
        <p:spPr>
          <a:xfrm>
            <a:off x="-627379" y="5237030"/>
            <a:ext cx="10398759" cy="983154"/>
          </a:xfrm>
          <a:prstGeom prst="rect">
            <a:avLst/>
          </a:prstGeom>
          <a:noFill/>
        </p:spPr>
        <p:txBody>
          <a:bodyPr wrap="square" rtlCol="0">
            <a:spAutoFit/>
          </a:bodyPr>
          <a:lstStyle/>
          <a:p>
            <a:pPr algn="ctr"/>
            <a:r>
              <a:rPr lang="en-US" sz="3158" b="1" i="1" dirty="0"/>
              <a:t>*Domains found in School Reports and </a:t>
            </a:r>
            <a:r>
              <a:rPr lang="en-US" sz="3158" b="1" i="1" dirty="0" smtClean="0"/>
              <a:t>SLDS</a:t>
            </a:r>
            <a:endParaRPr lang="en-US" sz="3158" b="1" dirty="0"/>
          </a:p>
          <a:p>
            <a:pPr algn="ctr"/>
            <a:r>
              <a:rPr lang="en-US" sz="2631" b="1" i="1" dirty="0">
                <a:solidFill>
                  <a:srgbClr val="0040CC"/>
                </a:solidFill>
              </a:rPr>
              <a:t>Who will pull this information by domains?</a:t>
            </a:r>
          </a:p>
        </p:txBody>
      </p:sp>
    </p:spTree>
    <p:extLst>
      <p:ext uri="{BB962C8B-B14F-4D97-AF65-F5344CB8AC3E}">
        <p14:creationId xmlns:p14="http://schemas.microsoft.com/office/powerpoint/2010/main" val="137165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21534" y="1002167"/>
          <a:ext cx="7500933" cy="2861178"/>
        </p:xfrm>
        <a:graphic>
          <a:graphicData uri="http://schemas.openxmlformats.org/drawingml/2006/table">
            <a:tbl>
              <a:tblPr firstRow="1" firstCol="1" bandRow="1">
                <a:tableStyleId>{5C22544A-7EE6-4342-B048-85BDC9FD1C3A}</a:tableStyleId>
              </a:tblPr>
              <a:tblGrid>
                <a:gridCol w="5659075"/>
                <a:gridCol w="1841858"/>
              </a:tblGrid>
              <a:tr h="476863">
                <a:tc>
                  <a:txBody>
                    <a:bodyPr/>
                    <a:lstStyle/>
                    <a:p>
                      <a:pPr marL="0" marR="0" algn="ctr">
                        <a:lnSpc>
                          <a:spcPct val="115000"/>
                        </a:lnSpc>
                        <a:spcBef>
                          <a:spcPts val="0"/>
                        </a:spcBef>
                        <a:spcAft>
                          <a:spcPts val="0"/>
                        </a:spcAft>
                      </a:pPr>
                      <a:r>
                        <a:rPr lang="en-US" sz="2400" b="1" dirty="0" smtClean="0">
                          <a:effectLst>
                            <a:outerShdw blurRad="38100" dist="38100" dir="2700000" algn="tl">
                              <a:srgbClr val="000000">
                                <a:alpha val="43137"/>
                              </a:srgbClr>
                            </a:outerShdw>
                          </a:effectLst>
                        </a:rPr>
                        <a:t>Domains</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400" b="1" dirty="0">
                          <a:effectLst>
                            <a:outerShdw blurRad="38100" dist="38100" dir="2700000" algn="tl">
                              <a:srgbClr val="000000">
                                <a:alpha val="43137"/>
                              </a:srgbClr>
                            </a:outerShdw>
                          </a:effectLst>
                        </a:rPr>
                        <a:t>% of </a:t>
                      </a:r>
                      <a:r>
                        <a:rPr lang="en-US" sz="2400" b="1" dirty="0" smtClean="0">
                          <a:effectLst>
                            <a:outerShdw blurRad="38100" dist="38100" dir="2700000" algn="tl">
                              <a:srgbClr val="000000">
                                <a:alpha val="43137"/>
                              </a:srgbClr>
                            </a:outerShdw>
                          </a:effectLst>
                        </a:rPr>
                        <a:t>EOCT</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76863">
                <a:tc>
                  <a:txBody>
                    <a:bodyPr/>
                    <a:lstStyle/>
                    <a:p>
                      <a:pPr marL="0" marR="0" algn="l">
                        <a:lnSpc>
                          <a:spcPct val="115000"/>
                        </a:lnSpc>
                        <a:spcBef>
                          <a:spcPts val="0"/>
                        </a:spcBef>
                        <a:spcAft>
                          <a:spcPts val="0"/>
                        </a:spcAft>
                      </a:pPr>
                      <a:r>
                        <a:rPr lang="en-US" sz="2400" b="1" dirty="0" smtClean="0">
                          <a:solidFill>
                            <a:schemeClr val="tx1"/>
                          </a:solidFill>
                          <a:effectLst/>
                          <a:latin typeface="+mn-lt"/>
                          <a:ea typeface="+mn-ea"/>
                          <a:cs typeface="+mn-cs"/>
                        </a:rPr>
                        <a:t>Colonization</a:t>
                      </a:r>
                      <a:r>
                        <a:rPr lang="en-US" sz="2400" b="1" baseline="0" dirty="0" smtClean="0">
                          <a:solidFill>
                            <a:schemeClr val="tx1"/>
                          </a:solidFill>
                          <a:effectLst/>
                          <a:latin typeface="+mn-lt"/>
                          <a:ea typeface="+mn-ea"/>
                          <a:cs typeface="+mn-cs"/>
                        </a:rPr>
                        <a:t> through the Constitution</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latin typeface="+mn-lt"/>
                          <a:ea typeface="+mn-ea"/>
                          <a:cs typeface="+mn-cs"/>
                        </a:rPr>
                        <a:t>19%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63">
                <a:tc>
                  <a:txBody>
                    <a:bodyPr/>
                    <a:lstStyle/>
                    <a:p>
                      <a:pPr marL="0" marR="0" algn="l">
                        <a:lnSpc>
                          <a:spcPct val="115000"/>
                        </a:lnSpc>
                        <a:spcBef>
                          <a:spcPts val="0"/>
                        </a:spcBef>
                        <a:spcAft>
                          <a:spcPts val="0"/>
                        </a:spcAft>
                      </a:pPr>
                      <a:r>
                        <a:rPr lang="en-US" sz="2400" b="1" dirty="0" smtClean="0">
                          <a:solidFill>
                            <a:schemeClr val="tx1"/>
                          </a:solidFill>
                          <a:effectLst/>
                          <a:latin typeface="+mn-lt"/>
                          <a:ea typeface="+mn-ea"/>
                          <a:cs typeface="+mn-cs"/>
                        </a:rPr>
                        <a:t>New Republic through Reconstruction</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latin typeface="+mn-lt"/>
                          <a:ea typeface="+mn-ea"/>
                          <a:cs typeface="+mn-cs"/>
                        </a:rPr>
                        <a:t>19%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63">
                <a:tc>
                  <a:txBody>
                    <a:bodyPr/>
                    <a:lstStyle/>
                    <a:p>
                      <a:pPr marL="0" marR="0" algn="l">
                        <a:lnSpc>
                          <a:spcPct val="115000"/>
                        </a:lnSpc>
                        <a:spcBef>
                          <a:spcPts val="0"/>
                        </a:spcBef>
                        <a:spcAft>
                          <a:spcPts val="0"/>
                        </a:spcAft>
                      </a:pPr>
                      <a:r>
                        <a:rPr lang="en-US" sz="2400" b="1" dirty="0" smtClean="0">
                          <a:solidFill>
                            <a:schemeClr val="tx1"/>
                          </a:solidFill>
                          <a:effectLst/>
                          <a:latin typeface="+mn-lt"/>
                          <a:ea typeface="+mn-ea"/>
                          <a:cs typeface="+mn-cs"/>
                        </a:rPr>
                        <a:t>Industrialization</a:t>
                      </a:r>
                      <a:r>
                        <a:rPr lang="en-US" sz="2400" b="1" baseline="0" dirty="0" smtClean="0">
                          <a:solidFill>
                            <a:schemeClr val="tx1"/>
                          </a:solidFill>
                          <a:effectLst/>
                          <a:latin typeface="+mn-lt"/>
                          <a:ea typeface="+mn-ea"/>
                          <a:cs typeface="+mn-cs"/>
                        </a:rPr>
                        <a:t>, Reform, and Imperialism</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rPr>
                        <a:t>16%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63">
                <a:tc>
                  <a:txBody>
                    <a:bodyPr/>
                    <a:lstStyle/>
                    <a:p>
                      <a:pPr marL="0" marR="0" algn="l">
                        <a:lnSpc>
                          <a:spcPct val="115000"/>
                        </a:lnSpc>
                        <a:spcBef>
                          <a:spcPts val="0"/>
                        </a:spcBef>
                        <a:spcAft>
                          <a:spcPts val="0"/>
                        </a:spcAft>
                      </a:pP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Establishment as a World</a:t>
                      </a:r>
                      <a:r>
                        <a:rPr lang="en-US" sz="24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Power</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63">
                <a:tc>
                  <a:txBody>
                    <a:bodyPr/>
                    <a:lstStyle/>
                    <a:p>
                      <a:pPr marL="0" marR="0" algn="l">
                        <a:lnSpc>
                          <a:spcPct val="115000"/>
                        </a:lnSpc>
                        <a:spcBef>
                          <a:spcPts val="0"/>
                        </a:spcBef>
                        <a:spcAft>
                          <a:spcPts val="0"/>
                        </a:spcAft>
                      </a:pP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Modern Era</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22%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98" marR="638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30317" y="369455"/>
            <a:ext cx="9204636" cy="646331"/>
          </a:xfrm>
          <a:prstGeom prst="rect">
            <a:avLst/>
          </a:prstGeom>
        </p:spPr>
        <p:txBody>
          <a:bodyPr wrap="none">
            <a:spAutoFit/>
          </a:bodyPr>
          <a:lstStyle/>
          <a:p>
            <a:pPr algn="ctr"/>
            <a:r>
              <a:rPr lang="en-US" sz="3600" b="1" dirty="0">
                <a:latin typeface="Arial Rounded MT Bold" panose="020F0704030504030204" pitchFamily="34" charset="0"/>
              </a:rPr>
              <a:t>U. S. History EOCT Domain Performance</a:t>
            </a:r>
            <a:endParaRPr lang="en-US" sz="3600" dirty="0">
              <a:latin typeface="Arial Rounded MT Bold" panose="020F0704030504030204" pitchFamily="34" charset="0"/>
            </a:endParaRPr>
          </a:p>
        </p:txBody>
      </p:sp>
      <p:sp>
        <p:nvSpPr>
          <p:cNvPr id="5" name="TextBox 4"/>
          <p:cNvSpPr txBox="1"/>
          <p:nvPr/>
        </p:nvSpPr>
        <p:spPr>
          <a:xfrm>
            <a:off x="226424" y="4425912"/>
            <a:ext cx="8769530" cy="448713"/>
          </a:xfrm>
          <a:prstGeom prst="rect">
            <a:avLst/>
          </a:prstGeom>
          <a:noFill/>
        </p:spPr>
        <p:txBody>
          <a:bodyPr wrap="square" rtlCol="0">
            <a:spAutoFit/>
          </a:bodyPr>
          <a:lstStyle/>
          <a:p>
            <a:r>
              <a:rPr lang="en-US" sz="2316" b="1" dirty="0">
                <a:solidFill>
                  <a:srgbClr val="0070C0"/>
                </a:solidFill>
              </a:rPr>
              <a:t>Weakest Domains:  </a:t>
            </a:r>
            <a:r>
              <a:rPr lang="en-US" sz="2316" b="1" dirty="0">
                <a:solidFill>
                  <a:srgbClr val="C00000"/>
                </a:solidFill>
              </a:rPr>
              <a:t>Establishment as a World </a:t>
            </a:r>
            <a:r>
              <a:rPr lang="en-US" sz="2316" b="1" dirty="0" smtClean="0">
                <a:solidFill>
                  <a:srgbClr val="C00000"/>
                </a:solidFill>
              </a:rPr>
              <a:t>Power and </a:t>
            </a:r>
            <a:r>
              <a:rPr lang="en-US" sz="2316" b="1" dirty="0">
                <a:solidFill>
                  <a:srgbClr val="C00000"/>
                </a:solidFill>
              </a:rPr>
              <a:t>Modern </a:t>
            </a:r>
            <a:r>
              <a:rPr lang="en-US" sz="2316" b="1" dirty="0" smtClean="0">
                <a:solidFill>
                  <a:srgbClr val="C00000"/>
                </a:solidFill>
              </a:rPr>
              <a:t>Era</a:t>
            </a:r>
            <a:endParaRPr lang="en-US" sz="2316" b="1" dirty="0">
              <a:solidFill>
                <a:srgbClr val="C00000"/>
              </a:solidFill>
            </a:endParaRPr>
          </a:p>
        </p:txBody>
      </p:sp>
      <p:sp>
        <p:nvSpPr>
          <p:cNvPr id="4" name="TextBox 3"/>
          <p:cNvSpPr txBox="1"/>
          <p:nvPr/>
        </p:nvSpPr>
        <p:spPr>
          <a:xfrm>
            <a:off x="1610068" y="5332040"/>
            <a:ext cx="5923865" cy="448713"/>
          </a:xfrm>
          <a:prstGeom prst="rect">
            <a:avLst/>
          </a:prstGeom>
          <a:noFill/>
        </p:spPr>
        <p:txBody>
          <a:bodyPr wrap="none" rtlCol="0">
            <a:spAutoFit/>
          </a:bodyPr>
          <a:lstStyle/>
          <a:p>
            <a:pPr lvl="0" algn="ctr"/>
            <a:r>
              <a:rPr lang="en-US" sz="2316" b="1" i="1" dirty="0">
                <a:solidFill>
                  <a:srgbClr val="0070C0"/>
                </a:solidFill>
              </a:rPr>
              <a:t>Identify problem area.  Determine root causes.</a:t>
            </a:r>
          </a:p>
        </p:txBody>
      </p:sp>
    </p:spTree>
    <p:extLst>
      <p:ext uri="{BB962C8B-B14F-4D97-AF65-F5344CB8AC3E}">
        <p14:creationId xmlns:p14="http://schemas.microsoft.com/office/powerpoint/2010/main" val="263739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20618"/>
            <a:ext cx="9144000" cy="5849302"/>
          </a:xfrm>
          <a:prstGeom prst="rect">
            <a:avLst/>
          </a:prstGeom>
        </p:spPr>
      </p:pic>
      <p:sp>
        <p:nvSpPr>
          <p:cNvPr id="4" name="TextBox 3"/>
          <p:cNvSpPr txBox="1"/>
          <p:nvPr/>
        </p:nvSpPr>
        <p:spPr>
          <a:xfrm flipH="1">
            <a:off x="1" y="6066717"/>
            <a:ext cx="9144000" cy="456728"/>
          </a:xfrm>
          <a:prstGeom prst="rect">
            <a:avLst/>
          </a:prstGeom>
          <a:noFill/>
        </p:spPr>
        <p:txBody>
          <a:bodyPr wrap="square" rtlCol="0">
            <a:spAutoFit/>
          </a:bodyPr>
          <a:lstStyle/>
          <a:p>
            <a:r>
              <a:rPr lang="en-US" sz="2368" i="1" dirty="0"/>
              <a:t>*Trend Data of Pass Rates </a:t>
            </a:r>
            <a:r>
              <a:rPr lang="en-US" sz="2105" i="1" dirty="0"/>
              <a:t>(3 yrs.) </a:t>
            </a:r>
            <a:r>
              <a:rPr lang="en-US" sz="2368" i="1" dirty="0"/>
              <a:t>– Use all resources/workgroups</a:t>
            </a:r>
          </a:p>
        </p:txBody>
      </p:sp>
    </p:spTree>
    <p:extLst>
      <p:ext uri="{BB962C8B-B14F-4D97-AF65-F5344CB8AC3E}">
        <p14:creationId xmlns:p14="http://schemas.microsoft.com/office/powerpoint/2010/main" val="47799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409" y="323215"/>
            <a:ext cx="8229182" cy="1102794"/>
          </a:xfrm>
        </p:spPr>
        <p:txBody>
          <a:bodyPr anchor="t">
            <a:normAutofit/>
          </a:bodyPr>
          <a:lstStyle/>
          <a:p>
            <a:pPr algn="ctr" eaLnBrk="1" hangingPunct="1"/>
            <a:r>
              <a:rPr lang="en-US" sz="3600" spc="395" dirty="0"/>
              <a:t>CCRPI Reports </a:t>
            </a:r>
            <a:r>
              <a:rPr lang="en-US" sz="3600" spc="395" dirty="0" smtClean="0"/>
              <a:t>in Principal’s Section of MyGaDOE Portal</a:t>
            </a:r>
            <a:endParaRPr lang="en-US" sz="3600" spc="395" dirty="0"/>
          </a:p>
        </p:txBody>
      </p:sp>
      <p:grpSp>
        <p:nvGrpSpPr>
          <p:cNvPr id="8" name="Group 7"/>
          <p:cNvGrpSpPr/>
          <p:nvPr/>
        </p:nvGrpSpPr>
        <p:grpSpPr>
          <a:xfrm>
            <a:off x="76200" y="1650746"/>
            <a:ext cx="9105900" cy="3512092"/>
            <a:chOff x="57917" y="1163003"/>
            <a:chExt cx="6921116" cy="2669434"/>
          </a:xfrm>
        </p:grpSpPr>
        <p:pic>
          <p:nvPicPr>
            <p:cNvPr id="18436" name="Picture 9"/>
            <p:cNvPicPr>
              <a:picLocks noChangeAspect="1" noChangeArrowheads="1"/>
            </p:cNvPicPr>
            <p:nvPr/>
          </p:nvPicPr>
          <p:blipFill>
            <a:blip r:embed="rId4" cstate="print"/>
            <a:srcRect/>
            <a:stretch>
              <a:fillRect/>
            </a:stretch>
          </p:blipFill>
          <p:spPr bwMode="auto">
            <a:xfrm>
              <a:off x="57917" y="1163003"/>
              <a:ext cx="6921116" cy="2669434"/>
            </a:xfrm>
            <a:prstGeom prst="rect">
              <a:avLst/>
            </a:prstGeom>
            <a:noFill/>
            <a:ln w="9525">
              <a:noFill/>
              <a:miter lim="800000"/>
              <a:headEnd/>
              <a:tailEnd/>
            </a:ln>
            <a:effectLst/>
          </p:spPr>
        </p:pic>
        <p:sp>
          <p:nvSpPr>
            <p:cNvPr id="4" name="Rounded Rectangle 3"/>
            <p:cNvSpPr/>
            <p:nvPr/>
          </p:nvSpPr>
          <p:spPr>
            <a:xfrm>
              <a:off x="1911271" y="2346960"/>
              <a:ext cx="752925" cy="223520"/>
            </a:xfrm>
            <a:prstGeom prst="roundRect">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lIns="90060" tIns="45030" rIns="90060" bIns="45030" anchor="ctr"/>
            <a:lstStyle/>
            <a:p>
              <a:pPr algn="ctr" eaLnBrk="1" hangingPunct="1">
                <a:defRPr/>
              </a:pPr>
              <a:endParaRPr lang="en-US" sz="2368" dirty="0"/>
            </a:p>
          </p:txBody>
        </p:sp>
        <p:cxnSp>
          <p:nvCxnSpPr>
            <p:cNvPr id="10" name="Straight Arrow Connector 9"/>
            <p:cNvCxnSpPr>
              <a:stCxn id="4" idx="2"/>
            </p:cNvCxnSpPr>
            <p:nvPr/>
          </p:nvCxnSpPr>
          <p:spPr>
            <a:xfrm>
              <a:off x="2287733" y="2570480"/>
              <a:ext cx="376462" cy="16764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2" name="TextBox 1"/>
          <p:cNvSpPr txBox="1"/>
          <p:nvPr/>
        </p:nvSpPr>
        <p:spPr>
          <a:xfrm>
            <a:off x="8060422" y="6346392"/>
            <a:ext cx="526333" cy="276999"/>
          </a:xfrm>
          <a:prstGeom prst="rect">
            <a:avLst/>
          </a:prstGeom>
          <a:noFill/>
        </p:spPr>
        <p:txBody>
          <a:bodyPr wrap="square" rtlCol="0">
            <a:spAutoFit/>
          </a:bodyPr>
          <a:lstStyle/>
          <a:p>
            <a:fld id="{9991633C-F6F2-4E0E-8A62-606A14507C5B}" type="slidenum">
              <a:rPr lang="en-US" sz="1200"/>
              <a:t>34</a:t>
            </a:fld>
            <a:endParaRPr lang="en-US" sz="1200" dirty="0"/>
          </a:p>
        </p:txBody>
      </p:sp>
      <p:sp>
        <p:nvSpPr>
          <p:cNvPr id="3" name="TextBox 2"/>
          <p:cNvSpPr txBox="1"/>
          <p:nvPr/>
        </p:nvSpPr>
        <p:spPr>
          <a:xfrm>
            <a:off x="207422" y="5456916"/>
            <a:ext cx="8642587" cy="456728"/>
          </a:xfrm>
          <a:prstGeom prst="rect">
            <a:avLst/>
          </a:prstGeom>
          <a:noFill/>
        </p:spPr>
        <p:txBody>
          <a:bodyPr wrap="square" rtlCol="0">
            <a:spAutoFit/>
          </a:bodyPr>
          <a:lstStyle/>
          <a:p>
            <a:pPr lvl="0" algn="ctr"/>
            <a:r>
              <a:rPr lang="en-US" sz="2368" i="1" dirty="0"/>
              <a:t>*Share with counselor, data clerk, leadership team.</a:t>
            </a:r>
          </a:p>
        </p:txBody>
      </p:sp>
      <p:sp>
        <p:nvSpPr>
          <p:cNvPr id="6" name="Rectangle 5"/>
          <p:cNvSpPr/>
          <p:nvPr/>
        </p:nvSpPr>
        <p:spPr>
          <a:xfrm>
            <a:off x="331876" y="5921212"/>
            <a:ext cx="7728546" cy="456728"/>
          </a:xfrm>
          <a:prstGeom prst="rect">
            <a:avLst/>
          </a:prstGeom>
        </p:spPr>
        <p:txBody>
          <a:bodyPr wrap="square">
            <a:spAutoFit/>
          </a:bodyPr>
          <a:lstStyle/>
          <a:p>
            <a:pPr lvl="0" algn="ctr"/>
            <a:r>
              <a:rPr lang="en-US" sz="2368" i="1" dirty="0"/>
              <a:t>*Achievement results can </a:t>
            </a:r>
            <a:r>
              <a:rPr lang="en-US" sz="2368" i="1" dirty="0" smtClean="0"/>
              <a:t>impact up </a:t>
            </a:r>
            <a:r>
              <a:rPr lang="en-US" sz="2368" i="1" dirty="0"/>
              <a:t>to 70% of total CCRPI.</a:t>
            </a:r>
          </a:p>
        </p:txBody>
      </p:sp>
    </p:spTree>
    <p:extLst>
      <p:ext uri="{BB962C8B-B14F-4D97-AF65-F5344CB8AC3E}">
        <p14:creationId xmlns:p14="http://schemas.microsoft.com/office/powerpoint/2010/main" val="222742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1413686" y="442885"/>
            <a:ext cx="6316629" cy="1266062"/>
          </a:xfrm>
        </p:spPr>
        <p:txBody>
          <a:bodyPr>
            <a:normAutofit fontScale="90000"/>
          </a:bodyPr>
          <a:lstStyle/>
          <a:p>
            <a:pPr algn="ctr">
              <a:spcBef>
                <a:spcPts val="964"/>
              </a:spcBef>
            </a:pPr>
            <a:r>
              <a:rPr lang="en-US" sz="4000" dirty="0" smtClean="0"/>
              <a:t>Explore Data Details</a:t>
            </a:r>
            <a:br>
              <a:rPr lang="en-US" sz="4000" dirty="0" smtClean="0"/>
            </a:br>
            <a:r>
              <a:rPr lang="en-US" sz="2895" b="0" dirty="0">
                <a:solidFill>
                  <a:prstClr val="black"/>
                </a:solidFill>
                <a:latin typeface="Calibri"/>
                <a:ea typeface="+mn-ea"/>
                <a:cs typeface="+mn-cs"/>
              </a:rPr>
              <a:t>In </a:t>
            </a:r>
            <a:r>
              <a:rPr lang="en-US" sz="2895" b="0" dirty="0" smtClean="0">
                <a:solidFill>
                  <a:prstClr val="black"/>
                </a:solidFill>
                <a:latin typeface="Calibri"/>
                <a:ea typeface="+mn-ea"/>
                <a:cs typeface="+mn-cs"/>
              </a:rPr>
              <a:t>Principal’s Section of MyGaDOE </a:t>
            </a:r>
            <a:r>
              <a:rPr lang="en-US" sz="2895" b="0" dirty="0">
                <a:solidFill>
                  <a:prstClr val="black"/>
                </a:solidFill>
                <a:latin typeface="Calibri"/>
                <a:ea typeface="+mn-ea"/>
                <a:cs typeface="+mn-cs"/>
              </a:rPr>
              <a:t>P</a:t>
            </a:r>
            <a:r>
              <a:rPr lang="en-US" sz="2895" b="0" dirty="0" smtClean="0">
                <a:solidFill>
                  <a:prstClr val="black"/>
                </a:solidFill>
                <a:latin typeface="Calibri"/>
                <a:ea typeface="+mn-ea"/>
                <a:cs typeface="+mn-cs"/>
              </a:rPr>
              <a:t>ortal</a:t>
            </a:r>
            <a:r>
              <a:rPr lang="en-US" sz="2895" b="0" dirty="0">
                <a:solidFill>
                  <a:prstClr val="black"/>
                </a:solidFill>
                <a:latin typeface="Calibri"/>
                <a:ea typeface="+mn-ea"/>
                <a:cs typeface="+mn-cs"/>
              </a:rPr>
              <a:t>:</a:t>
            </a:r>
            <a:r>
              <a:rPr lang="en-US" sz="2368" b="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368" b="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Content Placeholder 11"/>
          <p:cNvSpPr>
            <a:spLocks noGrp="1"/>
          </p:cNvSpPr>
          <p:nvPr>
            <p:ph idx="1"/>
          </p:nvPr>
        </p:nvSpPr>
        <p:spPr>
          <a:xfrm>
            <a:off x="288450" y="1708947"/>
            <a:ext cx="8567100" cy="4371355"/>
          </a:xfrm>
        </p:spPr>
        <p:txBody>
          <a:bodyPr>
            <a:noAutofit/>
          </a:bodyPr>
          <a:lstStyle/>
          <a:p>
            <a:pPr marL="0" indent="0">
              <a:lnSpc>
                <a:spcPct val="107000"/>
              </a:lnSpc>
              <a:spcBef>
                <a:spcPts val="0"/>
              </a:spcBef>
              <a:spcAft>
                <a:spcPts val="1053"/>
              </a:spcAft>
              <a:buNone/>
            </a:pPr>
            <a:r>
              <a:rPr lang="en-US" dirty="0">
                <a:latin typeface="Calibri" panose="020F0502020204030204" pitchFamily="34" charset="0"/>
                <a:ea typeface="Calibri" panose="020F0502020204030204" pitchFamily="34" charset="0"/>
                <a:cs typeface="Times New Roman" panose="02020603050405020304" pitchFamily="18" charset="0"/>
              </a:rPr>
              <a:t>Spreadsheets that help to </a:t>
            </a:r>
            <a:r>
              <a:rPr lang="en-US" b="1" dirty="0">
                <a:latin typeface="Calibri" panose="020F0502020204030204" pitchFamily="34" charset="0"/>
                <a:ea typeface="Calibri" panose="020F0502020204030204" pitchFamily="34" charset="0"/>
                <a:cs typeface="Times New Roman" panose="02020603050405020304" pitchFamily="18" charset="0"/>
              </a:rPr>
              <a:t>sort by students’</a:t>
            </a:r>
            <a:r>
              <a:rPr lang="en-US" dirty="0">
                <a:latin typeface="Calibri" panose="020F0502020204030204" pitchFamily="34" charset="0"/>
                <a:ea typeface="Calibri" panose="020F0502020204030204" pitchFamily="34" charset="0"/>
                <a:cs typeface="Times New Roman" panose="02020603050405020304" pitchFamily="18" charset="0"/>
              </a:rPr>
              <a:t> performance.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Determine </a:t>
            </a:r>
            <a:r>
              <a:rPr lang="en-US" dirty="0">
                <a:latin typeface="Calibri" panose="020F0502020204030204" pitchFamily="34" charset="0"/>
                <a:ea typeface="Calibri" panose="020F0502020204030204" pitchFamily="34" charset="0"/>
                <a:cs typeface="Times New Roman" panose="02020603050405020304" pitchFamily="18" charset="0"/>
              </a:rPr>
              <a:t>root cause; design interventions when necessary.</a:t>
            </a:r>
          </a:p>
          <a:p>
            <a:pPr marL="451154" indent="-451154">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Dropdown choice: Attendance, Content Performance, Progress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SGP, </a:t>
            </a:r>
            <a:r>
              <a:rPr lang="en-US" b="1" dirty="0">
                <a:latin typeface="Calibri" panose="020F0502020204030204" pitchFamily="34" charset="0"/>
                <a:ea typeface="Calibri" panose="020F0502020204030204" pitchFamily="34" charset="0"/>
                <a:cs typeface="Times New Roman" panose="02020603050405020304" pitchFamily="18" charset="0"/>
              </a:rPr>
              <a:t>Achievement Gap Z scores</a:t>
            </a:r>
          </a:p>
          <a:p>
            <a:pPr marL="451154" indent="-451154">
              <a:lnSpc>
                <a:spcPct val="107000"/>
              </a:lnSpc>
              <a:spcBef>
                <a:spcPts val="0"/>
              </a:spcBef>
              <a:spcAft>
                <a:spcPts val="1053"/>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Pull up and </a:t>
            </a:r>
            <a:r>
              <a:rPr lang="en-US" u="sng" dirty="0">
                <a:latin typeface="Calibri" panose="020F0502020204030204" pitchFamily="34" charset="0"/>
                <a:ea typeface="Calibri" panose="020F0502020204030204" pitchFamily="34" charset="0"/>
                <a:cs typeface="Times New Roman" panose="02020603050405020304" pitchFamily="18" charset="0"/>
              </a:rPr>
              <a:t>download</a:t>
            </a:r>
            <a:r>
              <a:rPr lang="en-US" dirty="0">
                <a:latin typeface="Calibri" panose="020F0502020204030204" pitchFamily="34" charset="0"/>
                <a:ea typeface="Calibri" panose="020F0502020204030204" pitchFamily="34" charset="0"/>
                <a:cs typeface="Times New Roman" panose="02020603050405020304" pitchFamily="18" charset="0"/>
              </a:rPr>
              <a:t> spreadsheet,</a:t>
            </a:r>
            <a:br>
              <a:rPr lang="en-US" dirty="0">
                <a:latin typeface="Calibri" panose="020F0502020204030204" pitchFamily="34" charset="0"/>
                <a:ea typeface="Calibri" panose="020F0502020204030204" pitchFamily="34" charset="0"/>
                <a:cs typeface="Times New Roman" panose="02020603050405020304" pitchFamily="18" charset="0"/>
              </a:rPr>
            </a:br>
            <a:r>
              <a:rPr lang="en-US" u="sng" dirty="0">
                <a:latin typeface="Calibri" panose="020F0502020204030204" pitchFamily="34" charset="0"/>
                <a:ea typeface="Calibri" panose="020F0502020204030204" pitchFamily="34" charset="0"/>
                <a:cs typeface="Times New Roman" panose="02020603050405020304" pitchFamily="18" charset="0"/>
              </a:rPr>
              <a:t>Filter</a:t>
            </a:r>
            <a:r>
              <a:rPr lang="en-US" dirty="0">
                <a:latin typeface="Calibri" panose="020F0502020204030204" pitchFamily="34" charset="0"/>
                <a:ea typeface="Calibri" panose="020F0502020204030204" pitchFamily="34" charset="0"/>
                <a:cs typeface="Times New Roman" panose="02020603050405020304" pitchFamily="18" charset="0"/>
              </a:rPr>
              <a:t> by FAY = Y vs N</a:t>
            </a:r>
            <a:br>
              <a:rPr lang="en-US" dirty="0">
                <a:latin typeface="Calibri" panose="020F0502020204030204" pitchFamily="34" charset="0"/>
                <a:ea typeface="Calibri" panose="020F0502020204030204" pitchFamily="34" charset="0"/>
                <a:cs typeface="Times New Roman" panose="02020603050405020304" pitchFamily="18" charset="0"/>
              </a:rPr>
            </a:br>
            <a:r>
              <a:rPr lang="en-US" u="sng" dirty="0">
                <a:latin typeface="Calibri" panose="020F0502020204030204" pitchFamily="34" charset="0"/>
                <a:ea typeface="Calibri" panose="020F0502020204030204" pitchFamily="34" charset="0"/>
                <a:cs typeface="Times New Roman" panose="02020603050405020304" pitchFamily="18" charset="0"/>
              </a:rPr>
              <a:t>Filter</a:t>
            </a:r>
            <a:r>
              <a:rPr lang="en-US" dirty="0">
                <a:latin typeface="Calibri" panose="020F0502020204030204" pitchFamily="34" charset="0"/>
                <a:ea typeface="Calibri" panose="020F0502020204030204" pitchFamily="34" charset="0"/>
                <a:cs typeface="Times New Roman" panose="02020603050405020304" pitchFamily="18" charset="0"/>
              </a:rPr>
              <a:t> by content (remember some are combined US History &amp; Econ)</a:t>
            </a:r>
            <a:br>
              <a:rPr lang="en-US" dirty="0">
                <a:latin typeface="Calibri" panose="020F0502020204030204" pitchFamily="34" charset="0"/>
                <a:ea typeface="Calibri" panose="020F0502020204030204" pitchFamily="34" charset="0"/>
                <a:cs typeface="Times New Roman" panose="02020603050405020304" pitchFamily="18" charset="0"/>
              </a:rPr>
            </a:br>
            <a:r>
              <a:rPr lang="en-US" u="sng" dirty="0">
                <a:latin typeface="Calibri" panose="020F0502020204030204" pitchFamily="34" charset="0"/>
                <a:ea typeface="Calibri" panose="020F0502020204030204" pitchFamily="34" charset="0"/>
                <a:cs typeface="Times New Roman" panose="02020603050405020304" pitchFamily="18" charset="0"/>
              </a:rPr>
              <a:t>Sort </a:t>
            </a:r>
            <a:r>
              <a:rPr lang="en-US" dirty="0">
                <a:latin typeface="Calibri" panose="020F0502020204030204" pitchFamily="34" charset="0"/>
                <a:ea typeface="Calibri" panose="020F0502020204030204" pitchFamily="34" charset="0"/>
                <a:cs typeface="Times New Roman" panose="02020603050405020304" pitchFamily="18" charset="0"/>
              </a:rPr>
              <a:t>High to Low to determine lowest 25%.....(Gap)</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1154" indent="-451154">
              <a:lnSpc>
                <a:spcPct val="107000"/>
              </a:lnSpc>
              <a:spcBef>
                <a:spcPts val="0"/>
              </a:spcBef>
              <a:spcAft>
                <a:spcPts val="1053"/>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Special Note:  </a:t>
            </a:r>
            <a:r>
              <a:rPr lang="en-US" b="1" dirty="0">
                <a:latin typeface="Calibri" panose="020F0502020204030204" pitchFamily="34" charset="0"/>
                <a:ea typeface="Calibri" panose="020F0502020204030204" pitchFamily="34" charset="0"/>
                <a:cs typeface="Times New Roman" panose="02020603050405020304" pitchFamily="18" charset="0"/>
              </a:rPr>
              <a:t>GAA &amp; CRCT M are not included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B63E4CEF-BB1E-48C7-AE93-F39F6AA99AD7}"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171829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390602" y="162195"/>
            <a:ext cx="8311967" cy="659283"/>
          </a:xfrm>
          <a:prstGeom prst="rect">
            <a:avLst/>
          </a:prstGeom>
          <a:noFill/>
          <a:ln w="9525">
            <a:noFill/>
            <a:miter lim="800000"/>
            <a:headEnd/>
            <a:tailEnd/>
          </a:ln>
        </p:spPr>
        <p:txBody>
          <a:bodyPr wrap="square">
            <a:spAutoFit/>
          </a:bodyPr>
          <a:lstStyle/>
          <a:p>
            <a:pPr algn="ctr"/>
            <a:r>
              <a:rPr lang="en-US" sz="3684" b="1" dirty="0">
                <a:solidFill>
                  <a:prstClr val="black"/>
                </a:solidFill>
              </a:rPr>
              <a:t>CCRPI Performance Categories</a:t>
            </a:r>
          </a:p>
        </p:txBody>
      </p:sp>
      <p:pic>
        <p:nvPicPr>
          <p:cNvPr id="3" name="Picture 2"/>
          <p:cNvPicPr>
            <a:picLocks noChangeAspect="1"/>
          </p:cNvPicPr>
          <p:nvPr/>
        </p:nvPicPr>
        <p:blipFill>
          <a:blip r:embed="rId3"/>
          <a:stretch>
            <a:fillRect/>
          </a:stretch>
        </p:blipFill>
        <p:spPr>
          <a:xfrm>
            <a:off x="1127858" y="3084980"/>
            <a:ext cx="1172972" cy="3424974"/>
          </a:xfrm>
          <a:prstGeom prst="rect">
            <a:avLst/>
          </a:prstGeom>
        </p:spPr>
      </p:pic>
      <p:sp>
        <p:nvSpPr>
          <p:cNvPr id="4" name="Slide Number Placeholder 3"/>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400959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17591" y="628639"/>
            <a:ext cx="8127568" cy="738809"/>
          </a:xfrm>
          <a:prstGeom prst="rect">
            <a:avLst/>
          </a:prstGeom>
          <a:noFill/>
        </p:spPr>
        <p:txBody>
          <a:bodyPr lIns="90060" tIns="45030" rIns="90060" bIns="450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210" b="1" spc="591" dirty="0">
                <a:ln w="11430"/>
                <a:solidFill>
                  <a:srgbClr val="C00000"/>
                </a:solidFill>
              </a:rPr>
              <a:t>60 Achievement Points </a:t>
            </a:r>
          </a:p>
        </p:txBody>
      </p:sp>
      <p:sp>
        <p:nvSpPr>
          <p:cNvPr id="143361" name="Rectangle 1"/>
          <p:cNvSpPr>
            <a:spLocks noChangeArrowheads="1"/>
          </p:cNvSpPr>
          <p:nvPr/>
        </p:nvSpPr>
        <p:spPr bwMode="auto">
          <a:xfrm>
            <a:off x="316444" y="1381128"/>
            <a:ext cx="8765062" cy="5194051"/>
          </a:xfrm>
          <a:prstGeom prst="rect">
            <a:avLst/>
          </a:prstGeom>
          <a:noFill/>
          <a:ln w="9525">
            <a:noFill/>
            <a:miter lim="800000"/>
            <a:headEnd/>
            <a:tailEnd/>
          </a:ln>
          <a:effectLst/>
        </p:spPr>
        <p:txBody>
          <a:bodyPr wrap="square" anchor="ctr">
            <a:spAutoFit/>
          </a:bodyPr>
          <a:lstStyle/>
          <a:p>
            <a:pPr eaLnBrk="0" hangingPunct="0">
              <a:defRPr/>
            </a:pPr>
            <a:r>
              <a:rPr lang="en-US" sz="3158" b="1" dirty="0">
                <a:ea typeface="Calibri" pitchFamily="34" charset="0"/>
              </a:rPr>
              <a:t>Content Mastery . . . . . . . . . . . . . . . </a:t>
            </a:r>
            <a:r>
              <a:rPr lang="en-US" sz="3158" b="1" dirty="0" smtClean="0">
                <a:ea typeface="Calibri" pitchFamily="34" charset="0"/>
              </a:rPr>
              <a:t>. </a:t>
            </a:r>
            <a:r>
              <a:rPr lang="en-US" sz="3158" b="1" dirty="0" smtClean="0">
                <a:solidFill>
                  <a:srgbClr val="339900"/>
                </a:solidFill>
                <a:ea typeface="Calibri" pitchFamily="34" charset="0"/>
              </a:rPr>
              <a:t>24 </a:t>
            </a:r>
            <a:r>
              <a:rPr lang="en-US" sz="3158" b="1" dirty="0">
                <a:solidFill>
                  <a:srgbClr val="339900"/>
                </a:solidFill>
                <a:ea typeface="Calibri" pitchFamily="34" charset="0"/>
              </a:rPr>
              <a:t>points</a:t>
            </a:r>
          </a:p>
          <a:p>
            <a:pPr eaLnBrk="0" hangingPunct="0">
              <a:defRPr/>
            </a:pPr>
            <a:r>
              <a:rPr lang="en-US" sz="2631" b="1" dirty="0">
                <a:solidFill>
                  <a:srgbClr val="0D1DB7"/>
                </a:solidFill>
                <a:ea typeface="Calibri" pitchFamily="34" charset="0"/>
              </a:rPr>
              <a:t>	ES/MS:  </a:t>
            </a:r>
            <a:r>
              <a:rPr lang="en-US" sz="2631" b="1" dirty="0" smtClean="0">
                <a:solidFill>
                  <a:srgbClr val="0D1DB7"/>
                </a:solidFill>
                <a:ea typeface="Calibri" pitchFamily="34" charset="0"/>
              </a:rPr>
              <a:t>Indicators </a:t>
            </a:r>
            <a:r>
              <a:rPr lang="en-US" sz="2631" b="1" dirty="0">
                <a:solidFill>
                  <a:srgbClr val="0D1DB7"/>
                </a:solidFill>
                <a:ea typeface="Calibri" pitchFamily="34" charset="0"/>
              </a:rPr>
              <a:t>1-5</a:t>
            </a:r>
          </a:p>
          <a:p>
            <a:pPr eaLnBrk="0" hangingPunct="0">
              <a:defRPr/>
            </a:pPr>
            <a:r>
              <a:rPr lang="en-US" sz="2631" b="1" dirty="0">
                <a:solidFill>
                  <a:srgbClr val="0D1DB7"/>
                </a:solidFill>
                <a:ea typeface="Calibri" pitchFamily="34" charset="0"/>
              </a:rPr>
              <a:t>	HS:	 </a:t>
            </a:r>
            <a:r>
              <a:rPr lang="en-US" sz="2631" b="1" dirty="0" smtClean="0">
                <a:solidFill>
                  <a:srgbClr val="0D1DB7"/>
                </a:solidFill>
                <a:ea typeface="Calibri" pitchFamily="34" charset="0"/>
              </a:rPr>
              <a:t>  Indicators </a:t>
            </a:r>
            <a:r>
              <a:rPr lang="en-US" sz="2631" b="1" dirty="0">
                <a:solidFill>
                  <a:srgbClr val="0D1DB7"/>
                </a:solidFill>
                <a:ea typeface="Calibri" pitchFamily="34" charset="0"/>
              </a:rPr>
              <a:t>1-8</a:t>
            </a:r>
          </a:p>
          <a:p>
            <a:pPr eaLnBrk="0" hangingPunct="0">
              <a:defRPr/>
            </a:pPr>
            <a:endParaRPr lang="en-US" sz="1316" b="1" dirty="0">
              <a:solidFill>
                <a:srgbClr val="0D1DB7"/>
              </a:solidFill>
              <a:ea typeface="Calibri" pitchFamily="34" charset="0"/>
            </a:endParaRPr>
          </a:p>
          <a:p>
            <a:pPr eaLnBrk="0" hangingPunct="0">
              <a:defRPr/>
            </a:pPr>
            <a:r>
              <a:rPr lang="en-US" sz="3158" b="1" dirty="0">
                <a:ea typeface="Calibri" pitchFamily="34" charset="0"/>
              </a:rPr>
              <a:t>Readiness </a:t>
            </a:r>
            <a:r>
              <a:rPr lang="en-US" sz="3158" b="1" dirty="0" smtClean="0">
                <a:ea typeface="Calibri" pitchFamily="34" charset="0"/>
              </a:rPr>
              <a:t>. </a:t>
            </a:r>
            <a:r>
              <a:rPr lang="en-US" sz="3158" b="1" dirty="0">
                <a:ea typeface="Calibri" pitchFamily="34" charset="0"/>
              </a:rPr>
              <a:t>. . . . . . . . . . . . . . . . . . </a:t>
            </a:r>
            <a:r>
              <a:rPr lang="en-US" sz="3158" b="1" dirty="0">
                <a:solidFill>
                  <a:srgbClr val="339900"/>
                </a:solidFill>
                <a:ea typeface="Calibri" pitchFamily="34" charset="0"/>
              </a:rPr>
              <a:t>18 points</a:t>
            </a:r>
          </a:p>
          <a:p>
            <a:pPr eaLnBrk="0" hangingPunct="0">
              <a:defRPr/>
            </a:pPr>
            <a:r>
              <a:rPr lang="en-US" sz="2631" b="1" dirty="0">
                <a:ea typeface="Calibri" pitchFamily="34" charset="0"/>
              </a:rPr>
              <a:t> </a:t>
            </a:r>
            <a:r>
              <a:rPr lang="en-US" sz="2631" b="1" dirty="0">
                <a:solidFill>
                  <a:srgbClr val="0D1DB7"/>
                </a:solidFill>
                <a:ea typeface="Calibri" pitchFamily="34" charset="0"/>
              </a:rPr>
              <a:t>	ES: 	Indicators 6-12</a:t>
            </a:r>
          </a:p>
          <a:p>
            <a:pPr eaLnBrk="0" hangingPunct="0">
              <a:defRPr/>
            </a:pPr>
            <a:r>
              <a:rPr lang="en-US" sz="2631" b="1" dirty="0">
                <a:solidFill>
                  <a:srgbClr val="0D1DB7"/>
                </a:solidFill>
                <a:ea typeface="Calibri" pitchFamily="34" charset="0"/>
              </a:rPr>
              <a:t>	MS:	Indicators 6-11</a:t>
            </a:r>
          </a:p>
          <a:p>
            <a:pPr eaLnBrk="0" hangingPunct="0">
              <a:defRPr/>
            </a:pPr>
            <a:r>
              <a:rPr lang="en-US" sz="2631" b="1" dirty="0">
                <a:solidFill>
                  <a:srgbClr val="0D1DB7"/>
                </a:solidFill>
                <a:ea typeface="Calibri" pitchFamily="34" charset="0"/>
              </a:rPr>
              <a:t>	HS:	Indicators 9-16</a:t>
            </a:r>
          </a:p>
          <a:p>
            <a:pPr eaLnBrk="0" hangingPunct="0">
              <a:defRPr/>
            </a:pPr>
            <a:endParaRPr lang="en-US" sz="1316" b="1" u="sng" dirty="0">
              <a:ea typeface="Calibri" pitchFamily="34" charset="0"/>
            </a:endParaRPr>
          </a:p>
          <a:p>
            <a:pPr eaLnBrk="0" hangingPunct="0">
              <a:defRPr/>
            </a:pPr>
            <a:r>
              <a:rPr lang="en-US" sz="3158" b="1" dirty="0">
                <a:ea typeface="Calibri" pitchFamily="34" charset="0"/>
              </a:rPr>
              <a:t>Graduation . . . . . . . . . . . . . . . . . . </a:t>
            </a:r>
            <a:r>
              <a:rPr lang="en-US" sz="3158" b="1" dirty="0" smtClean="0">
                <a:ea typeface="Calibri" pitchFamily="34" charset="0"/>
              </a:rPr>
              <a:t> </a:t>
            </a:r>
            <a:r>
              <a:rPr lang="en-US" sz="3158" b="1" dirty="0" smtClean="0">
                <a:solidFill>
                  <a:srgbClr val="339900"/>
                </a:solidFill>
                <a:ea typeface="Calibri" pitchFamily="34" charset="0"/>
              </a:rPr>
              <a:t>18 </a:t>
            </a:r>
            <a:r>
              <a:rPr lang="en-US" sz="3158" b="1" dirty="0">
                <a:solidFill>
                  <a:srgbClr val="339900"/>
                </a:solidFill>
                <a:ea typeface="Calibri" pitchFamily="34" charset="0"/>
              </a:rPr>
              <a:t>points</a:t>
            </a:r>
          </a:p>
          <a:p>
            <a:pPr eaLnBrk="0" hangingPunct="0">
              <a:defRPr/>
            </a:pPr>
            <a:r>
              <a:rPr lang="en-US" sz="2631" b="1" dirty="0">
                <a:ea typeface="Calibri" pitchFamily="34" charset="0"/>
              </a:rPr>
              <a:t> </a:t>
            </a:r>
            <a:r>
              <a:rPr lang="en-US" sz="2631" b="1" dirty="0">
                <a:solidFill>
                  <a:srgbClr val="0D1DB7"/>
                </a:solidFill>
                <a:ea typeface="Calibri" pitchFamily="34" charset="0"/>
              </a:rPr>
              <a:t>	ES: 	Indicators 13-14</a:t>
            </a:r>
          </a:p>
          <a:p>
            <a:pPr eaLnBrk="0" hangingPunct="0">
              <a:defRPr/>
            </a:pPr>
            <a:r>
              <a:rPr lang="en-US" sz="2631" b="1" dirty="0">
                <a:solidFill>
                  <a:srgbClr val="0D1DB7"/>
                </a:solidFill>
                <a:ea typeface="Calibri" pitchFamily="34" charset="0"/>
              </a:rPr>
              <a:t>	MS:	Indicators 12-13</a:t>
            </a:r>
          </a:p>
          <a:p>
            <a:pPr eaLnBrk="0" hangingPunct="0">
              <a:defRPr/>
            </a:pPr>
            <a:r>
              <a:rPr lang="en-US" sz="2631" b="1" dirty="0">
                <a:solidFill>
                  <a:srgbClr val="0D1DB7"/>
                </a:solidFill>
                <a:ea typeface="Calibri" pitchFamily="34" charset="0"/>
              </a:rPr>
              <a:t>	HS:	Indicators 17-18</a:t>
            </a:r>
          </a:p>
        </p:txBody>
      </p:sp>
      <p:sp>
        <p:nvSpPr>
          <p:cNvPr id="7" name="Rectangle 6"/>
          <p:cNvSpPr/>
          <p:nvPr/>
        </p:nvSpPr>
        <p:spPr>
          <a:xfrm>
            <a:off x="312475" y="2964150"/>
            <a:ext cx="8140110" cy="1671804"/>
          </a:xfrm>
          <a:prstGeom prst="rect">
            <a:avLst/>
          </a:prstGeom>
          <a:noFill/>
          <a:ln w="38100">
            <a:solidFill>
              <a:srgbClr val="C0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Tree>
    <p:extLst>
      <p:ext uri="{BB962C8B-B14F-4D97-AF65-F5344CB8AC3E}">
        <p14:creationId xmlns:p14="http://schemas.microsoft.com/office/powerpoint/2010/main" val="187406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4*#ppt_w"/>
                                          </p:val>
                                        </p:tav>
                                        <p:tav tm="100000">
                                          <p:val>
                                            <p:strVal val="#ppt_w"/>
                                          </p:val>
                                        </p:tav>
                                      </p:tavLst>
                                    </p:anim>
                                    <p:anim calcmode="lin" valueType="num">
                                      <p:cBhvr>
                                        <p:cTn id="8" dur="10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82" b="2973"/>
          <a:stretch/>
        </p:blipFill>
        <p:spPr bwMode="auto">
          <a:xfrm>
            <a:off x="-54007" y="1194386"/>
            <a:ext cx="9198007" cy="559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2939724" y="2540541"/>
            <a:ext cx="3264553" cy="1396642"/>
          </a:xfrm>
          <a:prstGeom prst="rect">
            <a:avLst/>
          </a:prstGeom>
        </p:spPr>
      </p:pic>
      <p:sp>
        <p:nvSpPr>
          <p:cNvPr id="5" name="TextBox 4"/>
          <p:cNvSpPr txBox="1"/>
          <p:nvPr/>
        </p:nvSpPr>
        <p:spPr>
          <a:xfrm>
            <a:off x="-54007" y="0"/>
            <a:ext cx="9262015" cy="1261884"/>
          </a:xfrm>
          <a:prstGeom prst="rect">
            <a:avLst/>
          </a:prstGeom>
          <a:solidFill>
            <a:schemeClr val="bg1"/>
          </a:solidFill>
        </p:spPr>
        <p:txBody>
          <a:bodyPr wrap="square" rtlCol="0">
            <a:spAutoFit/>
          </a:bodyPr>
          <a:lstStyle/>
          <a:p>
            <a:pPr algn="ctr"/>
            <a:endParaRPr lang="en-US" b="1" dirty="0" smtClean="0"/>
          </a:p>
          <a:p>
            <a:pPr algn="ctr"/>
            <a:r>
              <a:rPr lang="en-US" sz="2400" b="1" dirty="0" smtClean="0"/>
              <a:t>2014 College and Career Ready Performance Index, </a:t>
            </a:r>
          </a:p>
          <a:p>
            <a:pPr algn="ctr"/>
            <a:r>
              <a:rPr lang="en-US" sz="2400" b="1" dirty="0" smtClean="0"/>
              <a:t>Middle School, Grades 6 - 8</a:t>
            </a:r>
          </a:p>
          <a:p>
            <a:pPr algn="ctr"/>
            <a:endParaRPr lang="en-US" sz="1000" b="1" dirty="0"/>
          </a:p>
        </p:txBody>
      </p:sp>
    </p:spTree>
    <p:extLst>
      <p:ext uri="{BB962C8B-B14F-4D97-AF65-F5344CB8AC3E}">
        <p14:creationId xmlns:p14="http://schemas.microsoft.com/office/powerpoint/2010/main" val="3074703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19555"/>
            <a:ext cx="9144000" cy="5518983"/>
          </a:xfrm>
          <a:prstGeom prst="rect">
            <a:avLst/>
          </a:prstGeom>
        </p:spPr>
      </p:pic>
      <p:sp>
        <p:nvSpPr>
          <p:cNvPr id="5" name="Oval 4"/>
          <p:cNvSpPr/>
          <p:nvPr/>
        </p:nvSpPr>
        <p:spPr>
          <a:xfrm>
            <a:off x="3158002" y="541685"/>
            <a:ext cx="3233191" cy="133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2" name="Slide Number Placeholder 1"/>
          <p:cNvSpPr>
            <a:spLocks noGrp="1"/>
          </p:cNvSpPr>
          <p:nvPr>
            <p:ph type="sldNum" sz="quarter" idx="4294967295"/>
          </p:nvPr>
        </p:nvSpPr>
        <p:spPr>
          <a:xfrm>
            <a:off x="8076714" y="6252821"/>
            <a:ext cx="609878" cy="352978"/>
          </a:xfrm>
          <a:prstGeom prst="rect">
            <a:avLst/>
          </a:prstGeom>
        </p:spPr>
        <p:txBody>
          <a:bodyPr/>
          <a:lstStyle/>
          <a:p>
            <a:pPr>
              <a:defRPr/>
            </a:pPr>
            <a:fld id="{2420EFF3-2A1E-4C90-AF46-F197E0A7B960}"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18214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209" y="2544771"/>
            <a:ext cx="8669583" cy="1712135"/>
          </a:xfrm>
          <a:prstGeom prst="rect">
            <a:avLst/>
          </a:prstGeom>
          <a:noFill/>
        </p:spPr>
        <p:txBody>
          <a:bodyPr wrap="square" rtlCol="0">
            <a:spAutoFit/>
          </a:bodyPr>
          <a:lstStyle/>
          <a:p>
            <a:pPr algn="ctr"/>
            <a:r>
              <a:rPr lang="en-US" sz="5263" b="1" dirty="0"/>
              <a:t>Why make </a:t>
            </a:r>
            <a:r>
              <a:rPr lang="en-US" sz="5263" b="1" dirty="0" smtClean="0"/>
              <a:t/>
            </a:r>
            <a:br>
              <a:rPr lang="en-US" sz="5263" b="1" dirty="0" smtClean="0"/>
            </a:br>
            <a:r>
              <a:rPr lang="en-US" sz="5263" b="1" dirty="0" smtClean="0"/>
              <a:t>data-driven </a:t>
            </a:r>
            <a:r>
              <a:rPr lang="en-US" sz="5263" b="1" dirty="0"/>
              <a:t>decisions?</a:t>
            </a:r>
          </a:p>
        </p:txBody>
      </p:sp>
      <p:sp>
        <p:nvSpPr>
          <p:cNvPr id="5" name="Slide Number Placeholder 4"/>
          <p:cNvSpPr>
            <a:spLocks noGrp="1"/>
          </p:cNvSpPr>
          <p:nvPr>
            <p:ph type="sldNum" sz="quarter" idx="12"/>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157166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3685" y="334016"/>
            <a:ext cx="6316630" cy="1325563"/>
          </a:xfrm>
        </p:spPr>
        <p:txBody>
          <a:bodyPr>
            <a:normAutofit fontScale="90000"/>
          </a:bodyPr>
          <a:lstStyle/>
          <a:p>
            <a:pPr algn="ctr"/>
            <a:r>
              <a:rPr lang="en-US" dirty="0" smtClean="0"/>
              <a:t>Post School Readiness</a:t>
            </a:r>
            <a:br>
              <a:rPr lang="en-US" dirty="0" smtClean="0"/>
            </a:br>
            <a:r>
              <a:rPr lang="en-US" sz="3158" dirty="0"/>
              <a:t>Middle School Example</a:t>
            </a:r>
          </a:p>
        </p:txBody>
      </p:sp>
      <p:pic>
        <p:nvPicPr>
          <p:cNvPr id="5" name="Picture 4"/>
          <p:cNvPicPr>
            <a:picLocks noChangeAspect="1"/>
          </p:cNvPicPr>
          <p:nvPr/>
        </p:nvPicPr>
        <p:blipFill>
          <a:blip r:embed="rId3"/>
          <a:stretch>
            <a:fillRect/>
          </a:stretch>
        </p:blipFill>
        <p:spPr>
          <a:xfrm>
            <a:off x="2406096" y="2273556"/>
            <a:ext cx="6737904" cy="4463826"/>
          </a:xfrm>
          <a:prstGeom prst="rect">
            <a:avLst/>
          </a:prstGeom>
        </p:spPr>
      </p:pic>
      <p:graphicFrame>
        <p:nvGraphicFramePr>
          <p:cNvPr id="6" name="Table 5"/>
          <p:cNvGraphicFramePr>
            <a:graphicFrameLocks noGrp="1"/>
          </p:cNvGraphicFramePr>
          <p:nvPr>
            <p:extLst/>
          </p:nvPr>
        </p:nvGraphicFramePr>
        <p:xfrm>
          <a:off x="109368" y="2273556"/>
          <a:ext cx="2296728" cy="7476717"/>
        </p:xfrm>
        <a:graphic>
          <a:graphicData uri="http://schemas.openxmlformats.org/drawingml/2006/table">
            <a:tbl>
              <a:tblPr firstRow="1" bandRow="1">
                <a:tableStyleId>{5C22544A-7EE6-4342-B048-85BDC9FD1C3A}</a:tableStyleId>
              </a:tblPr>
              <a:tblGrid>
                <a:gridCol w="2296728"/>
              </a:tblGrid>
              <a:tr h="780813">
                <a:tc>
                  <a:txBody>
                    <a:bodyPr/>
                    <a:lstStyle/>
                    <a:p>
                      <a:r>
                        <a:rPr lang="en-US" sz="2400" dirty="0" smtClean="0"/>
                        <a:t>% of Students…</a:t>
                      </a:r>
                      <a:endParaRPr lang="en-US" sz="2400" dirty="0"/>
                    </a:p>
                  </a:txBody>
                  <a:tcPr marL="120305" marR="120305" marT="60152" marB="60152"/>
                </a:tc>
              </a:tr>
              <a:tr h="842134">
                <a:tc>
                  <a:txBody>
                    <a:bodyPr/>
                    <a:lstStyle/>
                    <a:p>
                      <a:r>
                        <a:rPr lang="en-US" sz="2400" dirty="0" smtClean="0"/>
                        <a:t>ELL Positive Movement</a:t>
                      </a:r>
                      <a:endParaRPr lang="en-US" sz="2400" dirty="0"/>
                    </a:p>
                  </a:txBody>
                  <a:tcPr marL="120305" marR="120305" marT="60152" marB="60152"/>
                </a:tc>
              </a:tr>
              <a:tr h="1203048">
                <a:tc>
                  <a:txBody>
                    <a:bodyPr/>
                    <a:lstStyle/>
                    <a:p>
                      <a:r>
                        <a:rPr lang="en-US" sz="2400" dirty="0" smtClean="0"/>
                        <a:t>SWD served in general education 80% </a:t>
                      </a:r>
                      <a:endParaRPr lang="en-US" sz="2400" dirty="0"/>
                    </a:p>
                  </a:txBody>
                  <a:tcPr marL="120305" marR="120305" marT="60152" marB="60152"/>
                </a:tc>
              </a:tr>
              <a:tr h="1563962">
                <a:tc>
                  <a:txBody>
                    <a:bodyPr/>
                    <a:lstStyle/>
                    <a:p>
                      <a:r>
                        <a:rPr lang="en-US" sz="2400" dirty="0" smtClean="0"/>
                        <a:t>Meets or Exceeds 8</a:t>
                      </a:r>
                      <a:r>
                        <a:rPr lang="en-US" sz="2400" baseline="30000" dirty="0" smtClean="0"/>
                        <a:t>th</a:t>
                      </a:r>
                      <a:r>
                        <a:rPr lang="en-US" sz="2400" dirty="0" smtClean="0"/>
                        <a:t> Writing Assessment</a:t>
                      </a:r>
                      <a:endParaRPr lang="en-US" sz="2400" dirty="0"/>
                    </a:p>
                  </a:txBody>
                  <a:tcPr marL="120305" marR="120305" marT="60152" marB="60152"/>
                </a:tc>
              </a:tr>
              <a:tr h="842134">
                <a:tc>
                  <a:txBody>
                    <a:bodyPr/>
                    <a:lstStyle/>
                    <a:p>
                      <a:r>
                        <a:rPr lang="en-US" sz="2400" dirty="0" smtClean="0"/>
                        <a:t>Gr. 8 Lexile ≥ 1050</a:t>
                      </a:r>
                      <a:endParaRPr lang="en-US" sz="2400" dirty="0"/>
                    </a:p>
                  </a:txBody>
                  <a:tcPr marL="120305" marR="120305" marT="60152" marB="60152"/>
                </a:tc>
              </a:tr>
              <a:tr h="1563962">
                <a:tc>
                  <a:txBody>
                    <a:bodyPr/>
                    <a:lstStyle/>
                    <a:p>
                      <a:r>
                        <a:rPr lang="en-US" sz="2400" dirty="0" smtClean="0"/>
                        <a:t>2+ Career assessment inventories/IGP Gr.</a:t>
                      </a:r>
                      <a:r>
                        <a:rPr lang="en-US" sz="2400" baseline="0" dirty="0" smtClean="0"/>
                        <a:t> 8</a:t>
                      </a:r>
                      <a:endParaRPr lang="en-US" sz="2400" dirty="0"/>
                    </a:p>
                  </a:txBody>
                  <a:tcPr marL="120305" marR="120305" marT="60152" marB="60152"/>
                </a:tc>
              </a:tr>
              <a:tr h="405839">
                <a:tc>
                  <a:txBody>
                    <a:bodyPr/>
                    <a:lstStyle/>
                    <a:p>
                      <a:r>
                        <a:rPr lang="en-US" sz="1600" dirty="0" smtClean="0"/>
                        <a:t>Student Attendance</a:t>
                      </a:r>
                      <a:r>
                        <a:rPr lang="en-US" sz="1600" baseline="0" dirty="0" smtClean="0"/>
                        <a:t> Rate</a:t>
                      </a:r>
                      <a:endParaRPr lang="en-US" sz="1600" dirty="0"/>
                    </a:p>
                  </a:txBody>
                  <a:tcPr marL="120305" marR="120305" marT="60152" marB="60152"/>
                </a:tc>
              </a:tr>
            </a:tbl>
          </a:graphicData>
        </a:graphic>
      </p:graphicFrame>
      <p:pic>
        <p:nvPicPr>
          <p:cNvPr id="7" name="Picture 6"/>
          <p:cNvPicPr>
            <a:picLocks noChangeAspect="1"/>
          </p:cNvPicPr>
          <p:nvPr/>
        </p:nvPicPr>
        <p:blipFill>
          <a:blip r:embed="rId4"/>
          <a:stretch>
            <a:fillRect/>
          </a:stretch>
        </p:blipFill>
        <p:spPr>
          <a:xfrm>
            <a:off x="-1" y="1894559"/>
            <a:ext cx="2406095" cy="5248713"/>
          </a:xfrm>
          <a:prstGeom prst="rect">
            <a:avLst/>
          </a:prstGeom>
        </p:spPr>
      </p:pic>
      <p:pic>
        <p:nvPicPr>
          <p:cNvPr id="8" name="Picture 7"/>
          <p:cNvPicPr>
            <a:picLocks noChangeAspect="1"/>
          </p:cNvPicPr>
          <p:nvPr/>
        </p:nvPicPr>
        <p:blipFill>
          <a:blip r:embed="rId5"/>
          <a:stretch>
            <a:fillRect/>
          </a:stretch>
        </p:blipFill>
        <p:spPr>
          <a:xfrm>
            <a:off x="7654393" y="2085193"/>
            <a:ext cx="1489609" cy="4516846"/>
          </a:xfrm>
          <a:prstGeom prst="rect">
            <a:avLst/>
          </a:prstGeom>
        </p:spPr>
      </p:pic>
    </p:spTree>
    <p:extLst>
      <p:ext uri="{BB962C8B-B14F-4D97-AF65-F5344CB8AC3E}">
        <p14:creationId xmlns:p14="http://schemas.microsoft.com/office/powerpoint/2010/main" val="2288521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9919" y="2019109"/>
            <a:ext cx="8536227" cy="3998887"/>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451154" indent="-451154">
              <a:spcBef>
                <a:spcPts val="1579"/>
              </a:spcBef>
              <a:buFont typeface="Wingdings" panose="05000000000000000000" pitchFamily="2" charset="2"/>
              <a:buChar char="Ø"/>
            </a:pPr>
            <a:endParaRPr lang="en-US" sz="2631" b="1" dirty="0">
              <a:solidFill>
                <a:prstClr val="black"/>
              </a:solidFill>
              <a:ea typeface="Calibri" pitchFamily="34" charset="0"/>
              <a:cs typeface="Times New Roman" pitchFamily="18" charset="0"/>
            </a:endParaRPr>
          </a:p>
          <a:p>
            <a:pPr marL="451154" indent="-451154">
              <a:spcBef>
                <a:spcPts val="157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Ensure all indicators are understood; know how they apply to your students. (ES, MS, HS)</a:t>
            </a:r>
          </a:p>
          <a:p>
            <a:pPr marL="451154" indent="-451154">
              <a:spcBef>
                <a:spcPts val="157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Assign person responsible for each indicator.</a:t>
            </a:r>
          </a:p>
          <a:p>
            <a:pPr marL="451154" indent="-451154">
              <a:spcBef>
                <a:spcPts val="1579"/>
              </a:spcBef>
              <a:buFont typeface="Wingdings" panose="05000000000000000000" pitchFamily="2" charset="2"/>
              <a:buChar char="Ø"/>
            </a:pPr>
            <a:r>
              <a:rPr lang="en-US" sz="2631" b="1" dirty="0">
                <a:ea typeface="Calibri" pitchFamily="34" charset="0"/>
                <a:cs typeface="Times New Roman" pitchFamily="18" charset="0"/>
              </a:rPr>
              <a:t>Do you have an Intake and Exit process to ensure all students complete this career assessment and Individual Graduation Plan by grade 8?  Who is responsible?</a:t>
            </a:r>
          </a:p>
          <a:p>
            <a:pPr algn="r">
              <a:spcBef>
                <a:spcPts val="1579"/>
              </a:spcBef>
            </a:pPr>
            <a:endParaRPr lang="en-US" sz="1447" dirty="0">
              <a:solidFill>
                <a:prstClr val="black"/>
              </a:solidFill>
              <a:ea typeface="Calibri" pitchFamily="34" charset="0"/>
              <a:cs typeface="Times New Roman" pitchFamily="18" charset="0"/>
            </a:endParaRPr>
          </a:p>
        </p:txBody>
      </p:sp>
      <p:sp>
        <p:nvSpPr>
          <p:cNvPr id="4" name="Rectangle 3"/>
          <p:cNvSpPr/>
          <p:nvPr/>
        </p:nvSpPr>
        <p:spPr>
          <a:xfrm>
            <a:off x="1489165" y="246524"/>
            <a:ext cx="6165671" cy="1417218"/>
          </a:xfrm>
          <a:prstGeom prst="rect">
            <a:avLst/>
          </a:prstGeom>
          <a:noFill/>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210" b="1" spc="66" dirty="0">
                <a:ln w="11430"/>
                <a:solidFill>
                  <a:srgbClr val="FF0000"/>
                </a:solidFill>
                <a:ea typeface="+mj-ea"/>
              </a:rPr>
              <a:t>Improvement Strategies</a:t>
            </a:r>
            <a:br>
              <a:rPr lang="en-US" sz="4210" b="1" spc="66" dirty="0">
                <a:ln w="11430"/>
                <a:solidFill>
                  <a:srgbClr val="FF0000"/>
                </a:solidFill>
                <a:ea typeface="+mj-ea"/>
              </a:rPr>
            </a:br>
            <a:r>
              <a:rPr lang="en-US" sz="4210" b="1" spc="66" dirty="0">
                <a:ln w="11430"/>
                <a:solidFill>
                  <a:srgbClr val="FF0000"/>
                </a:solidFill>
                <a:ea typeface="+mj-ea"/>
              </a:rPr>
              <a:t>for Post School Readiness</a:t>
            </a:r>
            <a:endParaRPr lang="en-US" sz="4210" b="1" spc="66" dirty="0">
              <a:ln w="11430"/>
              <a:solidFill>
                <a:srgbClr val="FF0000"/>
              </a:solidFill>
            </a:endParaRPr>
          </a:p>
        </p:txBody>
      </p:sp>
    </p:spTree>
    <p:extLst>
      <p:ext uri="{BB962C8B-B14F-4D97-AF65-F5344CB8AC3E}">
        <p14:creationId xmlns:p14="http://schemas.microsoft.com/office/powerpoint/2010/main" val="10010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 calcmode="lin" valueType="num">
                                      <p:cBhvr additive="base">
                                        <p:cTn id="7"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
                                            <p:txEl>
                                              <p:pRg st="3" end="3"/>
                                            </p:txEl>
                                          </p:spTgt>
                                        </p:tgtEl>
                                        <p:attrNameLst>
                                          <p:attrName>style.visibility</p:attrName>
                                        </p:attrNameLst>
                                      </p:cBhvr>
                                      <p:to>
                                        <p:strVal val="visible"/>
                                      </p:to>
                                    </p:set>
                                    <p:anim calcmode="lin" valueType="num">
                                      <p:cBhvr additive="base">
                                        <p:cTn id="19"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410" y="2161926"/>
            <a:ext cx="8229182" cy="4221110"/>
          </a:xfrm>
        </p:spPr>
        <p:txBody>
          <a:bodyPr/>
          <a:lstStyle/>
          <a:p>
            <a:pPr defTabSz="1203076">
              <a:spcBef>
                <a:spcPts val="1579"/>
              </a:spcBef>
              <a:buFont typeface="Wingdings" panose="05000000000000000000" pitchFamily="2" charset="2"/>
              <a:buChar char="Ø"/>
            </a:pPr>
            <a:r>
              <a:rPr lang="en-US" sz="2631" b="1" dirty="0">
                <a:solidFill>
                  <a:prstClr val="black"/>
                </a:solidFill>
                <a:latin typeface="Arial" pitchFamily="34" charset="0"/>
                <a:ea typeface="Calibri" pitchFamily="34" charset="0"/>
                <a:cs typeface="Times New Roman" pitchFamily="18" charset="0"/>
              </a:rPr>
              <a:t>Who will track </a:t>
            </a:r>
            <a:r>
              <a:rPr lang="en-US" sz="2631" b="1" dirty="0" smtClean="0">
                <a:solidFill>
                  <a:prstClr val="black"/>
                </a:solidFill>
                <a:latin typeface="Arial" pitchFamily="34" charset="0"/>
                <a:ea typeface="Calibri" pitchFamily="34" charset="0"/>
                <a:cs typeface="Times New Roman" pitchFamily="18" charset="0"/>
              </a:rPr>
              <a:t>attendance</a:t>
            </a:r>
            <a:r>
              <a:rPr lang="en-US" sz="2631" b="1" dirty="0">
                <a:solidFill>
                  <a:prstClr val="black"/>
                </a:solidFill>
                <a:latin typeface="Arial" pitchFamily="34" charset="0"/>
                <a:ea typeface="Calibri" pitchFamily="34" charset="0"/>
                <a:cs typeface="Times New Roman" pitchFamily="18" charset="0"/>
              </a:rPr>
              <a:t>? </a:t>
            </a:r>
            <a:r>
              <a:rPr lang="en-US" sz="2631" b="1" dirty="0" smtClean="0">
                <a:solidFill>
                  <a:prstClr val="black"/>
                </a:solidFill>
                <a:latin typeface="Arial" pitchFamily="34" charset="0"/>
                <a:ea typeface="Calibri" pitchFamily="34" charset="0"/>
                <a:cs typeface="Times New Roman" pitchFamily="18" charset="0"/>
              </a:rPr>
              <a:t/>
            </a:r>
            <a:br>
              <a:rPr lang="en-US" sz="2631" b="1" dirty="0" smtClean="0">
                <a:solidFill>
                  <a:prstClr val="black"/>
                </a:solidFill>
                <a:latin typeface="Arial" pitchFamily="34" charset="0"/>
                <a:ea typeface="Calibri" pitchFamily="34" charset="0"/>
                <a:cs typeface="Times New Roman" pitchFamily="18" charset="0"/>
              </a:rPr>
            </a:br>
            <a:r>
              <a:rPr lang="en-US" sz="2631" b="1" dirty="0" smtClean="0">
                <a:solidFill>
                  <a:prstClr val="black"/>
                </a:solidFill>
                <a:latin typeface="Arial" pitchFamily="34" charset="0"/>
                <a:ea typeface="Calibri" pitchFamily="34" charset="0"/>
                <a:cs typeface="Times New Roman" pitchFamily="18" charset="0"/>
              </a:rPr>
              <a:t>(</a:t>
            </a:r>
            <a:r>
              <a:rPr lang="en-US" sz="2631" b="1" dirty="0">
                <a:solidFill>
                  <a:prstClr val="black"/>
                </a:solidFill>
                <a:latin typeface="Arial" pitchFamily="34" charset="0"/>
                <a:ea typeface="Calibri" pitchFamily="34" charset="0"/>
                <a:cs typeface="Times New Roman" pitchFamily="18" charset="0"/>
              </a:rPr>
              <a:t>attendance committee, AP, grad coach)</a:t>
            </a:r>
          </a:p>
          <a:p>
            <a:pPr marL="0" indent="0" defTabSz="1203076">
              <a:spcBef>
                <a:spcPts val="1579"/>
              </a:spcBef>
              <a:buNone/>
            </a:pPr>
            <a:endParaRPr lang="en-US" sz="2631" b="1" dirty="0">
              <a:solidFill>
                <a:prstClr val="black"/>
              </a:solidFill>
              <a:latin typeface="Arial" pitchFamily="34" charset="0"/>
              <a:ea typeface="Calibri" pitchFamily="34" charset="0"/>
              <a:cs typeface="Times New Roman" pitchFamily="18" charset="0"/>
            </a:endParaRPr>
          </a:p>
          <a:p>
            <a:pPr defTabSz="1203076">
              <a:spcBef>
                <a:spcPts val="1579"/>
              </a:spcBef>
              <a:buFont typeface="Wingdings" panose="05000000000000000000" pitchFamily="2" charset="2"/>
              <a:buChar char="Ø"/>
            </a:pPr>
            <a:r>
              <a:rPr lang="en-US" sz="2631" b="1" dirty="0">
                <a:solidFill>
                  <a:prstClr val="black"/>
                </a:solidFill>
                <a:latin typeface="Arial" pitchFamily="34" charset="0"/>
                <a:ea typeface="Calibri" pitchFamily="34" charset="0"/>
                <a:cs typeface="Times New Roman" pitchFamily="18" charset="0"/>
              </a:rPr>
              <a:t>Do you have a plan in place and on radar?  </a:t>
            </a:r>
            <a:r>
              <a:rPr lang="en-US" sz="2631" b="1" dirty="0" smtClean="0">
                <a:solidFill>
                  <a:prstClr val="black"/>
                </a:solidFill>
                <a:latin typeface="Arial" pitchFamily="34" charset="0"/>
                <a:ea typeface="Calibri" pitchFamily="34" charset="0"/>
                <a:cs typeface="Times New Roman" pitchFamily="18" charset="0"/>
              </a:rPr>
              <a:t/>
            </a:r>
            <a:br>
              <a:rPr lang="en-US" sz="2631" b="1" dirty="0" smtClean="0">
                <a:solidFill>
                  <a:prstClr val="black"/>
                </a:solidFill>
                <a:latin typeface="Arial" pitchFamily="34" charset="0"/>
                <a:ea typeface="Calibri" pitchFamily="34" charset="0"/>
                <a:cs typeface="Times New Roman" pitchFamily="18" charset="0"/>
              </a:rPr>
            </a:br>
            <a:r>
              <a:rPr lang="en-US" sz="2631" b="1" dirty="0" smtClean="0">
                <a:solidFill>
                  <a:prstClr val="black"/>
                </a:solidFill>
                <a:latin typeface="Arial" pitchFamily="34" charset="0"/>
                <a:ea typeface="Calibri" pitchFamily="34" charset="0"/>
                <a:cs typeface="Times New Roman" pitchFamily="18" charset="0"/>
              </a:rPr>
              <a:t>Who </a:t>
            </a:r>
            <a:r>
              <a:rPr lang="en-US" sz="2631" b="1" dirty="0">
                <a:solidFill>
                  <a:prstClr val="black"/>
                </a:solidFill>
                <a:latin typeface="Arial" pitchFamily="34" charset="0"/>
                <a:ea typeface="Calibri" pitchFamily="34" charset="0"/>
                <a:cs typeface="Times New Roman" pitchFamily="18" charset="0"/>
              </a:rPr>
              <a:t>is notified; when, and what action is taken?</a:t>
            </a:r>
          </a:p>
          <a:p>
            <a:pPr marL="0" indent="0" defTabSz="1203076">
              <a:spcBef>
                <a:spcPts val="1579"/>
              </a:spcBef>
              <a:buNone/>
            </a:pPr>
            <a:endParaRPr lang="en-US" sz="2631" b="1" dirty="0">
              <a:solidFill>
                <a:prstClr val="black"/>
              </a:solidFill>
              <a:latin typeface="Arial" pitchFamily="34" charset="0"/>
              <a:ea typeface="Calibri" pitchFamily="34" charset="0"/>
              <a:cs typeface="Times New Roman" pitchFamily="18" charset="0"/>
            </a:endParaRPr>
          </a:p>
          <a:p>
            <a:pPr defTabSz="1203076">
              <a:spcBef>
                <a:spcPts val="1579"/>
              </a:spcBef>
              <a:buFont typeface="Wingdings" panose="05000000000000000000" pitchFamily="2" charset="2"/>
              <a:buChar char="Ø"/>
            </a:pPr>
            <a:r>
              <a:rPr lang="en-US" sz="2631" b="1" dirty="0">
                <a:solidFill>
                  <a:prstClr val="black"/>
                </a:solidFill>
                <a:latin typeface="Arial" pitchFamily="34" charset="0"/>
                <a:ea typeface="Calibri" pitchFamily="34" charset="0"/>
                <a:cs typeface="Times New Roman" pitchFamily="18" charset="0"/>
              </a:rPr>
              <a:t>Show tracking of attendance – emphasize correlation to good performance.</a:t>
            </a:r>
          </a:p>
          <a:p>
            <a:pPr marL="0" indent="0">
              <a:buNone/>
            </a:pPr>
            <a:endParaRPr lang="en-US" dirty="0"/>
          </a:p>
        </p:txBody>
      </p:sp>
      <p:sp>
        <p:nvSpPr>
          <p:cNvPr id="3" name="Title 2"/>
          <p:cNvSpPr>
            <a:spLocks noGrp="1"/>
          </p:cNvSpPr>
          <p:nvPr>
            <p:ph type="title"/>
          </p:nvPr>
        </p:nvSpPr>
        <p:spPr>
          <a:xfrm>
            <a:off x="530696" y="334016"/>
            <a:ext cx="8082609" cy="1325563"/>
          </a:xfrm>
        </p:spPr>
        <p:txBody>
          <a:bodyPr>
            <a:normAutofit fontScale="90000"/>
          </a:bodyPr>
          <a:lstStyle/>
          <a:p>
            <a:pPr algn="ctr" defTabSz="1203076"/>
            <a:r>
              <a:rPr lang="en-US" sz="4210" spc="66" dirty="0">
                <a:ln w="11430"/>
                <a:solidFill>
                  <a:srgbClr val="FF0000"/>
                </a:solidFill>
                <a:latin typeface="Arial" pitchFamily="34" charset="0"/>
                <a:ea typeface="+mn-ea"/>
                <a:cs typeface="Arial" pitchFamily="34" charset="0"/>
              </a:rPr>
              <a:t/>
            </a:r>
            <a:br>
              <a:rPr lang="en-US" sz="4210" spc="66" dirty="0">
                <a:ln w="11430"/>
                <a:solidFill>
                  <a:srgbClr val="FF0000"/>
                </a:solidFill>
                <a:latin typeface="Arial" pitchFamily="34" charset="0"/>
                <a:ea typeface="+mn-ea"/>
                <a:cs typeface="Arial" pitchFamily="34" charset="0"/>
              </a:rPr>
            </a:br>
            <a:r>
              <a:rPr lang="en-US" sz="4210" spc="66" dirty="0">
                <a:ln w="11430"/>
                <a:solidFill>
                  <a:srgbClr val="FF0000"/>
                </a:solidFill>
                <a:latin typeface="Arial" pitchFamily="34" charset="0"/>
                <a:ea typeface="+mn-ea"/>
                <a:cs typeface="Arial" pitchFamily="34" charset="0"/>
              </a:rPr>
              <a:t>More Strategies</a:t>
            </a:r>
            <a:br>
              <a:rPr lang="en-US" sz="4210" spc="66" dirty="0">
                <a:ln w="11430"/>
                <a:solidFill>
                  <a:srgbClr val="FF0000"/>
                </a:solidFill>
                <a:latin typeface="Arial" pitchFamily="34" charset="0"/>
                <a:ea typeface="+mn-ea"/>
                <a:cs typeface="Arial" pitchFamily="34" charset="0"/>
              </a:rPr>
            </a:br>
            <a:r>
              <a:rPr lang="en-US" sz="4210" spc="66" dirty="0">
                <a:ln w="11430"/>
                <a:solidFill>
                  <a:srgbClr val="FF0000"/>
                </a:solidFill>
                <a:latin typeface="Arial" pitchFamily="34" charset="0"/>
                <a:ea typeface="+mn-ea"/>
                <a:cs typeface="Arial" pitchFamily="34" charset="0"/>
              </a:rPr>
              <a:t>for Post School Readiness</a:t>
            </a:r>
            <a:br>
              <a:rPr lang="en-US" sz="4210" spc="66" dirty="0">
                <a:ln w="11430"/>
                <a:solidFill>
                  <a:srgbClr val="FF0000"/>
                </a:solidFill>
                <a:latin typeface="Arial" pitchFamily="34" charset="0"/>
                <a:ea typeface="+mn-ea"/>
                <a:cs typeface="Arial" pitchFamily="34" charset="0"/>
              </a:rPr>
            </a:br>
            <a:endParaRPr lang="en-US" dirty="0"/>
          </a:p>
        </p:txBody>
      </p:sp>
      <p:sp>
        <p:nvSpPr>
          <p:cNvPr id="4" name="Slide Number Placeholder 3"/>
          <p:cNvSpPr>
            <a:spLocks noGrp="1"/>
          </p:cNvSpPr>
          <p:nvPr>
            <p:ph type="sldNum" sz="quarter" idx="12"/>
          </p:nvPr>
        </p:nvSpPr>
        <p:spPr/>
        <p:txBody>
          <a:bodyPr/>
          <a:lstStyle/>
          <a:p>
            <a:pPr>
              <a:defRPr/>
            </a:pPr>
            <a:fld id="{C3B7298A-DE78-4286-ABD7-5D6797E7F15E}"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29151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229108" y="341177"/>
            <a:ext cx="6687378" cy="1386679"/>
          </a:xfrm>
          <a:prstGeom prst="rect">
            <a:avLst/>
          </a:prstGeom>
          <a:noFill/>
          <a:ln w="9525">
            <a:noFill/>
            <a:miter lim="800000"/>
            <a:headEnd/>
            <a:tailEnd/>
          </a:ln>
        </p:spPr>
        <p:txBody>
          <a:bodyPr wrap="none" lIns="90060" tIns="45030" rIns="90060" bIns="45030">
            <a:spAutoFit/>
          </a:bodyPr>
          <a:lstStyle/>
          <a:p>
            <a:pPr algn="ctr"/>
            <a:r>
              <a:rPr lang="en-US" sz="4210" b="1" dirty="0">
                <a:latin typeface="Calibri" pitchFamily="34" charset="0"/>
              </a:rPr>
              <a:t>Leading Indicator:</a:t>
            </a:r>
          </a:p>
          <a:p>
            <a:pPr algn="ctr"/>
            <a:r>
              <a:rPr lang="en-US" sz="4210" b="1" dirty="0">
                <a:solidFill>
                  <a:srgbClr val="C00000"/>
                </a:solidFill>
                <a:latin typeface="Calibri" pitchFamily="34" charset="0"/>
              </a:rPr>
              <a:t>Monthly Student Attendance</a:t>
            </a:r>
          </a:p>
        </p:txBody>
      </p:sp>
      <p:graphicFrame>
        <p:nvGraphicFramePr>
          <p:cNvPr id="4" name="Chart 3"/>
          <p:cNvGraphicFramePr>
            <a:graphicFrameLocks/>
          </p:cNvGraphicFramePr>
          <p:nvPr>
            <p:extLst/>
          </p:nvPr>
        </p:nvGraphicFramePr>
        <p:xfrm>
          <a:off x="158298" y="1925190"/>
          <a:ext cx="8985703" cy="44445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65938" y="6260312"/>
            <a:ext cx="922633" cy="456728"/>
          </a:xfrm>
          <a:prstGeom prst="rect">
            <a:avLst/>
          </a:prstGeom>
          <a:noFill/>
        </p:spPr>
        <p:txBody>
          <a:bodyPr wrap="square" rtlCol="0">
            <a:spAutoFit/>
          </a:bodyPr>
          <a:lstStyle/>
          <a:p>
            <a:r>
              <a:rPr lang="en-US" sz="2368" i="1" dirty="0"/>
              <a:t>S&amp;D</a:t>
            </a:r>
          </a:p>
        </p:txBody>
      </p:sp>
    </p:spTree>
    <p:extLst>
      <p:ext uri="{BB962C8B-B14F-4D97-AF65-F5344CB8AC3E}">
        <p14:creationId xmlns:p14="http://schemas.microsoft.com/office/powerpoint/2010/main" val="140305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flipH="1">
            <a:off x="175964" y="382821"/>
            <a:ext cx="8762780" cy="729420"/>
          </a:xfrm>
          <a:prstGeom prst="roundRect">
            <a:avLst/>
          </a:prstGeom>
          <a:solidFill>
            <a:schemeClr val="tx1"/>
          </a:solidFill>
        </p:spPr>
        <p:txBody>
          <a:bodyPr wrap="square" rtlCol="0">
            <a:spAutoFit/>
          </a:bodyPr>
          <a:lstStyle/>
          <a:p>
            <a:pPr algn="ctr"/>
            <a:r>
              <a:rPr lang="en-US" sz="3684" b="1" dirty="0">
                <a:solidFill>
                  <a:schemeClr val="bg1"/>
                </a:solidFill>
              </a:rPr>
              <a:t>A District Look at 2014 Lexile Performance</a:t>
            </a:r>
          </a:p>
        </p:txBody>
      </p:sp>
      <p:pic>
        <p:nvPicPr>
          <p:cNvPr id="2" name="Picture 1"/>
          <p:cNvPicPr>
            <a:picLocks noChangeAspect="1"/>
          </p:cNvPicPr>
          <p:nvPr/>
        </p:nvPicPr>
        <p:blipFill>
          <a:blip r:embed="rId3"/>
          <a:stretch>
            <a:fillRect/>
          </a:stretch>
        </p:blipFill>
        <p:spPr>
          <a:xfrm>
            <a:off x="569776" y="1411732"/>
            <a:ext cx="8326002" cy="5052801"/>
          </a:xfrm>
          <a:prstGeom prst="rect">
            <a:avLst/>
          </a:prstGeom>
        </p:spPr>
      </p:pic>
      <p:sp>
        <p:nvSpPr>
          <p:cNvPr id="5" name="TextBox 4"/>
          <p:cNvSpPr txBox="1"/>
          <p:nvPr/>
        </p:nvSpPr>
        <p:spPr>
          <a:xfrm>
            <a:off x="144820" y="1229513"/>
            <a:ext cx="849912" cy="456728"/>
          </a:xfrm>
          <a:prstGeom prst="rect">
            <a:avLst/>
          </a:prstGeom>
          <a:solidFill>
            <a:srgbClr val="FFFF99"/>
          </a:solidFill>
          <a:ln>
            <a:solidFill>
              <a:schemeClr val="bg1">
                <a:lumMod val="65000"/>
              </a:schemeClr>
            </a:solidFill>
          </a:ln>
          <a:scene3d>
            <a:camera prst="orthographicFront"/>
            <a:lightRig rig="threePt" dir="t"/>
          </a:scene3d>
          <a:sp3d>
            <a:bevelT/>
          </a:sp3d>
        </p:spPr>
        <p:txBody>
          <a:bodyPr wrap="none" rtlCol="0">
            <a:spAutoFit/>
          </a:bodyPr>
          <a:lstStyle/>
          <a:p>
            <a:pPr algn="ctr"/>
            <a:r>
              <a:rPr lang="en-US" sz="2368" b="1" dirty="0"/>
              <a:t>File 7</a:t>
            </a:r>
          </a:p>
        </p:txBody>
      </p:sp>
      <p:sp>
        <p:nvSpPr>
          <p:cNvPr id="6" name="TextBox 5"/>
          <p:cNvSpPr txBox="1"/>
          <p:nvPr/>
        </p:nvSpPr>
        <p:spPr>
          <a:xfrm>
            <a:off x="144820" y="1776171"/>
            <a:ext cx="849912" cy="456728"/>
          </a:xfrm>
          <a:prstGeom prst="rect">
            <a:avLst/>
          </a:prstGeom>
          <a:solidFill>
            <a:srgbClr val="FFFF99"/>
          </a:solidFill>
          <a:ln>
            <a:solidFill>
              <a:schemeClr val="bg1">
                <a:lumMod val="65000"/>
              </a:schemeClr>
            </a:solidFill>
          </a:ln>
          <a:scene3d>
            <a:camera prst="orthographicFront"/>
            <a:lightRig rig="threePt" dir="t"/>
          </a:scene3d>
          <a:sp3d>
            <a:bevelT/>
          </a:sp3d>
        </p:spPr>
        <p:txBody>
          <a:bodyPr wrap="none" rtlCol="0">
            <a:spAutoFit/>
          </a:bodyPr>
          <a:lstStyle/>
          <a:p>
            <a:pPr algn="ctr"/>
            <a:r>
              <a:rPr lang="en-US" sz="2368" b="1" dirty="0"/>
              <a:t>File 8</a:t>
            </a:r>
          </a:p>
        </p:txBody>
      </p:sp>
    </p:spTree>
    <p:extLst>
      <p:ext uri="{BB962C8B-B14F-4D97-AF65-F5344CB8AC3E}">
        <p14:creationId xmlns:p14="http://schemas.microsoft.com/office/powerpoint/2010/main" val="324973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390602" y="162195"/>
            <a:ext cx="8311967" cy="659283"/>
          </a:xfrm>
          <a:prstGeom prst="rect">
            <a:avLst/>
          </a:prstGeom>
          <a:noFill/>
          <a:ln w="9525">
            <a:noFill/>
            <a:miter lim="800000"/>
            <a:headEnd/>
            <a:tailEnd/>
          </a:ln>
        </p:spPr>
        <p:txBody>
          <a:bodyPr wrap="square">
            <a:spAutoFit/>
          </a:bodyPr>
          <a:lstStyle/>
          <a:p>
            <a:pPr algn="ctr"/>
            <a:r>
              <a:rPr lang="en-US" sz="3684" b="1" dirty="0">
                <a:solidFill>
                  <a:prstClr val="black"/>
                </a:solidFill>
              </a:rPr>
              <a:t>CCRPI Performance Categories</a:t>
            </a:r>
          </a:p>
        </p:txBody>
      </p:sp>
      <p:pic>
        <p:nvPicPr>
          <p:cNvPr id="4" name="Picture 3"/>
          <p:cNvPicPr>
            <a:picLocks noChangeAspect="1"/>
          </p:cNvPicPr>
          <p:nvPr/>
        </p:nvPicPr>
        <p:blipFill>
          <a:blip r:embed="rId3"/>
          <a:stretch>
            <a:fillRect/>
          </a:stretch>
        </p:blipFill>
        <p:spPr>
          <a:xfrm>
            <a:off x="2451212" y="3609456"/>
            <a:ext cx="1142360" cy="2720040"/>
          </a:xfrm>
          <a:prstGeom prst="rect">
            <a:avLst/>
          </a:prstGeom>
        </p:spPr>
      </p:pic>
      <p:sp>
        <p:nvSpPr>
          <p:cNvPr id="3" name="Slide Number Placeholder 2"/>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423328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43285" y="691133"/>
            <a:ext cx="8127568" cy="738809"/>
          </a:xfrm>
          <a:prstGeom prst="rect">
            <a:avLst/>
          </a:prstGeom>
          <a:noFill/>
        </p:spPr>
        <p:txBody>
          <a:bodyPr lIns="90060" tIns="45030" rIns="90060" bIns="450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210" b="1" spc="591" dirty="0">
                <a:ln w="11430"/>
                <a:solidFill>
                  <a:srgbClr val="C00000"/>
                </a:solidFill>
              </a:rPr>
              <a:t>60 Achievement Points </a:t>
            </a:r>
          </a:p>
        </p:txBody>
      </p:sp>
      <p:sp>
        <p:nvSpPr>
          <p:cNvPr id="143361" name="Rectangle 1"/>
          <p:cNvSpPr>
            <a:spLocks noChangeArrowheads="1"/>
          </p:cNvSpPr>
          <p:nvPr/>
        </p:nvSpPr>
        <p:spPr bwMode="auto">
          <a:xfrm>
            <a:off x="316444" y="1381128"/>
            <a:ext cx="8765062" cy="5194051"/>
          </a:xfrm>
          <a:prstGeom prst="rect">
            <a:avLst/>
          </a:prstGeom>
          <a:noFill/>
          <a:ln w="9525">
            <a:noFill/>
            <a:miter lim="800000"/>
            <a:headEnd/>
            <a:tailEnd/>
          </a:ln>
          <a:effectLst/>
        </p:spPr>
        <p:txBody>
          <a:bodyPr wrap="square" anchor="ctr">
            <a:spAutoFit/>
          </a:bodyPr>
          <a:lstStyle/>
          <a:p>
            <a:pPr eaLnBrk="0" hangingPunct="0">
              <a:defRPr/>
            </a:pPr>
            <a:r>
              <a:rPr lang="en-US" sz="3158" b="1" dirty="0">
                <a:ea typeface="Calibri" pitchFamily="34" charset="0"/>
              </a:rPr>
              <a:t>Tests . . . . . . . . . . . . . . . . . . . . . . . . . </a:t>
            </a:r>
            <a:r>
              <a:rPr lang="en-US" sz="3158" b="1" dirty="0" smtClean="0">
                <a:ea typeface="Calibri" pitchFamily="34" charset="0"/>
              </a:rPr>
              <a:t>. </a:t>
            </a:r>
            <a:r>
              <a:rPr lang="en-US" sz="3158" b="1" dirty="0" smtClean="0">
                <a:solidFill>
                  <a:srgbClr val="339900"/>
                </a:solidFill>
                <a:ea typeface="Calibri" pitchFamily="34" charset="0"/>
              </a:rPr>
              <a:t>24 </a:t>
            </a:r>
            <a:r>
              <a:rPr lang="en-US" sz="3158" b="1" dirty="0">
                <a:solidFill>
                  <a:srgbClr val="339900"/>
                </a:solidFill>
                <a:ea typeface="Calibri" pitchFamily="34" charset="0"/>
              </a:rPr>
              <a:t>points</a:t>
            </a:r>
          </a:p>
          <a:p>
            <a:pPr eaLnBrk="0" hangingPunct="0">
              <a:defRPr/>
            </a:pPr>
            <a:r>
              <a:rPr lang="en-US" sz="2631" b="1" dirty="0">
                <a:solidFill>
                  <a:srgbClr val="0D1DB7"/>
                </a:solidFill>
                <a:ea typeface="Calibri" pitchFamily="34" charset="0"/>
              </a:rPr>
              <a:t>	ES/MS:  </a:t>
            </a:r>
            <a:r>
              <a:rPr lang="en-US" sz="2631" b="1" dirty="0" smtClean="0">
                <a:solidFill>
                  <a:srgbClr val="0D1DB7"/>
                </a:solidFill>
                <a:ea typeface="Calibri" pitchFamily="34" charset="0"/>
              </a:rPr>
              <a:t>Indicators </a:t>
            </a:r>
            <a:r>
              <a:rPr lang="en-US" sz="2631" b="1" dirty="0">
                <a:solidFill>
                  <a:srgbClr val="0D1DB7"/>
                </a:solidFill>
                <a:ea typeface="Calibri" pitchFamily="34" charset="0"/>
              </a:rPr>
              <a:t>1-5</a:t>
            </a:r>
          </a:p>
          <a:p>
            <a:pPr eaLnBrk="0" hangingPunct="0">
              <a:defRPr/>
            </a:pPr>
            <a:r>
              <a:rPr lang="en-US" sz="2631" b="1" dirty="0">
                <a:solidFill>
                  <a:srgbClr val="0D1DB7"/>
                </a:solidFill>
                <a:ea typeface="Calibri" pitchFamily="34" charset="0"/>
              </a:rPr>
              <a:t>	HS:	</a:t>
            </a:r>
            <a:r>
              <a:rPr lang="en-US" sz="2631" b="1" dirty="0" smtClean="0">
                <a:solidFill>
                  <a:srgbClr val="0D1DB7"/>
                </a:solidFill>
                <a:ea typeface="Calibri" pitchFamily="34" charset="0"/>
              </a:rPr>
              <a:t>   Indicators </a:t>
            </a:r>
            <a:r>
              <a:rPr lang="en-US" sz="2631" b="1" dirty="0">
                <a:solidFill>
                  <a:srgbClr val="0D1DB7"/>
                </a:solidFill>
                <a:ea typeface="Calibri" pitchFamily="34" charset="0"/>
              </a:rPr>
              <a:t>1-8</a:t>
            </a:r>
          </a:p>
          <a:p>
            <a:pPr eaLnBrk="0" hangingPunct="0">
              <a:defRPr/>
            </a:pPr>
            <a:endParaRPr lang="en-US" sz="1316" b="1" dirty="0">
              <a:solidFill>
                <a:srgbClr val="0D1DB7"/>
              </a:solidFill>
              <a:ea typeface="Calibri" pitchFamily="34" charset="0"/>
            </a:endParaRPr>
          </a:p>
          <a:p>
            <a:pPr eaLnBrk="0" hangingPunct="0">
              <a:defRPr/>
            </a:pPr>
            <a:r>
              <a:rPr lang="en-US" sz="3158" b="1" dirty="0">
                <a:ea typeface="Calibri" pitchFamily="34" charset="0"/>
              </a:rPr>
              <a:t>Readiness  . . . . . . . . . . . . . . . . . . . </a:t>
            </a:r>
            <a:r>
              <a:rPr lang="en-US" sz="3158" b="1" dirty="0">
                <a:solidFill>
                  <a:srgbClr val="339900"/>
                </a:solidFill>
                <a:ea typeface="Calibri" pitchFamily="34" charset="0"/>
              </a:rPr>
              <a:t>18 points</a:t>
            </a:r>
          </a:p>
          <a:p>
            <a:pPr eaLnBrk="0" hangingPunct="0">
              <a:defRPr/>
            </a:pPr>
            <a:r>
              <a:rPr lang="en-US" sz="2631" b="1" dirty="0">
                <a:ea typeface="Calibri" pitchFamily="34" charset="0"/>
              </a:rPr>
              <a:t> </a:t>
            </a:r>
            <a:r>
              <a:rPr lang="en-US" sz="2631" b="1" dirty="0">
                <a:solidFill>
                  <a:srgbClr val="0D1DB7"/>
                </a:solidFill>
                <a:ea typeface="Calibri" pitchFamily="34" charset="0"/>
              </a:rPr>
              <a:t>	ES: 	Indicators 6-12</a:t>
            </a:r>
          </a:p>
          <a:p>
            <a:pPr eaLnBrk="0" hangingPunct="0">
              <a:defRPr/>
            </a:pPr>
            <a:r>
              <a:rPr lang="en-US" sz="2631" b="1" dirty="0">
                <a:solidFill>
                  <a:srgbClr val="0D1DB7"/>
                </a:solidFill>
                <a:ea typeface="Calibri" pitchFamily="34" charset="0"/>
              </a:rPr>
              <a:t>	MS:	Indicators 6-11</a:t>
            </a:r>
          </a:p>
          <a:p>
            <a:pPr eaLnBrk="0" hangingPunct="0">
              <a:defRPr/>
            </a:pPr>
            <a:r>
              <a:rPr lang="en-US" sz="2631" b="1" dirty="0">
                <a:solidFill>
                  <a:srgbClr val="0D1DB7"/>
                </a:solidFill>
                <a:ea typeface="Calibri" pitchFamily="34" charset="0"/>
              </a:rPr>
              <a:t>	HS:	Indicators 9-16</a:t>
            </a:r>
          </a:p>
          <a:p>
            <a:pPr eaLnBrk="0" hangingPunct="0">
              <a:defRPr/>
            </a:pPr>
            <a:endParaRPr lang="en-US" sz="1316" b="1" u="sng" dirty="0">
              <a:ea typeface="Calibri" pitchFamily="34" charset="0"/>
            </a:endParaRPr>
          </a:p>
          <a:p>
            <a:pPr eaLnBrk="0" hangingPunct="0">
              <a:defRPr/>
            </a:pPr>
            <a:r>
              <a:rPr lang="en-US" sz="3158" b="1" dirty="0">
                <a:ea typeface="Calibri" pitchFamily="34" charset="0"/>
              </a:rPr>
              <a:t>Graduation . </a:t>
            </a:r>
            <a:r>
              <a:rPr lang="en-US" sz="3158" b="1" dirty="0" smtClean="0">
                <a:ea typeface="Calibri" pitchFamily="34" charset="0"/>
              </a:rPr>
              <a:t>.. </a:t>
            </a:r>
            <a:r>
              <a:rPr lang="en-US" sz="3158" b="1" dirty="0">
                <a:ea typeface="Calibri" pitchFamily="34" charset="0"/>
              </a:rPr>
              <a:t>. . . . . . . . . . . . . . . . </a:t>
            </a:r>
            <a:r>
              <a:rPr lang="en-US" sz="3158" b="1" dirty="0">
                <a:solidFill>
                  <a:srgbClr val="339900"/>
                </a:solidFill>
                <a:ea typeface="Calibri" pitchFamily="34" charset="0"/>
              </a:rPr>
              <a:t>18 points</a:t>
            </a:r>
          </a:p>
          <a:p>
            <a:pPr eaLnBrk="0" hangingPunct="0">
              <a:defRPr/>
            </a:pPr>
            <a:r>
              <a:rPr lang="en-US" sz="2631" b="1" dirty="0">
                <a:ea typeface="Calibri" pitchFamily="34" charset="0"/>
              </a:rPr>
              <a:t> </a:t>
            </a:r>
            <a:r>
              <a:rPr lang="en-US" sz="2631" b="1" dirty="0">
                <a:solidFill>
                  <a:srgbClr val="0D1DB7"/>
                </a:solidFill>
                <a:ea typeface="Calibri" pitchFamily="34" charset="0"/>
              </a:rPr>
              <a:t>	ES: 	Indicators 13-14</a:t>
            </a:r>
          </a:p>
          <a:p>
            <a:pPr eaLnBrk="0" hangingPunct="0">
              <a:defRPr/>
            </a:pPr>
            <a:r>
              <a:rPr lang="en-US" sz="2631" b="1" dirty="0">
                <a:solidFill>
                  <a:srgbClr val="0D1DB7"/>
                </a:solidFill>
                <a:ea typeface="Calibri" pitchFamily="34" charset="0"/>
              </a:rPr>
              <a:t>	MS:	Indicators 12-13</a:t>
            </a:r>
          </a:p>
          <a:p>
            <a:pPr eaLnBrk="0" hangingPunct="0">
              <a:defRPr/>
            </a:pPr>
            <a:r>
              <a:rPr lang="en-US" sz="2631" b="1" dirty="0">
                <a:solidFill>
                  <a:srgbClr val="0D1DB7"/>
                </a:solidFill>
                <a:ea typeface="Calibri" pitchFamily="34" charset="0"/>
              </a:rPr>
              <a:t>	HS:	Indicators 17-18</a:t>
            </a:r>
          </a:p>
        </p:txBody>
      </p:sp>
      <p:sp>
        <p:nvSpPr>
          <p:cNvPr id="7" name="Rectangle 6"/>
          <p:cNvSpPr/>
          <p:nvPr/>
        </p:nvSpPr>
        <p:spPr>
          <a:xfrm>
            <a:off x="374971" y="4823406"/>
            <a:ext cx="8140110" cy="1703052"/>
          </a:xfrm>
          <a:prstGeom prst="rect">
            <a:avLst/>
          </a:prstGeom>
          <a:noFill/>
          <a:ln w="38100">
            <a:solidFill>
              <a:srgbClr val="C0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Tree>
    <p:extLst>
      <p:ext uri="{BB962C8B-B14F-4D97-AF65-F5344CB8AC3E}">
        <p14:creationId xmlns:p14="http://schemas.microsoft.com/office/powerpoint/2010/main" val="8756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4*#ppt_w"/>
                                          </p:val>
                                        </p:tav>
                                        <p:tav tm="100000">
                                          <p:val>
                                            <p:strVal val="#ppt_w"/>
                                          </p:val>
                                        </p:tav>
                                      </p:tavLst>
                                    </p:anim>
                                    <p:anim calcmode="lin" valueType="num">
                                      <p:cBhvr>
                                        <p:cTn id="8" dur="10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72" b="2622"/>
          <a:stretch/>
        </p:blipFill>
        <p:spPr bwMode="auto">
          <a:xfrm>
            <a:off x="1" y="748937"/>
            <a:ext cx="9144000" cy="580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939724" y="4848537"/>
            <a:ext cx="3264553" cy="1371593"/>
          </a:xfrm>
          <a:prstGeom prst="rect">
            <a:avLst/>
          </a:prstGeom>
        </p:spPr>
      </p:pic>
      <p:sp>
        <p:nvSpPr>
          <p:cNvPr id="4" name="TextBox 3"/>
          <p:cNvSpPr txBox="1"/>
          <p:nvPr/>
        </p:nvSpPr>
        <p:spPr>
          <a:xfrm>
            <a:off x="4" y="-232482"/>
            <a:ext cx="9144000" cy="984885"/>
          </a:xfrm>
          <a:prstGeom prst="rect">
            <a:avLst/>
          </a:prstGeom>
          <a:solidFill>
            <a:schemeClr val="bg1"/>
          </a:solidFill>
        </p:spPr>
        <p:txBody>
          <a:bodyPr wrap="square" rtlCol="0">
            <a:spAutoFit/>
          </a:bodyPr>
          <a:lstStyle/>
          <a:p>
            <a:pPr algn="ctr"/>
            <a:r>
              <a:rPr lang="en-US" sz="2400" b="1" dirty="0" smtClean="0"/>
              <a:t>2014 College and Career Ready Performance Index, </a:t>
            </a:r>
          </a:p>
          <a:p>
            <a:pPr algn="ctr"/>
            <a:r>
              <a:rPr lang="en-US" sz="2400" b="1" dirty="0" smtClean="0"/>
              <a:t>Middle School, Grades 6 - 8</a:t>
            </a:r>
          </a:p>
          <a:p>
            <a:pPr algn="ctr"/>
            <a:endParaRPr lang="en-US" sz="1000" b="1" dirty="0"/>
          </a:p>
        </p:txBody>
      </p:sp>
    </p:spTree>
    <p:extLst>
      <p:ext uri="{BB962C8B-B14F-4D97-AF65-F5344CB8AC3E}">
        <p14:creationId xmlns:p14="http://schemas.microsoft.com/office/powerpoint/2010/main" val="83520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73611" y="943537"/>
          <a:ext cx="8664422" cy="4028262"/>
        </p:xfrm>
        <a:graphic>
          <a:graphicData uri="http://schemas.openxmlformats.org/drawingml/2006/table">
            <a:tbl>
              <a:tblPr/>
              <a:tblGrid>
                <a:gridCol w="358588"/>
                <a:gridCol w="2654306"/>
                <a:gridCol w="1049170"/>
                <a:gridCol w="1356926"/>
                <a:gridCol w="1300971"/>
                <a:gridCol w="1049169"/>
                <a:gridCol w="895292"/>
              </a:tblGrid>
              <a:tr h="603547">
                <a:tc>
                  <a:txBody>
                    <a:bodyPr/>
                    <a:lstStyle/>
                    <a:p>
                      <a:pPr algn="ct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Benchmark</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Performance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Adjusted Performance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Points Possible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Points Earned</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1081">
                <a:tc>
                  <a:txBody>
                    <a:bodyPr/>
                    <a:lstStyle/>
                    <a:p>
                      <a:pPr algn="ctr"/>
                      <a:r>
                        <a:rPr lang="en-US" sz="1600" b="1" dirty="0" smtClean="0">
                          <a:latin typeface="Arial Narrow" pitchFamily="34" charset="0"/>
                        </a:rPr>
                        <a:t>13</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r>
                        <a:rPr lang="en-US" sz="1800" b="1" dirty="0" smtClean="0"/>
                        <a:t>Percent of Grade</a:t>
                      </a:r>
                      <a:r>
                        <a:rPr lang="en-US" sz="1800" b="1" baseline="0" dirty="0" smtClean="0"/>
                        <a:t> 5 students passing all 5 core classes and tests.</a:t>
                      </a:r>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1" dirty="0" smtClean="0">
                          <a:solidFill>
                            <a:srgbClr val="C00000"/>
                          </a:solidFill>
                          <a:latin typeface="Arial Narrow" pitchFamily="34" charset="0"/>
                        </a:rPr>
                        <a:t>91.6</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65.1</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latin typeface="Arial Narrow" pitchFamily="34" charset="0"/>
                        </a:rPr>
                        <a:t>71.1</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Arial Narrow" pitchFamily="34" charset="0"/>
                        </a:rPr>
                        <a:t>10</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7.1</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1048">
                <a:tc>
                  <a:txBody>
                    <a:bodyPr/>
                    <a:lstStyle/>
                    <a:p>
                      <a:pPr algn="ctr"/>
                      <a:r>
                        <a:rPr lang="en-US" sz="1600" b="1" dirty="0" smtClean="0">
                          <a:latin typeface="Arial Narrow" pitchFamily="34" charset="0"/>
                        </a:rPr>
                        <a:t>14</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r>
                        <a:rPr lang="en-US" sz="1800" b="1" dirty="0" smtClean="0"/>
                        <a:t>Percent of CRCT assessments scoring at the Exceeds</a:t>
                      </a:r>
                      <a:r>
                        <a:rPr lang="en-US" sz="1800" b="1" baseline="0" dirty="0" smtClean="0"/>
                        <a:t> level</a:t>
                      </a:r>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1" dirty="0" smtClean="0">
                          <a:solidFill>
                            <a:srgbClr val="C00000"/>
                          </a:solidFill>
                          <a:latin typeface="Arial Narrow" pitchFamily="34" charset="0"/>
                        </a:rPr>
                        <a:t>65.7</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Arial Narrow" pitchFamily="34" charset="0"/>
                        </a:rPr>
                        <a:t>20.9</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rgbClr val="C00000"/>
                          </a:solidFill>
                          <a:latin typeface="Arial Narrow" pitchFamily="34" charset="0"/>
                        </a:rPr>
                        <a:t>31.8</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Arial Narrow" pitchFamily="34" charset="0"/>
                        </a:rPr>
                        <a:t>10</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Arial Narrow" pitchFamily="34" charset="0"/>
                        </a:rPr>
                        <a:t>3.2</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40">
                <a:tc rowSpan="2" gridSpan="2">
                  <a:txBody>
                    <a:bodyPr/>
                    <a:lstStyle/>
                    <a:p>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3">
                  <a:txBody>
                    <a:bodyPr/>
                    <a:lstStyle/>
                    <a:p>
                      <a:pPr algn="r"/>
                      <a:r>
                        <a:rPr lang="en-US" sz="2400" b="1" dirty="0">
                          <a:latin typeface="Arial Narrow" pitchFamily="34" charset="0"/>
                        </a:rPr>
                        <a:t>Total Points</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2400" b="1" dirty="0" smtClean="0">
                          <a:latin typeface="Arial Narrow" pitchFamily="34" charset="0"/>
                        </a:rPr>
                        <a:t>20</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10.3</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546">
                <a:tc gridSpan="2" vMerge="1">
                  <a:txBody>
                    <a:bodyPr/>
                    <a:lstStyle/>
                    <a:p>
                      <a:endParaRPr lang="en-US"/>
                    </a:p>
                  </a:txBody>
                  <a:tcPr/>
                </a:tc>
                <a:tc hMerge="1" vMerge="1">
                  <a:txBody>
                    <a:bodyPr/>
                    <a:lstStyle/>
                    <a:p>
                      <a:endParaRPr lang="en-US"/>
                    </a:p>
                  </a:txBody>
                  <a:tcPr/>
                </a:tc>
                <a:tc gridSpan="3">
                  <a:txBody>
                    <a:bodyPr/>
                    <a:lstStyle/>
                    <a:p>
                      <a:pPr algn="r"/>
                      <a:r>
                        <a:rPr lang="en-US" sz="2400" b="1" dirty="0">
                          <a:latin typeface="Arial Narrow" pitchFamily="34" charset="0"/>
                        </a:rPr>
                        <a:t>Category Performance %</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r>
                        <a:rPr lang="en-US" sz="2400" b="1" dirty="0" smtClean="0">
                          <a:latin typeface="Arial Narrow" pitchFamily="34" charset="0"/>
                        </a:rPr>
                        <a:t>.515</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6" name="Rectangle 5"/>
          <p:cNvSpPr/>
          <p:nvPr/>
        </p:nvSpPr>
        <p:spPr>
          <a:xfrm>
            <a:off x="951135" y="358430"/>
            <a:ext cx="890757" cy="983218"/>
          </a:xfrm>
          <a:prstGeom prst="rect">
            <a:avLst/>
          </a:prstGeom>
          <a:noFill/>
        </p:spPr>
        <p:txBody>
          <a:bodyPr wrap="none">
            <a:spAutoFit/>
          </a:bodyPr>
          <a:lstStyle/>
          <a:p>
            <a:pPr algn="ctr">
              <a:defRPr/>
            </a:pPr>
            <a:r>
              <a:rPr lang="en-US" sz="5789" b="1" cap="all" dirty="0">
                <a:ln w="9000" cmpd="sng">
                  <a:solidFill>
                    <a:schemeClr val="accent4">
                      <a:shade val="50000"/>
                      <a:satMod val="120000"/>
                    </a:schemeClr>
                  </a:solidFill>
                  <a:prstDash val="solid"/>
                </a:ln>
                <a:solidFill>
                  <a:srgbClr val="0040CC"/>
                </a:solidFill>
                <a:effectLst>
                  <a:reflection blurRad="12700" stA="28000" endPos="45000" dist="1000" dir="5400000" sy="-100000" algn="bl" rotWithShape="0"/>
                </a:effectLst>
              </a:rPr>
              <a:t>ES</a:t>
            </a:r>
          </a:p>
        </p:txBody>
      </p:sp>
      <p:sp>
        <p:nvSpPr>
          <p:cNvPr id="2" name="TextBox 1"/>
          <p:cNvSpPr txBox="1"/>
          <p:nvPr/>
        </p:nvSpPr>
        <p:spPr>
          <a:xfrm>
            <a:off x="8618928" y="6252404"/>
            <a:ext cx="341760" cy="276999"/>
          </a:xfrm>
          <a:prstGeom prst="rect">
            <a:avLst/>
          </a:prstGeom>
          <a:noFill/>
        </p:spPr>
        <p:txBody>
          <a:bodyPr wrap="none" rtlCol="0">
            <a:spAutoFit/>
          </a:bodyPr>
          <a:lstStyle/>
          <a:p>
            <a:fld id="{D0F2E013-06DD-4403-8C4F-36201514078C}" type="slidenum">
              <a:rPr lang="en-US" sz="1200"/>
              <a:t>48</a:t>
            </a:fld>
            <a:endParaRPr lang="en-US" sz="1200" dirty="0"/>
          </a:p>
        </p:txBody>
      </p:sp>
      <p:sp>
        <p:nvSpPr>
          <p:cNvPr id="3" name="Oval 2"/>
          <p:cNvSpPr/>
          <p:nvPr/>
        </p:nvSpPr>
        <p:spPr>
          <a:xfrm>
            <a:off x="7940953" y="604604"/>
            <a:ext cx="1203048" cy="3318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cxnSp>
        <p:nvCxnSpPr>
          <p:cNvPr id="7" name="Straight Arrow Connector 6"/>
          <p:cNvCxnSpPr/>
          <p:nvPr/>
        </p:nvCxnSpPr>
        <p:spPr>
          <a:xfrm flipH="1">
            <a:off x="2373144" y="604603"/>
            <a:ext cx="655219" cy="7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02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3611" y="943537"/>
          <a:ext cx="8664422" cy="4563863"/>
        </p:xfrm>
        <a:graphic>
          <a:graphicData uri="http://schemas.openxmlformats.org/drawingml/2006/table">
            <a:tbl>
              <a:tblPr/>
              <a:tblGrid>
                <a:gridCol w="358588"/>
                <a:gridCol w="2654306"/>
                <a:gridCol w="1049170"/>
                <a:gridCol w="1356926"/>
                <a:gridCol w="1300971"/>
                <a:gridCol w="1049169"/>
                <a:gridCol w="895292"/>
              </a:tblGrid>
              <a:tr h="603547">
                <a:tc>
                  <a:txBody>
                    <a:bodyPr/>
                    <a:lstStyle/>
                    <a:p>
                      <a:pPr algn="ct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Benchmark</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Performance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Adjusted Performance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Points Possible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Points Earned</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6682">
                <a:tc>
                  <a:txBody>
                    <a:bodyPr/>
                    <a:lstStyle/>
                    <a:p>
                      <a:pPr algn="ctr"/>
                      <a:r>
                        <a:rPr lang="en-US" sz="1600" b="1" dirty="0" smtClean="0">
                          <a:latin typeface="Arial Narrow" pitchFamily="34" charset="0"/>
                        </a:rPr>
                        <a:t>12</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r>
                        <a:rPr lang="en-US" sz="1800" b="1" dirty="0" smtClean="0"/>
                        <a:t>Percent of students in grade eight passing at least four courses in core content areas (ELA, mathematics, science, social studies) and tests</a:t>
                      </a:r>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1" dirty="0" smtClean="0">
                          <a:solidFill>
                            <a:srgbClr val="C00000"/>
                          </a:solidFill>
                          <a:latin typeface="Arial Narrow" pitchFamily="34" charset="0"/>
                        </a:rPr>
                        <a:t>88.2</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45.9</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latin typeface="Arial Narrow" pitchFamily="34" charset="0"/>
                        </a:rPr>
                        <a:t>52</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Arial Narrow" pitchFamily="34" charset="0"/>
                        </a:rPr>
                        <a:t>10</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5.2</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1048">
                <a:tc>
                  <a:txBody>
                    <a:bodyPr/>
                    <a:lstStyle/>
                    <a:p>
                      <a:pPr algn="ctr"/>
                      <a:r>
                        <a:rPr lang="en-US" sz="1600" b="1" dirty="0" smtClean="0">
                          <a:latin typeface="Arial Narrow" pitchFamily="34" charset="0"/>
                        </a:rPr>
                        <a:t>13</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r>
                        <a:rPr lang="en-US" sz="1800" b="1" dirty="0" smtClean="0"/>
                        <a:t>Percent of CRCT assessments scoring at the Exceeds level</a:t>
                      </a:r>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b="1" dirty="0" smtClean="0">
                          <a:solidFill>
                            <a:srgbClr val="C00000"/>
                          </a:solidFill>
                          <a:latin typeface="Arial Narrow" pitchFamily="34" charset="0"/>
                        </a:rPr>
                        <a:t>59.1</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Arial Narrow" pitchFamily="34" charset="0"/>
                        </a:rPr>
                        <a:t>20.8</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rgbClr val="C00000"/>
                          </a:solidFill>
                          <a:latin typeface="Arial Narrow" pitchFamily="34" charset="0"/>
                        </a:rPr>
                        <a:t>35.2</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Arial Narrow" pitchFamily="34" charset="0"/>
                        </a:rPr>
                        <a:t>10</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Arial Narrow" pitchFamily="34" charset="0"/>
                        </a:rPr>
                        <a:t>3.5</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40">
                <a:tc rowSpan="2" gridSpan="2">
                  <a:txBody>
                    <a:bodyPr/>
                    <a:lstStyle/>
                    <a:p>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3">
                  <a:txBody>
                    <a:bodyPr/>
                    <a:lstStyle/>
                    <a:p>
                      <a:pPr algn="r"/>
                      <a:r>
                        <a:rPr lang="en-US" sz="2400" b="1" dirty="0">
                          <a:latin typeface="Arial Narrow" pitchFamily="34" charset="0"/>
                        </a:rPr>
                        <a:t>Total Points</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2400" b="1" dirty="0" smtClean="0">
                          <a:latin typeface="Arial Narrow" pitchFamily="34" charset="0"/>
                        </a:rPr>
                        <a:t>20</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8.7</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546">
                <a:tc gridSpan="2" vMerge="1">
                  <a:txBody>
                    <a:bodyPr/>
                    <a:lstStyle/>
                    <a:p>
                      <a:endParaRPr lang="en-US"/>
                    </a:p>
                  </a:txBody>
                  <a:tcPr/>
                </a:tc>
                <a:tc hMerge="1" vMerge="1">
                  <a:txBody>
                    <a:bodyPr/>
                    <a:lstStyle/>
                    <a:p>
                      <a:endParaRPr lang="en-US"/>
                    </a:p>
                  </a:txBody>
                  <a:tcPr/>
                </a:tc>
                <a:tc gridSpan="3">
                  <a:txBody>
                    <a:bodyPr/>
                    <a:lstStyle/>
                    <a:p>
                      <a:pPr algn="r"/>
                      <a:r>
                        <a:rPr lang="en-US" sz="2400" b="1" dirty="0">
                          <a:latin typeface="Arial Narrow" pitchFamily="34" charset="0"/>
                        </a:rPr>
                        <a:t>Category Performance %</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r>
                        <a:rPr lang="en-US" sz="2400" b="1" dirty="0" smtClean="0">
                          <a:latin typeface="Arial Narrow" pitchFamily="34" charset="0"/>
                        </a:rPr>
                        <a:t>.435</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6" name="Rectangle 5"/>
          <p:cNvSpPr/>
          <p:nvPr/>
        </p:nvSpPr>
        <p:spPr>
          <a:xfrm>
            <a:off x="804044" y="358430"/>
            <a:ext cx="1184940" cy="983218"/>
          </a:xfrm>
          <a:prstGeom prst="rect">
            <a:avLst/>
          </a:prstGeom>
          <a:noFill/>
        </p:spPr>
        <p:txBody>
          <a:bodyPr wrap="none">
            <a:spAutoFit/>
          </a:bodyPr>
          <a:lstStyle/>
          <a:p>
            <a:pPr algn="ctr">
              <a:defRPr/>
            </a:pPr>
            <a:r>
              <a:rPr lang="en-US" sz="5789" b="1" cap="all" dirty="0">
                <a:ln w="9000" cmpd="sng">
                  <a:solidFill>
                    <a:schemeClr val="accent4">
                      <a:shade val="50000"/>
                      <a:satMod val="120000"/>
                    </a:schemeClr>
                  </a:solidFill>
                  <a:prstDash val="solid"/>
                </a:ln>
                <a:solidFill>
                  <a:srgbClr val="0040CC"/>
                </a:solidFill>
                <a:effectLst>
                  <a:reflection blurRad="12700" stA="28000" endPos="45000" dist="1000" dir="5400000" sy="-100000" algn="bl" rotWithShape="0"/>
                </a:effectLst>
              </a:rPr>
              <a:t>MS</a:t>
            </a:r>
          </a:p>
        </p:txBody>
      </p:sp>
      <p:sp>
        <p:nvSpPr>
          <p:cNvPr id="2" name="Oval 1"/>
          <p:cNvSpPr/>
          <p:nvPr/>
        </p:nvSpPr>
        <p:spPr>
          <a:xfrm>
            <a:off x="7905430" y="701401"/>
            <a:ext cx="1203048" cy="3719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cxnSp>
        <p:nvCxnSpPr>
          <p:cNvPr id="5" name="Straight Arrow Connector 4"/>
          <p:cNvCxnSpPr/>
          <p:nvPr/>
        </p:nvCxnSpPr>
        <p:spPr>
          <a:xfrm flipH="1">
            <a:off x="2373144" y="604603"/>
            <a:ext cx="655219" cy="7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94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C:\Users\Susan.White\AppData\Local\Microsoft\Windows\Temporary Internet Files\Content.IE5\ZYW8W75J\hamm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375" y="533270"/>
            <a:ext cx="5526502" cy="4874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usan.White\AppData\Local\Microsoft\Windows\Temporary Internet Files\Content.IE5\EWONURYX\Screw-8695-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2" y="4054394"/>
            <a:ext cx="3818813" cy="2008407"/>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2405494" y="3852108"/>
            <a:ext cx="2304745" cy="2446876"/>
          </a:xfrm>
          <a:custGeom>
            <a:avLst/>
            <a:gdLst>
              <a:gd name="connsiteX0" fmla="*/ 775373 w 1751766"/>
              <a:gd name="connsiteY0" fmla="*/ 0 h 1859796"/>
              <a:gd name="connsiteX1" fmla="*/ 713380 w 1751766"/>
              <a:gd name="connsiteY1" fmla="*/ 77491 h 1859796"/>
              <a:gd name="connsiteX2" fmla="*/ 682383 w 1751766"/>
              <a:gd name="connsiteY2" fmla="*/ 123986 h 1859796"/>
              <a:gd name="connsiteX3" fmla="*/ 635889 w 1751766"/>
              <a:gd name="connsiteY3" fmla="*/ 139484 h 1859796"/>
              <a:gd name="connsiteX4" fmla="*/ 542899 w 1751766"/>
              <a:gd name="connsiteY4" fmla="*/ 216976 h 1859796"/>
              <a:gd name="connsiteX5" fmla="*/ 527400 w 1751766"/>
              <a:gd name="connsiteY5" fmla="*/ 263471 h 1859796"/>
              <a:gd name="connsiteX6" fmla="*/ 496404 w 1751766"/>
              <a:gd name="connsiteY6" fmla="*/ 309966 h 1859796"/>
              <a:gd name="connsiteX7" fmla="*/ 465407 w 1751766"/>
              <a:gd name="connsiteY7" fmla="*/ 402956 h 1859796"/>
              <a:gd name="connsiteX8" fmla="*/ 449909 w 1751766"/>
              <a:gd name="connsiteY8" fmla="*/ 449451 h 1859796"/>
              <a:gd name="connsiteX9" fmla="*/ 387916 w 1751766"/>
              <a:gd name="connsiteY9" fmla="*/ 542440 h 1859796"/>
              <a:gd name="connsiteX10" fmla="*/ 356919 w 1751766"/>
              <a:gd name="connsiteY10" fmla="*/ 588935 h 1859796"/>
              <a:gd name="connsiteX11" fmla="*/ 279427 w 1751766"/>
              <a:gd name="connsiteY11" fmla="*/ 712922 h 1859796"/>
              <a:gd name="connsiteX12" fmla="*/ 201936 w 1751766"/>
              <a:gd name="connsiteY12" fmla="*/ 805912 h 1859796"/>
              <a:gd name="connsiteX13" fmla="*/ 155441 w 1751766"/>
              <a:gd name="connsiteY13" fmla="*/ 852407 h 1859796"/>
              <a:gd name="connsiteX14" fmla="*/ 62451 w 1751766"/>
              <a:gd name="connsiteY14" fmla="*/ 883403 h 1859796"/>
              <a:gd name="connsiteX15" fmla="*/ 15956 w 1751766"/>
              <a:gd name="connsiteY15" fmla="*/ 914400 h 1859796"/>
              <a:gd name="connsiteX16" fmla="*/ 15956 w 1751766"/>
              <a:gd name="connsiteY16" fmla="*/ 1069383 h 1859796"/>
              <a:gd name="connsiteX17" fmla="*/ 46953 w 1751766"/>
              <a:gd name="connsiteY17" fmla="*/ 1162373 h 1859796"/>
              <a:gd name="connsiteX18" fmla="*/ 77950 w 1751766"/>
              <a:gd name="connsiteY18" fmla="*/ 1208868 h 1859796"/>
              <a:gd name="connsiteX19" fmla="*/ 170939 w 1751766"/>
              <a:gd name="connsiteY19" fmla="*/ 1239864 h 1859796"/>
              <a:gd name="connsiteX20" fmla="*/ 217434 w 1751766"/>
              <a:gd name="connsiteY20" fmla="*/ 1286359 h 1859796"/>
              <a:gd name="connsiteX21" fmla="*/ 263929 w 1751766"/>
              <a:gd name="connsiteY21" fmla="*/ 1317356 h 1859796"/>
              <a:gd name="connsiteX22" fmla="*/ 294926 w 1751766"/>
              <a:gd name="connsiteY22" fmla="*/ 1363851 h 1859796"/>
              <a:gd name="connsiteX23" fmla="*/ 387916 w 1751766"/>
              <a:gd name="connsiteY23" fmla="*/ 1425844 h 1859796"/>
              <a:gd name="connsiteX24" fmla="*/ 496404 w 1751766"/>
              <a:gd name="connsiteY24" fmla="*/ 1518834 h 1859796"/>
              <a:gd name="connsiteX25" fmla="*/ 542899 w 1751766"/>
              <a:gd name="connsiteY25" fmla="*/ 1534332 h 1859796"/>
              <a:gd name="connsiteX26" fmla="*/ 635889 w 1751766"/>
              <a:gd name="connsiteY26" fmla="*/ 1596325 h 1859796"/>
              <a:gd name="connsiteX27" fmla="*/ 728878 w 1751766"/>
              <a:gd name="connsiteY27" fmla="*/ 1658318 h 1859796"/>
              <a:gd name="connsiteX28" fmla="*/ 821868 w 1751766"/>
              <a:gd name="connsiteY28" fmla="*/ 1735810 h 1859796"/>
              <a:gd name="connsiteX29" fmla="*/ 945855 w 1751766"/>
              <a:gd name="connsiteY29" fmla="*/ 1797803 h 1859796"/>
              <a:gd name="connsiteX30" fmla="*/ 992350 w 1751766"/>
              <a:gd name="connsiteY30" fmla="*/ 1828800 h 1859796"/>
              <a:gd name="connsiteX31" fmla="*/ 1116336 w 1751766"/>
              <a:gd name="connsiteY31" fmla="*/ 1859796 h 1859796"/>
              <a:gd name="connsiteX32" fmla="*/ 1302316 w 1751766"/>
              <a:gd name="connsiteY32" fmla="*/ 1844298 h 1859796"/>
              <a:gd name="connsiteX33" fmla="*/ 1395305 w 1751766"/>
              <a:gd name="connsiteY33" fmla="*/ 1797803 h 1859796"/>
              <a:gd name="connsiteX34" fmla="*/ 1441800 w 1751766"/>
              <a:gd name="connsiteY34" fmla="*/ 1782305 h 1859796"/>
              <a:gd name="connsiteX35" fmla="*/ 1488295 w 1751766"/>
              <a:gd name="connsiteY35" fmla="*/ 1720312 h 1859796"/>
              <a:gd name="connsiteX36" fmla="*/ 1519292 w 1751766"/>
              <a:gd name="connsiteY36" fmla="*/ 1627322 h 1859796"/>
              <a:gd name="connsiteX37" fmla="*/ 1565787 w 1751766"/>
              <a:gd name="connsiteY37" fmla="*/ 1580827 h 1859796"/>
              <a:gd name="connsiteX38" fmla="*/ 1612282 w 1751766"/>
              <a:gd name="connsiteY38" fmla="*/ 1441342 h 1859796"/>
              <a:gd name="connsiteX39" fmla="*/ 1643278 w 1751766"/>
              <a:gd name="connsiteY39" fmla="*/ 1394847 h 1859796"/>
              <a:gd name="connsiteX40" fmla="*/ 1674275 w 1751766"/>
              <a:gd name="connsiteY40" fmla="*/ 1317356 h 1859796"/>
              <a:gd name="connsiteX41" fmla="*/ 1751766 w 1751766"/>
              <a:gd name="connsiteY41" fmla="*/ 1146874 h 1859796"/>
              <a:gd name="connsiteX42" fmla="*/ 1720770 w 1751766"/>
              <a:gd name="connsiteY42" fmla="*/ 898901 h 1859796"/>
              <a:gd name="connsiteX43" fmla="*/ 1674275 w 1751766"/>
              <a:gd name="connsiteY43" fmla="*/ 542440 h 1859796"/>
              <a:gd name="connsiteX44" fmla="*/ 1612282 w 1751766"/>
              <a:gd name="connsiteY44" fmla="*/ 418454 h 1859796"/>
              <a:gd name="connsiteX45" fmla="*/ 1581285 w 1751766"/>
              <a:gd name="connsiteY45" fmla="*/ 325464 h 1859796"/>
              <a:gd name="connsiteX46" fmla="*/ 1364309 w 1751766"/>
              <a:gd name="connsiteY46" fmla="*/ 201478 h 1859796"/>
              <a:gd name="connsiteX47" fmla="*/ 1317814 w 1751766"/>
              <a:gd name="connsiteY47" fmla="*/ 185979 h 1859796"/>
              <a:gd name="connsiteX48" fmla="*/ 1193827 w 1751766"/>
              <a:gd name="connsiteY48" fmla="*/ 123986 h 1859796"/>
              <a:gd name="connsiteX49" fmla="*/ 1131834 w 1751766"/>
              <a:gd name="connsiteY49" fmla="*/ 92990 h 1859796"/>
              <a:gd name="connsiteX50" fmla="*/ 1085339 w 1751766"/>
              <a:gd name="connsiteY50" fmla="*/ 61993 h 1859796"/>
              <a:gd name="connsiteX51" fmla="*/ 914858 w 1751766"/>
              <a:gd name="connsiteY51" fmla="*/ 15498 h 1859796"/>
              <a:gd name="connsiteX52" fmla="*/ 744377 w 1751766"/>
              <a:gd name="connsiteY52" fmla="*/ 46495 h 18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1766" h="1859796">
                <a:moveTo>
                  <a:pt x="775373" y="0"/>
                </a:moveTo>
                <a:cubicBezTo>
                  <a:pt x="754709" y="25830"/>
                  <a:pt x="733227" y="51028"/>
                  <a:pt x="713380" y="77491"/>
                </a:cubicBezTo>
                <a:cubicBezTo>
                  <a:pt x="702204" y="92392"/>
                  <a:pt x="696928" y="112350"/>
                  <a:pt x="682383" y="123986"/>
                </a:cubicBezTo>
                <a:cubicBezTo>
                  <a:pt x="669626" y="134191"/>
                  <a:pt x="651387" y="134318"/>
                  <a:pt x="635889" y="139484"/>
                </a:cubicBezTo>
                <a:cubicBezTo>
                  <a:pt x="601581" y="162356"/>
                  <a:pt x="566766" y="181176"/>
                  <a:pt x="542899" y="216976"/>
                </a:cubicBezTo>
                <a:cubicBezTo>
                  <a:pt x="533837" y="230569"/>
                  <a:pt x="534706" y="248859"/>
                  <a:pt x="527400" y="263471"/>
                </a:cubicBezTo>
                <a:cubicBezTo>
                  <a:pt x="519070" y="280131"/>
                  <a:pt x="503969" y="292945"/>
                  <a:pt x="496404" y="309966"/>
                </a:cubicBezTo>
                <a:cubicBezTo>
                  <a:pt x="483134" y="339823"/>
                  <a:pt x="475739" y="371959"/>
                  <a:pt x="465407" y="402956"/>
                </a:cubicBezTo>
                <a:cubicBezTo>
                  <a:pt x="460241" y="418454"/>
                  <a:pt x="458971" y="435858"/>
                  <a:pt x="449909" y="449451"/>
                </a:cubicBezTo>
                <a:lnTo>
                  <a:pt x="387916" y="542440"/>
                </a:lnTo>
                <a:lnTo>
                  <a:pt x="356919" y="588935"/>
                </a:lnTo>
                <a:cubicBezTo>
                  <a:pt x="320032" y="699596"/>
                  <a:pt x="353108" y="663801"/>
                  <a:pt x="279427" y="712922"/>
                </a:cubicBezTo>
                <a:cubicBezTo>
                  <a:pt x="228457" y="814864"/>
                  <a:pt x="277042" y="743323"/>
                  <a:pt x="201936" y="805912"/>
                </a:cubicBezTo>
                <a:cubicBezTo>
                  <a:pt x="185098" y="819944"/>
                  <a:pt x="174601" y="841763"/>
                  <a:pt x="155441" y="852407"/>
                </a:cubicBezTo>
                <a:cubicBezTo>
                  <a:pt x="126879" y="868274"/>
                  <a:pt x="62451" y="883403"/>
                  <a:pt x="62451" y="883403"/>
                </a:cubicBezTo>
                <a:cubicBezTo>
                  <a:pt x="46953" y="893735"/>
                  <a:pt x="25197" y="898227"/>
                  <a:pt x="15956" y="914400"/>
                </a:cubicBezTo>
                <a:cubicBezTo>
                  <a:pt x="-12020" y="963358"/>
                  <a:pt x="2604" y="1020425"/>
                  <a:pt x="15956" y="1069383"/>
                </a:cubicBezTo>
                <a:cubicBezTo>
                  <a:pt x="24553" y="1100905"/>
                  <a:pt x="28829" y="1135187"/>
                  <a:pt x="46953" y="1162373"/>
                </a:cubicBezTo>
                <a:cubicBezTo>
                  <a:pt x="57285" y="1177871"/>
                  <a:pt x="62155" y="1198996"/>
                  <a:pt x="77950" y="1208868"/>
                </a:cubicBezTo>
                <a:cubicBezTo>
                  <a:pt x="105657" y="1226185"/>
                  <a:pt x="170939" y="1239864"/>
                  <a:pt x="170939" y="1239864"/>
                </a:cubicBezTo>
                <a:cubicBezTo>
                  <a:pt x="186437" y="1255362"/>
                  <a:pt x="200596" y="1272327"/>
                  <a:pt x="217434" y="1286359"/>
                </a:cubicBezTo>
                <a:cubicBezTo>
                  <a:pt x="231743" y="1298284"/>
                  <a:pt x="250758" y="1304185"/>
                  <a:pt x="263929" y="1317356"/>
                </a:cubicBezTo>
                <a:cubicBezTo>
                  <a:pt x="277100" y="1330527"/>
                  <a:pt x="280908" y="1351585"/>
                  <a:pt x="294926" y="1363851"/>
                </a:cubicBezTo>
                <a:cubicBezTo>
                  <a:pt x="322962" y="1388382"/>
                  <a:pt x="361574" y="1399502"/>
                  <a:pt x="387916" y="1425844"/>
                </a:cubicBezTo>
                <a:cubicBezTo>
                  <a:pt x="426047" y="1463975"/>
                  <a:pt x="449198" y="1495231"/>
                  <a:pt x="496404" y="1518834"/>
                </a:cubicBezTo>
                <a:cubicBezTo>
                  <a:pt x="511016" y="1526140"/>
                  <a:pt x="527401" y="1529166"/>
                  <a:pt x="542899" y="1534332"/>
                </a:cubicBezTo>
                <a:cubicBezTo>
                  <a:pt x="691226" y="1682659"/>
                  <a:pt x="501310" y="1506605"/>
                  <a:pt x="635889" y="1596325"/>
                </a:cubicBezTo>
                <a:cubicBezTo>
                  <a:pt x="751982" y="1673720"/>
                  <a:pt x="618324" y="1621467"/>
                  <a:pt x="728878" y="1658318"/>
                </a:cubicBezTo>
                <a:cubicBezTo>
                  <a:pt x="768231" y="1697671"/>
                  <a:pt x="774399" y="1709918"/>
                  <a:pt x="821868" y="1735810"/>
                </a:cubicBezTo>
                <a:cubicBezTo>
                  <a:pt x="862433" y="1757936"/>
                  <a:pt x="907408" y="1772172"/>
                  <a:pt x="945855" y="1797803"/>
                </a:cubicBezTo>
                <a:cubicBezTo>
                  <a:pt x="961353" y="1808135"/>
                  <a:pt x="974845" y="1822434"/>
                  <a:pt x="992350" y="1828800"/>
                </a:cubicBezTo>
                <a:cubicBezTo>
                  <a:pt x="1032386" y="1843358"/>
                  <a:pt x="1116336" y="1859796"/>
                  <a:pt x="1116336" y="1859796"/>
                </a:cubicBezTo>
                <a:cubicBezTo>
                  <a:pt x="1178329" y="1854630"/>
                  <a:pt x="1240653" y="1852519"/>
                  <a:pt x="1302316" y="1844298"/>
                </a:cubicBezTo>
                <a:cubicBezTo>
                  <a:pt x="1355440" y="1837215"/>
                  <a:pt x="1347807" y="1821552"/>
                  <a:pt x="1395305" y="1797803"/>
                </a:cubicBezTo>
                <a:cubicBezTo>
                  <a:pt x="1409917" y="1790497"/>
                  <a:pt x="1426302" y="1787471"/>
                  <a:pt x="1441800" y="1782305"/>
                </a:cubicBezTo>
                <a:cubicBezTo>
                  <a:pt x="1457298" y="1761641"/>
                  <a:pt x="1476743" y="1743415"/>
                  <a:pt x="1488295" y="1720312"/>
                </a:cubicBezTo>
                <a:cubicBezTo>
                  <a:pt x="1502907" y="1691088"/>
                  <a:pt x="1496188" y="1650426"/>
                  <a:pt x="1519292" y="1627322"/>
                </a:cubicBezTo>
                <a:lnTo>
                  <a:pt x="1565787" y="1580827"/>
                </a:lnTo>
                <a:cubicBezTo>
                  <a:pt x="1580586" y="1521631"/>
                  <a:pt x="1583100" y="1499706"/>
                  <a:pt x="1612282" y="1441342"/>
                </a:cubicBezTo>
                <a:cubicBezTo>
                  <a:pt x="1620612" y="1424682"/>
                  <a:pt x="1634948" y="1411507"/>
                  <a:pt x="1643278" y="1394847"/>
                </a:cubicBezTo>
                <a:cubicBezTo>
                  <a:pt x="1655720" y="1369964"/>
                  <a:pt x="1662617" y="1342616"/>
                  <a:pt x="1674275" y="1317356"/>
                </a:cubicBezTo>
                <a:cubicBezTo>
                  <a:pt x="1757431" y="1137185"/>
                  <a:pt x="1716757" y="1251903"/>
                  <a:pt x="1751766" y="1146874"/>
                </a:cubicBezTo>
                <a:cubicBezTo>
                  <a:pt x="1741434" y="1064216"/>
                  <a:pt x="1725148" y="982087"/>
                  <a:pt x="1720770" y="898901"/>
                </a:cubicBezTo>
                <a:cubicBezTo>
                  <a:pt x="1704058" y="581362"/>
                  <a:pt x="1749229" y="692349"/>
                  <a:pt x="1674275" y="542440"/>
                </a:cubicBezTo>
                <a:cubicBezTo>
                  <a:pt x="1636220" y="390217"/>
                  <a:pt x="1691315" y="576518"/>
                  <a:pt x="1612282" y="418454"/>
                </a:cubicBezTo>
                <a:cubicBezTo>
                  <a:pt x="1597670" y="389230"/>
                  <a:pt x="1608471" y="343588"/>
                  <a:pt x="1581285" y="325464"/>
                </a:cubicBezTo>
                <a:cubicBezTo>
                  <a:pt x="1513259" y="280114"/>
                  <a:pt x="1442965" y="227698"/>
                  <a:pt x="1364309" y="201478"/>
                </a:cubicBezTo>
                <a:cubicBezTo>
                  <a:pt x="1348811" y="196312"/>
                  <a:pt x="1332686" y="192739"/>
                  <a:pt x="1317814" y="185979"/>
                </a:cubicBezTo>
                <a:cubicBezTo>
                  <a:pt x="1275749" y="166858"/>
                  <a:pt x="1235156" y="144650"/>
                  <a:pt x="1193827" y="123986"/>
                </a:cubicBezTo>
                <a:cubicBezTo>
                  <a:pt x="1173163" y="113654"/>
                  <a:pt x="1151057" y="105806"/>
                  <a:pt x="1131834" y="92990"/>
                </a:cubicBezTo>
                <a:cubicBezTo>
                  <a:pt x="1116336" y="82658"/>
                  <a:pt x="1102360" y="69558"/>
                  <a:pt x="1085339" y="61993"/>
                </a:cubicBezTo>
                <a:cubicBezTo>
                  <a:pt x="1020984" y="33390"/>
                  <a:pt x="981155" y="28757"/>
                  <a:pt x="914858" y="15498"/>
                </a:cubicBezTo>
                <a:cubicBezTo>
                  <a:pt x="763892" y="32272"/>
                  <a:pt x="817215" y="10074"/>
                  <a:pt x="744377" y="46495"/>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3" name="Freeform 2"/>
          <p:cNvSpPr/>
          <p:nvPr/>
        </p:nvSpPr>
        <p:spPr>
          <a:xfrm>
            <a:off x="1468127" y="5095934"/>
            <a:ext cx="633111" cy="674236"/>
          </a:xfrm>
          <a:custGeom>
            <a:avLst/>
            <a:gdLst>
              <a:gd name="connsiteX0" fmla="*/ 0 w 481208"/>
              <a:gd name="connsiteY0" fmla="*/ 123987 h 512466"/>
              <a:gd name="connsiteX1" fmla="*/ 108488 w 481208"/>
              <a:gd name="connsiteY1" fmla="*/ 108489 h 512466"/>
              <a:gd name="connsiteX2" fmla="*/ 201478 w 481208"/>
              <a:gd name="connsiteY2" fmla="*/ 77492 h 512466"/>
              <a:gd name="connsiteX3" fmla="*/ 247973 w 481208"/>
              <a:gd name="connsiteY3" fmla="*/ 61994 h 512466"/>
              <a:gd name="connsiteX4" fmla="*/ 356461 w 481208"/>
              <a:gd name="connsiteY4" fmla="*/ 0 h 512466"/>
              <a:gd name="connsiteX5" fmla="*/ 418454 w 481208"/>
              <a:gd name="connsiteY5" fmla="*/ 15499 h 512466"/>
              <a:gd name="connsiteX6" fmla="*/ 433953 w 481208"/>
              <a:gd name="connsiteY6" fmla="*/ 61994 h 512466"/>
              <a:gd name="connsiteX7" fmla="*/ 449451 w 481208"/>
              <a:gd name="connsiteY7" fmla="*/ 201478 h 512466"/>
              <a:gd name="connsiteX8" fmla="*/ 480447 w 481208"/>
              <a:gd name="connsiteY8" fmla="*/ 294468 h 512466"/>
              <a:gd name="connsiteX9" fmla="*/ 464949 w 481208"/>
              <a:gd name="connsiteY9" fmla="*/ 480448 h 512466"/>
              <a:gd name="connsiteX10" fmla="*/ 371959 w 481208"/>
              <a:gd name="connsiteY10" fmla="*/ 511445 h 512466"/>
              <a:gd name="connsiteX11" fmla="*/ 170481 w 481208"/>
              <a:gd name="connsiteY11" fmla="*/ 495946 h 512466"/>
              <a:gd name="connsiteX12" fmla="*/ 139485 w 481208"/>
              <a:gd name="connsiteY12" fmla="*/ 402956 h 512466"/>
              <a:gd name="connsiteX13" fmla="*/ 123986 w 481208"/>
              <a:gd name="connsiteY13" fmla="*/ 356461 h 512466"/>
              <a:gd name="connsiteX14" fmla="*/ 108488 w 481208"/>
              <a:gd name="connsiteY14" fmla="*/ 309967 h 512466"/>
              <a:gd name="connsiteX15" fmla="*/ 92990 w 481208"/>
              <a:gd name="connsiteY15" fmla="*/ 123987 h 51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208" h="512466">
                <a:moveTo>
                  <a:pt x="0" y="123987"/>
                </a:moveTo>
                <a:cubicBezTo>
                  <a:pt x="36163" y="118821"/>
                  <a:pt x="72894" y="116703"/>
                  <a:pt x="108488" y="108489"/>
                </a:cubicBezTo>
                <a:cubicBezTo>
                  <a:pt x="140325" y="101142"/>
                  <a:pt x="170481" y="87824"/>
                  <a:pt x="201478" y="77492"/>
                </a:cubicBezTo>
                <a:cubicBezTo>
                  <a:pt x="216976" y="72326"/>
                  <a:pt x="233361" y="69300"/>
                  <a:pt x="247973" y="61994"/>
                </a:cubicBezTo>
                <a:cubicBezTo>
                  <a:pt x="326626" y="22667"/>
                  <a:pt x="290743" y="43813"/>
                  <a:pt x="356461" y="0"/>
                </a:cubicBezTo>
                <a:cubicBezTo>
                  <a:pt x="377125" y="5166"/>
                  <a:pt x="401821" y="2193"/>
                  <a:pt x="418454" y="15499"/>
                </a:cubicBezTo>
                <a:cubicBezTo>
                  <a:pt x="431211" y="25705"/>
                  <a:pt x="431267" y="45880"/>
                  <a:pt x="433953" y="61994"/>
                </a:cubicBezTo>
                <a:cubicBezTo>
                  <a:pt x="441644" y="108138"/>
                  <a:pt x="440277" y="155606"/>
                  <a:pt x="449451" y="201478"/>
                </a:cubicBezTo>
                <a:cubicBezTo>
                  <a:pt x="455859" y="233517"/>
                  <a:pt x="480447" y="294468"/>
                  <a:pt x="480447" y="294468"/>
                </a:cubicBezTo>
                <a:cubicBezTo>
                  <a:pt x="475281" y="356461"/>
                  <a:pt x="492769" y="424807"/>
                  <a:pt x="464949" y="480448"/>
                </a:cubicBezTo>
                <a:cubicBezTo>
                  <a:pt x="450337" y="509672"/>
                  <a:pt x="371959" y="511445"/>
                  <a:pt x="371959" y="511445"/>
                </a:cubicBezTo>
                <a:cubicBezTo>
                  <a:pt x="304800" y="506279"/>
                  <a:pt x="231519" y="524431"/>
                  <a:pt x="170481" y="495946"/>
                </a:cubicBezTo>
                <a:cubicBezTo>
                  <a:pt x="140873" y="482129"/>
                  <a:pt x="149817" y="433953"/>
                  <a:pt x="139485" y="402956"/>
                </a:cubicBezTo>
                <a:lnTo>
                  <a:pt x="123986" y="356461"/>
                </a:lnTo>
                <a:lnTo>
                  <a:pt x="108488" y="309967"/>
                </a:lnTo>
                <a:cubicBezTo>
                  <a:pt x="89337" y="175907"/>
                  <a:pt x="92990" y="238008"/>
                  <a:pt x="92990" y="123987"/>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a:p>
        </p:txBody>
      </p:sp>
      <p:sp>
        <p:nvSpPr>
          <p:cNvPr id="4" name="Slide Number Placeholder 3"/>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9336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73611" y="943537"/>
          <a:ext cx="8664422" cy="4028262"/>
        </p:xfrm>
        <a:graphic>
          <a:graphicData uri="http://schemas.openxmlformats.org/drawingml/2006/table">
            <a:tbl>
              <a:tblPr/>
              <a:tblGrid>
                <a:gridCol w="358588"/>
                <a:gridCol w="2654306"/>
                <a:gridCol w="1049170"/>
                <a:gridCol w="1356926"/>
                <a:gridCol w="1300971"/>
                <a:gridCol w="1049169"/>
                <a:gridCol w="895292"/>
              </a:tblGrid>
              <a:tr h="603547">
                <a:tc>
                  <a:txBody>
                    <a:bodyPr/>
                    <a:lstStyle/>
                    <a:p>
                      <a:pPr algn="ct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Benchmark</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Performance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Adjusted Performance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Points Possible</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latin typeface="Arial Narrow" pitchFamily="34" charset="0"/>
                        </a:rPr>
                        <a:t>Points Earned</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1081">
                <a:tc>
                  <a:txBody>
                    <a:bodyPr/>
                    <a:lstStyle/>
                    <a:p>
                      <a:pPr algn="ctr"/>
                      <a:r>
                        <a:rPr lang="en-US" sz="1600" b="1" dirty="0" smtClean="0">
                          <a:latin typeface="Arial Narrow" pitchFamily="34" charset="0"/>
                        </a:rPr>
                        <a:t>17</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r>
                        <a:rPr lang="en-US" sz="1800" b="1" dirty="0" smtClean="0"/>
                        <a:t>2013 4-Year Cohort Graduation</a:t>
                      </a:r>
                      <a:r>
                        <a:rPr lang="en-US" sz="1800" b="1" baseline="0" dirty="0" smtClean="0"/>
                        <a:t> Rate %</a:t>
                      </a:r>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latin typeface="Arial Narrow" pitchFamily="34" charset="0"/>
                        </a:rPr>
                        <a:t>100</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82.6</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6.66667</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5.5</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1048">
                <a:tc>
                  <a:txBody>
                    <a:bodyPr/>
                    <a:lstStyle/>
                    <a:p>
                      <a:pPr algn="ctr"/>
                      <a:r>
                        <a:rPr lang="en-US" sz="1600" b="1" dirty="0" smtClean="0">
                          <a:latin typeface="Arial Narrow" pitchFamily="34" charset="0"/>
                        </a:rPr>
                        <a:t>18</a:t>
                      </a:r>
                      <a:endParaRPr lang="en-US" sz="16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r>
                        <a:rPr lang="en-US" sz="1800" b="1" dirty="0" smtClean="0"/>
                        <a:t>2012 5-Year Extended Cohort Graduation</a:t>
                      </a:r>
                      <a:r>
                        <a:rPr lang="en-US" sz="1800" b="1" baseline="0" dirty="0" smtClean="0"/>
                        <a:t> </a:t>
                      </a:r>
                    </a:p>
                    <a:p>
                      <a:pPr marL="91440"/>
                      <a:r>
                        <a:rPr lang="en-US" sz="1800" b="1" baseline="0" dirty="0" smtClean="0"/>
                        <a:t>Rate %</a:t>
                      </a:r>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latin typeface="Arial Narrow" pitchFamily="34" charset="0"/>
                        </a:rPr>
                        <a:t>100</a:t>
                      </a: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77.6</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C00000"/>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3.33333</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2.6</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040">
                <a:tc rowSpan="2" gridSpan="2">
                  <a:txBody>
                    <a:bodyPr/>
                    <a:lstStyle/>
                    <a:p>
                      <a:endParaRPr lang="en-US" sz="18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3">
                  <a:txBody>
                    <a:bodyPr/>
                    <a:lstStyle/>
                    <a:p>
                      <a:pPr algn="r"/>
                      <a:r>
                        <a:rPr lang="en-US" sz="2400" b="1" dirty="0">
                          <a:latin typeface="Arial Narrow" pitchFamily="34" charset="0"/>
                        </a:rPr>
                        <a:t>Total Points</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r>
                        <a:rPr lang="en-US" sz="2400" b="1" dirty="0" smtClean="0">
                          <a:latin typeface="Arial Narrow" pitchFamily="34" charset="0"/>
                        </a:rPr>
                        <a:t>10</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latin typeface="Arial Narrow" pitchFamily="34" charset="0"/>
                        </a:rPr>
                        <a:t>8.1</a:t>
                      </a:r>
                      <a:endParaRPr lang="en-US" sz="2400" b="1" dirty="0">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546">
                <a:tc gridSpan="2" vMerge="1">
                  <a:txBody>
                    <a:bodyPr/>
                    <a:lstStyle/>
                    <a:p>
                      <a:endParaRPr lang="en-US"/>
                    </a:p>
                  </a:txBody>
                  <a:tcPr/>
                </a:tc>
                <a:tc hMerge="1" vMerge="1">
                  <a:txBody>
                    <a:bodyPr/>
                    <a:lstStyle/>
                    <a:p>
                      <a:endParaRPr lang="en-US"/>
                    </a:p>
                  </a:txBody>
                  <a:tcPr/>
                </a:tc>
                <a:tc gridSpan="3">
                  <a:txBody>
                    <a:bodyPr/>
                    <a:lstStyle/>
                    <a:p>
                      <a:pPr algn="r"/>
                      <a:r>
                        <a:rPr lang="en-US" sz="2400" b="1" dirty="0">
                          <a:solidFill>
                            <a:schemeClr val="tx1"/>
                          </a:solidFill>
                          <a:latin typeface="Arial Narrow" pitchFamily="34" charset="0"/>
                        </a:rPr>
                        <a:t>Category </a:t>
                      </a:r>
                      <a:r>
                        <a:rPr lang="en-US" sz="2400" b="1" dirty="0" smtClean="0">
                          <a:solidFill>
                            <a:schemeClr val="tx1"/>
                          </a:solidFill>
                          <a:latin typeface="Arial Narrow" pitchFamily="34" charset="0"/>
                        </a:rPr>
                        <a:t>Performance</a:t>
                      </a:r>
                      <a:r>
                        <a:rPr lang="en-US" sz="2400" b="1" baseline="0" dirty="0" smtClean="0">
                          <a:solidFill>
                            <a:schemeClr val="tx1"/>
                          </a:solidFill>
                          <a:latin typeface="Arial Narrow" pitchFamily="34" charset="0"/>
                        </a:rPr>
                        <a:t> %</a:t>
                      </a:r>
                      <a:r>
                        <a:rPr lang="en-US" sz="2400" b="1" dirty="0" smtClean="0">
                          <a:solidFill>
                            <a:schemeClr val="tx1"/>
                          </a:solidFill>
                          <a:latin typeface="Arial Narrow" pitchFamily="34" charset="0"/>
                        </a:rPr>
                        <a:t> </a:t>
                      </a:r>
                      <a:r>
                        <a:rPr lang="en-US" sz="2400" b="1" dirty="0">
                          <a:solidFill>
                            <a:schemeClr val="bg1"/>
                          </a:solidFill>
                          <a:latin typeface="Arial Narrow" pitchFamily="34" charset="0"/>
                        </a:rPr>
                        <a:t>%</a:t>
                      </a: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r>
                        <a:rPr lang="en-US" sz="2400" b="1" dirty="0" smtClean="0">
                          <a:solidFill>
                            <a:schemeClr val="tx1"/>
                          </a:solidFill>
                          <a:latin typeface="Arial Narrow" pitchFamily="34" charset="0"/>
                        </a:rPr>
                        <a:t>.81</a:t>
                      </a:r>
                      <a:endParaRPr lang="en-US" sz="2400" b="1" dirty="0">
                        <a:solidFill>
                          <a:schemeClr val="tx1"/>
                        </a:solidFill>
                        <a:latin typeface="Arial Narrow" pitchFamily="34" charset="0"/>
                      </a:endParaRPr>
                    </a:p>
                  </a:txBody>
                  <a:tcPr marL="12416" marR="12416" marT="6207" marB="62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34860" name="TextBox 4"/>
          <p:cNvSpPr txBox="1">
            <a:spLocks noChangeArrowheads="1"/>
          </p:cNvSpPr>
          <p:nvPr/>
        </p:nvSpPr>
        <p:spPr bwMode="auto">
          <a:xfrm>
            <a:off x="534853" y="5644028"/>
            <a:ext cx="8546653" cy="497187"/>
          </a:xfrm>
          <a:prstGeom prst="rect">
            <a:avLst/>
          </a:prstGeom>
          <a:noFill/>
          <a:ln w="9525">
            <a:noFill/>
            <a:miter lim="800000"/>
            <a:headEnd/>
            <a:tailEnd/>
          </a:ln>
        </p:spPr>
        <p:txBody>
          <a:bodyPr>
            <a:spAutoFit/>
          </a:bodyPr>
          <a:lstStyle/>
          <a:p>
            <a:pPr algn="r"/>
            <a:r>
              <a:rPr lang="en-US" sz="2631" b="1" i="1" dirty="0">
                <a:solidFill>
                  <a:srgbClr val="C00000"/>
                </a:solidFill>
              </a:rPr>
              <a:t> Have you built in Credit Recovery?</a:t>
            </a:r>
          </a:p>
        </p:txBody>
      </p:sp>
      <p:sp>
        <p:nvSpPr>
          <p:cNvPr id="6" name="Rectangle 5"/>
          <p:cNvSpPr/>
          <p:nvPr/>
        </p:nvSpPr>
        <p:spPr>
          <a:xfrm>
            <a:off x="894613" y="358430"/>
            <a:ext cx="1003801" cy="983218"/>
          </a:xfrm>
          <a:prstGeom prst="rect">
            <a:avLst/>
          </a:prstGeom>
          <a:noFill/>
        </p:spPr>
        <p:txBody>
          <a:bodyPr wrap="none">
            <a:spAutoFit/>
          </a:bodyPr>
          <a:lstStyle/>
          <a:p>
            <a:pPr algn="ctr">
              <a:defRPr/>
            </a:pPr>
            <a:r>
              <a:rPr lang="en-US" sz="5789" b="1" cap="all" dirty="0">
                <a:ln w="9000" cmpd="sng">
                  <a:solidFill>
                    <a:srgbClr val="8064A2">
                      <a:shade val="50000"/>
                      <a:satMod val="120000"/>
                    </a:srgbClr>
                  </a:solidFill>
                  <a:prstDash val="solid"/>
                </a:ln>
                <a:solidFill>
                  <a:srgbClr val="0040CC"/>
                </a:solidFill>
                <a:effectLst>
                  <a:reflection blurRad="12700" stA="28000" endPos="45000" dist="1000" dir="5400000" sy="-100000" algn="bl" rotWithShape="0"/>
                </a:effectLst>
              </a:rPr>
              <a:t>HS</a:t>
            </a:r>
          </a:p>
        </p:txBody>
      </p:sp>
      <p:sp>
        <p:nvSpPr>
          <p:cNvPr id="5" name="TextBox 4"/>
          <p:cNvSpPr txBox="1"/>
          <p:nvPr/>
        </p:nvSpPr>
        <p:spPr>
          <a:xfrm>
            <a:off x="5617738" y="1512077"/>
            <a:ext cx="1510805" cy="1226233"/>
          </a:xfrm>
          <a:prstGeom prst="rect">
            <a:avLst/>
          </a:prstGeom>
          <a:noFill/>
        </p:spPr>
        <p:txBody>
          <a:bodyPr wrap="square" rtlCol="0">
            <a:spAutoFit/>
          </a:bodyPr>
          <a:lstStyle/>
          <a:p>
            <a:pPr algn="ctr"/>
            <a:r>
              <a:rPr lang="en-US" sz="1842" b="1" dirty="0">
                <a:solidFill>
                  <a:srgbClr val="0040CC"/>
                </a:solidFill>
                <a:latin typeface="Calibri"/>
              </a:rPr>
              <a:t>Not needed when Benchmark    is 100%.</a:t>
            </a:r>
          </a:p>
        </p:txBody>
      </p:sp>
      <p:sp>
        <p:nvSpPr>
          <p:cNvPr id="7" name="TextBox 6"/>
          <p:cNvSpPr txBox="1"/>
          <p:nvPr/>
        </p:nvSpPr>
        <p:spPr>
          <a:xfrm>
            <a:off x="5617734" y="2637003"/>
            <a:ext cx="1510805" cy="1226233"/>
          </a:xfrm>
          <a:prstGeom prst="rect">
            <a:avLst/>
          </a:prstGeom>
          <a:noFill/>
        </p:spPr>
        <p:txBody>
          <a:bodyPr wrap="square" rtlCol="0">
            <a:spAutoFit/>
          </a:bodyPr>
          <a:lstStyle/>
          <a:p>
            <a:pPr algn="ctr"/>
            <a:r>
              <a:rPr lang="en-US" sz="1842" b="1" dirty="0">
                <a:solidFill>
                  <a:srgbClr val="0040CC"/>
                </a:solidFill>
                <a:latin typeface="Calibri"/>
              </a:rPr>
              <a:t>Not needed when Benchmark    is 100%.</a:t>
            </a:r>
          </a:p>
        </p:txBody>
      </p:sp>
      <p:sp>
        <p:nvSpPr>
          <p:cNvPr id="2" name="Oval 1"/>
          <p:cNvSpPr/>
          <p:nvPr/>
        </p:nvSpPr>
        <p:spPr>
          <a:xfrm>
            <a:off x="4611685" y="1848073"/>
            <a:ext cx="755761" cy="555252"/>
          </a:xfrm>
          <a:prstGeom prst="ellipse">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solidFill>
                <a:prstClr val="white"/>
              </a:solidFill>
            </a:endParaRPr>
          </a:p>
        </p:txBody>
      </p:sp>
      <p:sp>
        <p:nvSpPr>
          <p:cNvPr id="9" name="Oval 8"/>
          <p:cNvSpPr/>
          <p:nvPr/>
        </p:nvSpPr>
        <p:spPr>
          <a:xfrm>
            <a:off x="4642534" y="3020270"/>
            <a:ext cx="755761" cy="555252"/>
          </a:xfrm>
          <a:prstGeom prst="ellipse">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solidFill>
                <a:prstClr val="white"/>
              </a:solidFill>
            </a:endParaRPr>
          </a:p>
        </p:txBody>
      </p:sp>
      <p:sp>
        <p:nvSpPr>
          <p:cNvPr id="3" name="TextBox 2"/>
          <p:cNvSpPr txBox="1"/>
          <p:nvPr/>
        </p:nvSpPr>
        <p:spPr>
          <a:xfrm>
            <a:off x="4611685" y="336979"/>
            <a:ext cx="2800767" cy="375809"/>
          </a:xfrm>
          <a:prstGeom prst="rect">
            <a:avLst/>
          </a:prstGeom>
          <a:noFill/>
        </p:spPr>
        <p:txBody>
          <a:bodyPr wrap="none" rtlCol="0">
            <a:spAutoFit/>
          </a:bodyPr>
          <a:lstStyle/>
          <a:p>
            <a:r>
              <a:rPr lang="en-US" sz="1842" b="1" dirty="0">
                <a:solidFill>
                  <a:prstClr val="black"/>
                </a:solidFill>
              </a:rPr>
              <a:t>(HS: Use these % on file 3.)</a:t>
            </a:r>
          </a:p>
        </p:txBody>
      </p:sp>
      <p:cxnSp>
        <p:nvCxnSpPr>
          <p:cNvPr id="11" name="Straight Arrow Connector 10"/>
          <p:cNvCxnSpPr/>
          <p:nvPr/>
        </p:nvCxnSpPr>
        <p:spPr>
          <a:xfrm flipH="1">
            <a:off x="5209907" y="720530"/>
            <a:ext cx="748046" cy="11945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441481" y="561219"/>
            <a:ext cx="748046" cy="1194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29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9914" y="1554795"/>
            <a:ext cx="8536227" cy="5401129"/>
          </a:xfrm>
          <a:prstGeom prst="rect">
            <a:avLst/>
          </a:prstGeom>
          <a:noFill/>
          <a:ln w="9525">
            <a:noFill/>
            <a:miter lim="800000"/>
            <a:headEnd/>
            <a:tailEnd/>
          </a:ln>
          <a:effectLst/>
        </p:spPr>
        <p:txBody>
          <a:bodyPr vert="horz" wrap="square" lIns="120305" tIns="60152" rIns="120305" bIns="60152" numCol="1" anchor="ctr" anchorCtr="0" compatLnSpc="1">
            <a:prstTxWarp prst="textNoShape">
              <a:avLst/>
            </a:prstTxWarp>
            <a:spAutoFit/>
          </a:bodyPr>
          <a:lstStyle/>
          <a:p>
            <a:pPr marL="451154" indent="-451154">
              <a:spcBef>
                <a:spcPts val="1579"/>
              </a:spcBef>
              <a:buFont typeface="+mj-lt"/>
              <a:buAutoNum type="arabicPeriod"/>
            </a:pPr>
            <a:endParaRPr lang="en-US" sz="2631" b="1" dirty="0">
              <a:solidFill>
                <a:prstClr val="black"/>
              </a:solidFill>
              <a:ea typeface="Calibri" pitchFamily="34" charset="0"/>
              <a:cs typeface="Times New Roman" pitchFamily="18" charset="0"/>
            </a:endParaRPr>
          </a:p>
          <a:p>
            <a:pPr marL="451154" indent="-451154">
              <a:spcBef>
                <a:spcPts val="157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Track pass/failure core content classes each grading period.  Conversations with teachers. </a:t>
            </a:r>
          </a:p>
          <a:p>
            <a:pPr marL="451154" indent="-451154">
              <a:spcBef>
                <a:spcPts val="157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Ask for district content support when necessary.</a:t>
            </a:r>
          </a:p>
          <a:p>
            <a:pPr marL="451154" indent="-451154">
              <a:spcBef>
                <a:spcPts val="157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Track pass/failure rate on CRCT/EOCT (Georgia Milestones).</a:t>
            </a:r>
          </a:p>
          <a:p>
            <a:pPr marL="451154" indent="-451154">
              <a:spcBef>
                <a:spcPts val="1579"/>
              </a:spcBef>
              <a:buFont typeface="Wingdings" panose="05000000000000000000" pitchFamily="2" charset="2"/>
              <a:buChar char="Ø"/>
            </a:pPr>
            <a:r>
              <a:rPr lang="en-US" sz="2631" b="1" dirty="0">
                <a:solidFill>
                  <a:prstClr val="black"/>
                </a:solidFill>
                <a:ea typeface="Calibri" pitchFamily="34" charset="0"/>
                <a:cs typeface="Times New Roman" pitchFamily="18" charset="0"/>
              </a:rPr>
              <a:t>Compare all readiness and graduation indicators </a:t>
            </a:r>
            <a:r>
              <a:rPr lang="en-US" sz="2631" b="1" dirty="0" smtClean="0">
                <a:solidFill>
                  <a:prstClr val="black"/>
                </a:solidFill>
                <a:ea typeface="Calibri" pitchFamily="34" charset="0"/>
                <a:cs typeface="Times New Roman" pitchFamily="18" charset="0"/>
              </a:rPr>
              <a:t/>
            </a:r>
            <a:br>
              <a:rPr lang="en-US" sz="2631" b="1" dirty="0" smtClean="0">
                <a:solidFill>
                  <a:prstClr val="black"/>
                </a:solidFill>
                <a:ea typeface="Calibri" pitchFamily="34" charset="0"/>
                <a:cs typeface="Times New Roman" pitchFamily="18" charset="0"/>
              </a:rPr>
            </a:br>
            <a:r>
              <a:rPr lang="en-US" sz="2631" b="1" dirty="0" smtClean="0">
                <a:solidFill>
                  <a:prstClr val="black"/>
                </a:solidFill>
                <a:ea typeface="Calibri" pitchFamily="34" charset="0"/>
                <a:cs typeface="Times New Roman" pitchFamily="18" charset="0"/>
              </a:rPr>
              <a:t>to </a:t>
            </a:r>
            <a:r>
              <a:rPr lang="en-US" sz="2631" b="1" dirty="0">
                <a:solidFill>
                  <a:prstClr val="black"/>
                </a:solidFill>
                <a:ea typeface="Calibri" pitchFamily="34" charset="0"/>
                <a:cs typeface="Times New Roman" pitchFamily="18" charset="0"/>
              </a:rPr>
              <a:t>state average.</a:t>
            </a:r>
          </a:p>
          <a:p>
            <a:pPr marL="451154" indent="-451154">
              <a:spcBef>
                <a:spcPts val="1579"/>
              </a:spcBef>
              <a:buFont typeface="+mj-lt"/>
              <a:buAutoNum type="arabicPeriod"/>
            </a:pPr>
            <a:endParaRPr lang="en-US" sz="2631" b="1" dirty="0">
              <a:solidFill>
                <a:prstClr val="black"/>
              </a:solidFill>
              <a:ea typeface="Calibri" pitchFamily="34" charset="0"/>
              <a:cs typeface="Times New Roman" pitchFamily="18" charset="0"/>
            </a:endParaRPr>
          </a:p>
          <a:p>
            <a:pPr>
              <a:spcBef>
                <a:spcPts val="1579"/>
              </a:spcBef>
            </a:pPr>
            <a:endParaRPr lang="en-US" sz="2631" b="1" dirty="0">
              <a:solidFill>
                <a:prstClr val="black"/>
              </a:solidFill>
              <a:ea typeface="Calibri" pitchFamily="34" charset="0"/>
              <a:cs typeface="Times New Roman" pitchFamily="18" charset="0"/>
            </a:endParaRPr>
          </a:p>
        </p:txBody>
      </p:sp>
      <p:sp>
        <p:nvSpPr>
          <p:cNvPr id="4" name="Rectangle 3"/>
          <p:cNvSpPr/>
          <p:nvPr/>
        </p:nvSpPr>
        <p:spPr>
          <a:xfrm>
            <a:off x="1222917" y="532247"/>
            <a:ext cx="6670810" cy="1417218"/>
          </a:xfrm>
          <a:prstGeom prst="rect">
            <a:avLst/>
          </a:prstGeom>
          <a:noFill/>
          <a:ln>
            <a:solidFill>
              <a:schemeClr val="accent6">
                <a:lumMod val="20000"/>
                <a:lumOff val="80000"/>
              </a:schemeClr>
            </a:solidFill>
          </a:ln>
        </p:spPr>
        <p:txBody>
          <a:bodyPr wrap="none" lIns="120305" tIns="60152" rIns="120305" bIns="6015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210" b="1" spc="66" dirty="0">
                <a:ln w="11430"/>
                <a:solidFill>
                  <a:srgbClr val="FF0000"/>
                </a:solidFill>
              </a:rPr>
              <a:t>Improvement Strategies</a:t>
            </a:r>
          </a:p>
          <a:p>
            <a:pPr algn="ctr"/>
            <a:r>
              <a:rPr lang="en-US" sz="4210" b="1" spc="66" dirty="0">
                <a:ln w="11430"/>
                <a:solidFill>
                  <a:srgbClr val="FF0000"/>
                </a:solidFill>
              </a:rPr>
              <a:t>Predictor for HS Graduation</a:t>
            </a:r>
          </a:p>
        </p:txBody>
      </p:sp>
    </p:spTree>
    <p:extLst>
      <p:ext uri="{BB962C8B-B14F-4D97-AF65-F5344CB8AC3E}">
        <p14:creationId xmlns:p14="http://schemas.microsoft.com/office/powerpoint/2010/main" val="382545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 calcmode="lin" valueType="num">
                                      <p:cBhvr additive="base">
                                        <p:cTn id="7"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
                                            <p:txEl>
                                              <p:pRg st="3" end="3"/>
                                            </p:txEl>
                                          </p:spTgt>
                                        </p:tgtEl>
                                        <p:attrNameLst>
                                          <p:attrName>style.visibility</p:attrName>
                                        </p:attrNameLst>
                                      </p:cBhvr>
                                      <p:to>
                                        <p:strVal val="visible"/>
                                      </p:to>
                                    </p:set>
                                    <p:anim calcmode="lin" valueType="num">
                                      <p:cBhvr additive="base">
                                        <p:cTn id="19"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
                                            <p:txEl>
                                              <p:pRg st="4" end="4"/>
                                            </p:txEl>
                                          </p:spTgt>
                                        </p:tgtEl>
                                        <p:attrNameLst>
                                          <p:attrName>style.visibility</p:attrName>
                                        </p:attrNameLst>
                                      </p:cBhvr>
                                      <p:to>
                                        <p:strVal val="visible"/>
                                      </p:to>
                                    </p:set>
                                    <p:anim calcmode="lin" valueType="num">
                                      <p:cBhvr additive="base">
                                        <p:cTn id="25"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3685" y="334016"/>
            <a:ext cx="6316630" cy="1325563"/>
          </a:xfrm>
        </p:spPr>
        <p:txBody>
          <a:bodyPr>
            <a:normAutofit fontScale="90000"/>
          </a:bodyPr>
          <a:lstStyle/>
          <a:p>
            <a:pPr algn="ctr" defTabSz="1203076"/>
            <a:r>
              <a:rPr lang="en-US" sz="4210" dirty="0">
                <a:solidFill>
                  <a:prstClr val="black"/>
                </a:solidFill>
                <a:ea typeface="+mn-ea"/>
                <a:cs typeface="Arial" pitchFamily="34" charset="0"/>
              </a:rPr>
              <a:t>CCRPI Indicator Analysis</a:t>
            </a:r>
            <a:br>
              <a:rPr lang="en-US" sz="4210" dirty="0">
                <a:solidFill>
                  <a:prstClr val="black"/>
                </a:solidFill>
                <a:ea typeface="+mn-ea"/>
                <a:cs typeface="Arial" pitchFamily="34" charset="0"/>
              </a:rPr>
            </a:br>
            <a:endParaRPr lang="en-US" dirty="0"/>
          </a:p>
        </p:txBody>
      </p:sp>
      <p:pic>
        <p:nvPicPr>
          <p:cNvPr id="3" name="Picture 2"/>
          <p:cNvPicPr>
            <a:picLocks noChangeAspect="1"/>
          </p:cNvPicPr>
          <p:nvPr/>
        </p:nvPicPr>
        <p:blipFill>
          <a:blip r:embed="rId3"/>
          <a:stretch>
            <a:fillRect/>
          </a:stretch>
        </p:blipFill>
        <p:spPr>
          <a:xfrm>
            <a:off x="2" y="999249"/>
            <a:ext cx="9143999" cy="5738134"/>
          </a:xfrm>
          <a:prstGeom prst="rect">
            <a:avLst/>
          </a:prstGeom>
        </p:spPr>
      </p:pic>
      <p:pic>
        <p:nvPicPr>
          <p:cNvPr id="5" name="Picture 4"/>
          <p:cNvPicPr>
            <a:picLocks noChangeAspect="1"/>
          </p:cNvPicPr>
          <p:nvPr/>
        </p:nvPicPr>
        <p:blipFill>
          <a:blip r:embed="rId4"/>
          <a:stretch>
            <a:fillRect/>
          </a:stretch>
        </p:blipFill>
        <p:spPr>
          <a:xfrm>
            <a:off x="23217" y="294766"/>
            <a:ext cx="818144" cy="449177"/>
          </a:xfrm>
          <a:prstGeom prst="rect">
            <a:avLst/>
          </a:prstGeom>
        </p:spPr>
      </p:pic>
      <p:sp>
        <p:nvSpPr>
          <p:cNvPr id="4" name="Slide Number Placeholder 3"/>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419374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905691" y="233439"/>
            <a:ext cx="7341326" cy="1953629"/>
          </a:xfrm>
          <a:prstGeom prst="rect">
            <a:avLst/>
          </a:prstGeom>
          <a:noFill/>
          <a:ln w="9525">
            <a:noFill/>
            <a:miter lim="800000"/>
            <a:headEnd/>
            <a:tailEnd/>
          </a:ln>
        </p:spPr>
        <p:txBody>
          <a:bodyPr wrap="square" lIns="90060" tIns="45030" rIns="90060" bIns="45030">
            <a:spAutoFit/>
          </a:bodyPr>
          <a:lstStyle/>
          <a:p>
            <a:pPr algn="ctr"/>
            <a:r>
              <a:rPr lang="en-US" sz="4210" b="1" dirty="0">
                <a:solidFill>
                  <a:srgbClr val="C00000"/>
                </a:solidFill>
                <a:latin typeface="Calibri" pitchFamily="34" charset="0"/>
              </a:rPr>
              <a:t>Leading Indicator</a:t>
            </a:r>
          </a:p>
          <a:p>
            <a:pPr algn="ctr"/>
            <a:r>
              <a:rPr lang="en-US" sz="4210" b="1" dirty="0">
                <a:latin typeface="Calibri" pitchFamily="34" charset="0"/>
              </a:rPr>
              <a:t>Passing ALL Classes</a:t>
            </a:r>
          </a:p>
          <a:p>
            <a:pPr algn="ctr"/>
            <a:r>
              <a:rPr lang="en-US" sz="3684" b="1" dirty="0">
                <a:latin typeface="Calibri" pitchFamily="34" charset="0"/>
              </a:rPr>
              <a:t>First Nine Weeks</a:t>
            </a:r>
          </a:p>
        </p:txBody>
      </p:sp>
      <p:graphicFrame>
        <p:nvGraphicFramePr>
          <p:cNvPr id="3" name="Chart 2"/>
          <p:cNvGraphicFramePr>
            <a:graphicFrameLocks/>
          </p:cNvGraphicFramePr>
          <p:nvPr>
            <p:extLst/>
          </p:nvPr>
        </p:nvGraphicFramePr>
        <p:xfrm>
          <a:off x="407708" y="1517491"/>
          <a:ext cx="8229601" cy="5219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305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6243" y="242575"/>
            <a:ext cx="8686943" cy="740203"/>
          </a:xfrm>
          <a:prstGeom prst="rect">
            <a:avLst/>
          </a:prstGeom>
          <a:noFill/>
        </p:spPr>
        <p:txBody>
          <a:bodyPr wrap="square" rtlCol="0">
            <a:spAutoFit/>
          </a:bodyPr>
          <a:lstStyle/>
          <a:p>
            <a:pPr algn="ctr"/>
            <a:r>
              <a:rPr lang="en-US" sz="4210" b="1" dirty="0">
                <a:solidFill>
                  <a:srgbClr val="009900"/>
                </a:solidFill>
              </a:rPr>
              <a:t>District CCRPI Scores by School Level</a:t>
            </a:r>
          </a:p>
        </p:txBody>
      </p:sp>
      <p:graphicFrame>
        <p:nvGraphicFramePr>
          <p:cNvPr id="6" name="Chart 5"/>
          <p:cNvGraphicFramePr>
            <a:graphicFrameLocks/>
          </p:cNvGraphicFramePr>
          <p:nvPr>
            <p:extLst/>
          </p:nvPr>
        </p:nvGraphicFramePr>
        <p:xfrm>
          <a:off x="156243" y="1011947"/>
          <a:ext cx="8686943" cy="5429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986726" y="1146213"/>
            <a:ext cx="849912" cy="456728"/>
          </a:xfrm>
          <a:prstGeom prst="rect">
            <a:avLst/>
          </a:prstGeom>
          <a:solidFill>
            <a:srgbClr val="FFFF99"/>
          </a:solidFill>
          <a:ln>
            <a:solidFill>
              <a:schemeClr val="bg1">
                <a:lumMod val="65000"/>
              </a:schemeClr>
            </a:solidFill>
          </a:ln>
          <a:scene3d>
            <a:camera prst="orthographicFront"/>
            <a:lightRig rig="threePt" dir="t"/>
          </a:scene3d>
          <a:sp3d>
            <a:bevelT/>
          </a:sp3d>
        </p:spPr>
        <p:txBody>
          <a:bodyPr wrap="none" rtlCol="0">
            <a:spAutoFit/>
          </a:bodyPr>
          <a:lstStyle/>
          <a:p>
            <a:pPr algn="ctr"/>
            <a:r>
              <a:rPr lang="en-US" sz="2368" b="1" dirty="0"/>
              <a:t>File 6</a:t>
            </a:r>
          </a:p>
        </p:txBody>
      </p:sp>
    </p:spTree>
    <p:extLst>
      <p:ext uri="{BB962C8B-B14F-4D97-AF65-F5344CB8AC3E}">
        <p14:creationId xmlns:p14="http://schemas.microsoft.com/office/powerpoint/2010/main" val="257582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20618"/>
            <a:ext cx="9144000" cy="6992716"/>
          </a:xfrm>
          <a:prstGeom prst="rect">
            <a:avLst/>
          </a:prstGeom>
        </p:spPr>
      </p:pic>
      <p:sp>
        <p:nvSpPr>
          <p:cNvPr id="4" name="Oval 3"/>
          <p:cNvSpPr/>
          <p:nvPr/>
        </p:nvSpPr>
        <p:spPr>
          <a:xfrm>
            <a:off x="110626" y="231243"/>
            <a:ext cx="2419924" cy="118921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368" i="1" dirty="0">
                <a:solidFill>
                  <a:schemeClr val="tx1"/>
                </a:solidFill>
              </a:rPr>
              <a:t>One example to build goals</a:t>
            </a:r>
          </a:p>
        </p:txBody>
      </p:sp>
    </p:spTree>
    <p:extLst>
      <p:ext uri="{BB962C8B-B14F-4D97-AF65-F5344CB8AC3E}">
        <p14:creationId xmlns:p14="http://schemas.microsoft.com/office/powerpoint/2010/main" val="2277125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usan.White\Documents\CCRPI\2014 Indicators face pa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942" b="4386"/>
          <a:stretch/>
        </p:blipFill>
        <p:spPr bwMode="auto">
          <a:xfrm>
            <a:off x="0" y="593365"/>
            <a:ext cx="9144000" cy="61557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40555" y="6372944"/>
            <a:ext cx="862182" cy="315023"/>
          </a:xfrm>
          <a:prstGeom prst="rect">
            <a:avLst/>
          </a:prstGeom>
          <a:noFill/>
        </p:spPr>
        <p:txBody>
          <a:bodyPr wrap="square" rtlCol="0">
            <a:spAutoFit/>
          </a:bodyPr>
          <a:lstStyle/>
          <a:p>
            <a:r>
              <a:rPr lang="en-US" sz="1447" i="1" dirty="0"/>
              <a:t>Colors</a:t>
            </a:r>
          </a:p>
        </p:txBody>
      </p:sp>
      <p:sp>
        <p:nvSpPr>
          <p:cNvPr id="5" name="TextBox 4"/>
          <p:cNvSpPr txBox="1"/>
          <p:nvPr/>
        </p:nvSpPr>
        <p:spPr>
          <a:xfrm>
            <a:off x="0" y="0"/>
            <a:ext cx="9144000" cy="646331"/>
          </a:xfrm>
          <a:prstGeom prst="rect">
            <a:avLst/>
          </a:prstGeom>
          <a:solidFill>
            <a:schemeClr val="bg1"/>
          </a:solidFill>
        </p:spPr>
        <p:txBody>
          <a:bodyPr wrap="square" rtlCol="0">
            <a:spAutoFit/>
          </a:bodyPr>
          <a:lstStyle/>
          <a:p>
            <a:pPr algn="ctr"/>
            <a:r>
              <a:rPr lang="en-US" b="1" dirty="0" smtClean="0"/>
              <a:t>2014 College and Career Ready Performance Index, </a:t>
            </a:r>
          </a:p>
          <a:p>
            <a:pPr algn="ctr"/>
            <a:r>
              <a:rPr lang="en-US" b="1" dirty="0" smtClean="0"/>
              <a:t>High School, Grades 9 - 12</a:t>
            </a:r>
            <a:endParaRPr lang="en-US" b="1" dirty="0"/>
          </a:p>
        </p:txBody>
      </p:sp>
    </p:spTree>
    <p:extLst>
      <p:ext uri="{BB962C8B-B14F-4D97-AF65-F5344CB8AC3E}">
        <p14:creationId xmlns:p14="http://schemas.microsoft.com/office/powerpoint/2010/main" val="2123977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Jot list – Identifying </a:t>
            </a:r>
            <a:br>
              <a:rPr lang="en-US" dirty="0" smtClean="0"/>
            </a:br>
            <a:r>
              <a:rPr lang="en-US" dirty="0" smtClean="0"/>
              <a:t>who’s responsible!</a:t>
            </a:r>
            <a:endParaRPr lang="en-US" dirty="0"/>
          </a:p>
        </p:txBody>
      </p:sp>
      <p:sp>
        <p:nvSpPr>
          <p:cNvPr id="3" name="Content Placeholder 2"/>
          <p:cNvSpPr>
            <a:spLocks noGrp="1"/>
          </p:cNvSpPr>
          <p:nvPr>
            <p:ph idx="1"/>
          </p:nvPr>
        </p:nvSpPr>
        <p:spPr>
          <a:xfrm>
            <a:off x="628650" y="1825625"/>
            <a:ext cx="8088630" cy="4351338"/>
          </a:xfrm>
        </p:spPr>
        <p:txBody>
          <a:bodyPr/>
          <a:lstStyle/>
          <a:p>
            <a:r>
              <a:rPr lang="en-US" b="1" dirty="0" smtClean="0"/>
              <a:t>CCRPI Webinar Scout </a:t>
            </a:r>
            <a:r>
              <a:rPr lang="en-US" dirty="0" smtClean="0"/>
              <a:t>– </a:t>
            </a:r>
            <a:r>
              <a:rPr lang="en-US" sz="2631" i="1" dirty="0"/>
              <a:t>Assistant Principal</a:t>
            </a:r>
          </a:p>
          <a:p>
            <a:r>
              <a:rPr lang="en-US" b="1" dirty="0" smtClean="0"/>
              <a:t>Student Records </a:t>
            </a:r>
            <a:r>
              <a:rPr lang="en-US" dirty="0" smtClean="0"/>
              <a:t>– </a:t>
            </a:r>
            <a:r>
              <a:rPr lang="en-US" sz="2631" i="1" dirty="0"/>
              <a:t>Data Clerk, Counselor</a:t>
            </a:r>
          </a:p>
          <a:p>
            <a:r>
              <a:rPr lang="en-US" b="1" dirty="0" smtClean="0"/>
              <a:t>Content Data </a:t>
            </a:r>
            <a:r>
              <a:rPr lang="en-US" b="1" dirty="0"/>
              <a:t>Results </a:t>
            </a:r>
            <a:r>
              <a:rPr lang="en-US" dirty="0"/>
              <a:t>– </a:t>
            </a:r>
            <a:r>
              <a:rPr lang="en-US" sz="2631" i="1" dirty="0" smtClean="0"/>
              <a:t>Department </a:t>
            </a:r>
            <a:r>
              <a:rPr lang="en-US" sz="2631" i="1" dirty="0"/>
              <a:t>Chairpersons</a:t>
            </a:r>
          </a:p>
          <a:p>
            <a:r>
              <a:rPr lang="en-US" b="1" dirty="0" smtClean="0"/>
              <a:t>Content Domain </a:t>
            </a:r>
            <a:r>
              <a:rPr lang="en-US" b="1" dirty="0"/>
              <a:t>Dig </a:t>
            </a:r>
            <a:r>
              <a:rPr lang="en-US" dirty="0"/>
              <a:t>– </a:t>
            </a:r>
            <a:r>
              <a:rPr lang="en-US" sz="2631" i="1" dirty="0" smtClean="0"/>
              <a:t>Department </a:t>
            </a:r>
            <a:r>
              <a:rPr lang="en-US" sz="2631" i="1" dirty="0"/>
              <a:t>Chairpersons</a:t>
            </a:r>
          </a:p>
          <a:p>
            <a:r>
              <a:rPr lang="en-US" b="1" dirty="0" smtClean="0"/>
              <a:t>Each Readiness Indicator </a:t>
            </a:r>
            <a:r>
              <a:rPr lang="en-US" sz="2631" i="1" dirty="0"/>
              <a:t>(i.e. ELL students, </a:t>
            </a:r>
            <a:r>
              <a:rPr lang="en-US" sz="2631" i="1" dirty="0" smtClean="0"/>
              <a:t/>
            </a:r>
            <a:br>
              <a:rPr lang="en-US" sz="2631" i="1" dirty="0" smtClean="0"/>
            </a:br>
            <a:r>
              <a:rPr lang="en-US" sz="2631" i="1" dirty="0" smtClean="0"/>
              <a:t>SWD </a:t>
            </a:r>
            <a:r>
              <a:rPr lang="en-US" sz="2631" i="1" dirty="0"/>
              <a:t>Co-Teaching classes, Attendance, etc.)</a:t>
            </a:r>
          </a:p>
          <a:p>
            <a:r>
              <a:rPr lang="en-US" b="1" dirty="0" smtClean="0"/>
              <a:t>Intake and Exit Process </a:t>
            </a:r>
            <a:r>
              <a:rPr lang="en-US" dirty="0" smtClean="0"/>
              <a:t>– </a:t>
            </a:r>
            <a:r>
              <a:rPr lang="en-US" sz="2631" i="1" dirty="0"/>
              <a:t>Lead Counselor</a:t>
            </a:r>
          </a:p>
          <a:p>
            <a:r>
              <a:rPr lang="en-US" b="1" dirty="0" smtClean="0"/>
              <a:t>Pass/Fail Rate by Grading Period </a:t>
            </a:r>
            <a:r>
              <a:rPr lang="en-US" dirty="0" smtClean="0"/>
              <a:t>– </a:t>
            </a:r>
            <a:r>
              <a:rPr lang="en-US" sz="2631" i="1" dirty="0"/>
              <a:t>Department Chair or Grade Level Lead</a:t>
            </a:r>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57</a:t>
            </a:fld>
            <a:endParaRPr lang="en-US" dirty="0">
              <a:solidFill>
                <a:prstClr val="white"/>
              </a:solidFill>
            </a:endParaRPr>
          </a:p>
        </p:txBody>
      </p:sp>
    </p:spTree>
    <p:extLst>
      <p:ext uri="{BB962C8B-B14F-4D97-AF65-F5344CB8AC3E}">
        <p14:creationId xmlns:p14="http://schemas.microsoft.com/office/powerpoint/2010/main" val="150596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84" dirty="0"/>
              <a:t>Summary of Achievement</a:t>
            </a:r>
          </a:p>
        </p:txBody>
      </p:sp>
      <p:sp>
        <p:nvSpPr>
          <p:cNvPr id="6" name="Content Placeholder 5"/>
          <p:cNvSpPr>
            <a:spLocks noGrp="1"/>
          </p:cNvSpPr>
          <p:nvPr>
            <p:ph idx="4294967295"/>
          </p:nvPr>
        </p:nvSpPr>
        <p:spPr>
          <a:xfrm>
            <a:off x="152111" y="1835308"/>
            <a:ext cx="8836178" cy="4588008"/>
          </a:xfrm>
        </p:spPr>
        <p:txBody>
          <a:bodyPr>
            <a:normAutofit/>
          </a:bodyPr>
          <a:lstStyle/>
          <a:p>
            <a:r>
              <a:rPr lang="en-US" b="1" dirty="0" smtClean="0"/>
              <a:t>Content Mastery </a:t>
            </a:r>
            <a:r>
              <a:rPr lang="en-US" dirty="0" smtClean="0"/>
              <a:t>–  passing, failing, exceeding on Milestones.   Has major impact across all components </a:t>
            </a:r>
            <a:br>
              <a:rPr lang="en-US" dirty="0" smtClean="0"/>
            </a:br>
            <a:r>
              <a:rPr lang="en-US" dirty="0" smtClean="0"/>
              <a:t>= quality instruction and teaching to the standards. </a:t>
            </a:r>
            <a:br>
              <a:rPr lang="en-US" dirty="0" smtClean="0"/>
            </a:br>
            <a:r>
              <a:rPr lang="en-US" sz="2631" i="1" dirty="0" smtClean="0">
                <a:solidFill>
                  <a:srgbClr val="FF0000"/>
                </a:solidFill>
              </a:rPr>
              <a:t>(</a:t>
            </a:r>
            <a:r>
              <a:rPr lang="en-US" sz="2631" i="1" dirty="0">
                <a:solidFill>
                  <a:srgbClr val="FF0000"/>
                </a:solidFill>
              </a:rPr>
              <a:t>24 points)</a:t>
            </a:r>
          </a:p>
          <a:p>
            <a:pPr marL="0" indent="0">
              <a:buNone/>
            </a:pPr>
            <a:endParaRPr lang="en-US" sz="2631" i="1" dirty="0">
              <a:solidFill>
                <a:srgbClr val="FF0000"/>
              </a:solidFill>
            </a:endParaRPr>
          </a:p>
          <a:p>
            <a:r>
              <a:rPr lang="en-US" b="1" dirty="0" smtClean="0"/>
              <a:t>Readiness</a:t>
            </a:r>
            <a:r>
              <a:rPr lang="en-US" dirty="0" smtClean="0"/>
              <a:t> is about getting them ready for the next level </a:t>
            </a:r>
            <a:br>
              <a:rPr lang="en-US" dirty="0" smtClean="0"/>
            </a:br>
            <a:r>
              <a:rPr lang="en-US" dirty="0" smtClean="0"/>
              <a:t>= Success! </a:t>
            </a:r>
            <a:r>
              <a:rPr lang="en-US" sz="2631" i="1" dirty="0">
                <a:solidFill>
                  <a:srgbClr val="FF0000"/>
                </a:solidFill>
              </a:rPr>
              <a:t>(18 points)</a:t>
            </a:r>
          </a:p>
          <a:p>
            <a:pPr marL="0" indent="0">
              <a:buNone/>
            </a:pPr>
            <a:endParaRPr lang="en-US" sz="2631" i="1" dirty="0">
              <a:solidFill>
                <a:srgbClr val="FF0000"/>
              </a:solidFill>
            </a:endParaRPr>
          </a:p>
          <a:p>
            <a:r>
              <a:rPr lang="en-US" b="1" dirty="0" smtClean="0"/>
              <a:t>Predictor for graduation </a:t>
            </a:r>
            <a:r>
              <a:rPr lang="en-US" dirty="0" smtClean="0"/>
              <a:t>– getting them ready for graduation = College and Career! </a:t>
            </a:r>
            <a:r>
              <a:rPr lang="en-US" sz="2631" i="1" dirty="0">
                <a:solidFill>
                  <a:srgbClr val="FF0000"/>
                </a:solidFill>
              </a:rPr>
              <a:t>(18 points)</a:t>
            </a:r>
            <a:r>
              <a:rPr lang="en-US" sz="2631" dirty="0">
                <a:latin typeface="Calibri" panose="020F0502020204030204" pitchFamily="34" charset="0"/>
                <a:ea typeface="Calibri" panose="020F0502020204030204" pitchFamily="34" charset="0"/>
                <a:cs typeface="Times New Roman" panose="02020603050405020304" pitchFamily="18" charset="0"/>
              </a:rPr>
              <a:t> </a:t>
            </a:r>
            <a:endParaRPr lang="en-US" sz="2631" i="1" dirty="0"/>
          </a:p>
          <a:p>
            <a:endParaRPr 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83893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0147" y="1243648"/>
            <a:ext cx="7983706" cy="4524315"/>
          </a:xfrm>
          <a:prstGeom prst="rect">
            <a:avLst/>
          </a:prstGeom>
        </p:spPr>
        <p:txBody>
          <a:bodyPr wrap="square">
            <a:spAutoFit/>
          </a:bodyPr>
          <a:lstStyle/>
          <a:p>
            <a:pPr algn="ctr"/>
            <a:endParaRPr lang="en-US" dirty="0">
              <a:solidFill>
                <a:prstClr val="black"/>
              </a:solidFill>
              <a:latin typeface="Calibri  "/>
            </a:endParaRPr>
          </a:p>
          <a:p>
            <a:pPr algn="ctr"/>
            <a:r>
              <a:rPr lang="en-US" b="1" dirty="0" smtClean="0">
                <a:solidFill>
                  <a:prstClr val="black"/>
                </a:solidFill>
                <a:latin typeface="Calibri  "/>
              </a:rPr>
              <a:t>Office </a:t>
            </a:r>
            <a:r>
              <a:rPr lang="en-US" b="1" dirty="0">
                <a:solidFill>
                  <a:prstClr val="black"/>
                </a:solidFill>
                <a:latin typeface="Calibri  "/>
              </a:rPr>
              <a:t>of </a:t>
            </a:r>
            <a:r>
              <a:rPr lang="en-US" b="1" dirty="0" smtClean="0">
                <a:solidFill>
                  <a:prstClr val="black"/>
                </a:solidFill>
                <a:latin typeface="Calibri  "/>
              </a:rPr>
              <a:t>Accountability</a:t>
            </a:r>
          </a:p>
          <a:p>
            <a:pPr algn="ctr"/>
            <a:r>
              <a:rPr lang="en-US" dirty="0">
                <a:solidFill>
                  <a:prstClr val="black"/>
                </a:solidFill>
                <a:latin typeface="Calibri  "/>
              </a:rPr>
              <a:t>C</a:t>
            </a:r>
            <a:r>
              <a:rPr lang="en-US" dirty="0" smtClean="0">
                <a:solidFill>
                  <a:prstClr val="black">
                    <a:lumMod val="75000"/>
                  </a:prstClr>
                </a:solidFill>
                <a:latin typeface="Calibri  "/>
              </a:rPr>
              <a:t>owen Harter, Director</a:t>
            </a:r>
            <a:endParaRPr lang="en-US" dirty="0">
              <a:solidFill>
                <a:prstClr val="black">
                  <a:lumMod val="75000"/>
                </a:prstClr>
              </a:solidFill>
              <a:latin typeface="Calibri  "/>
            </a:endParaRPr>
          </a:p>
          <a:p>
            <a:pPr marL="703792" lvl="1" indent="-246592" algn="ctr" defTabSz="660130">
              <a:defRPr/>
            </a:pPr>
            <a:r>
              <a:rPr lang="en-US" dirty="0">
                <a:solidFill>
                  <a:prstClr val="black">
                    <a:lumMod val="75000"/>
                  </a:prstClr>
                </a:solidFill>
                <a:latin typeface="Calibri  "/>
                <a:hlinkClick r:id="rId3"/>
              </a:rPr>
              <a:t>charter@doe.k12.ga.us</a:t>
            </a:r>
            <a:endParaRPr lang="en-US" u="sng" dirty="0">
              <a:solidFill>
                <a:prstClr val="black"/>
              </a:solidFill>
              <a:latin typeface="Calibri  "/>
            </a:endParaRPr>
          </a:p>
          <a:p>
            <a:pPr algn="ctr"/>
            <a:r>
              <a:rPr lang="en-US" u="sng" dirty="0" smtClean="0">
                <a:solidFill>
                  <a:prstClr val="black"/>
                </a:solidFill>
                <a:latin typeface="Calibri  "/>
                <a:hlinkClick r:id="rId4"/>
              </a:rPr>
              <a:t>http</a:t>
            </a:r>
            <a:r>
              <a:rPr lang="en-US" u="sng" dirty="0">
                <a:solidFill>
                  <a:prstClr val="black"/>
                </a:solidFill>
                <a:latin typeface="Calibri  "/>
                <a:hlinkClick r:id="rId4"/>
              </a:rPr>
              <a:t>://www.gadoe.org/Curriculum-Instruction-and-Assessment/Accountability/Pages/default.aspx</a:t>
            </a:r>
            <a:endParaRPr lang="en-US" u="sng" dirty="0">
              <a:solidFill>
                <a:prstClr val="black"/>
              </a:solidFill>
              <a:latin typeface="Calibri  "/>
            </a:endParaRPr>
          </a:p>
          <a:p>
            <a:pPr algn="ctr"/>
            <a:endParaRPr lang="en-US" b="1" dirty="0" smtClean="0">
              <a:solidFill>
                <a:prstClr val="black"/>
              </a:solidFill>
              <a:latin typeface="Calibri  "/>
            </a:endParaRPr>
          </a:p>
          <a:p>
            <a:pPr algn="ctr"/>
            <a:r>
              <a:rPr lang="en-US" b="1" dirty="0" smtClean="0">
                <a:solidFill>
                  <a:prstClr val="black"/>
                </a:solidFill>
                <a:latin typeface="Calibri  "/>
              </a:rPr>
              <a:t>Office </a:t>
            </a:r>
            <a:r>
              <a:rPr lang="en-US" b="1" dirty="0">
                <a:solidFill>
                  <a:prstClr val="black"/>
                </a:solidFill>
                <a:latin typeface="Calibri  "/>
              </a:rPr>
              <a:t>of </a:t>
            </a:r>
            <a:r>
              <a:rPr lang="en-US" b="1" dirty="0" smtClean="0">
                <a:solidFill>
                  <a:prstClr val="black"/>
                </a:solidFill>
                <a:latin typeface="Calibri  "/>
              </a:rPr>
              <a:t>Assessment</a:t>
            </a:r>
          </a:p>
          <a:p>
            <a:pPr marL="0" lvl="1" algn="ctr"/>
            <a:r>
              <a:rPr lang="en-US" dirty="0">
                <a:solidFill>
                  <a:prstClr val="black"/>
                </a:solidFill>
                <a:latin typeface="Calibri  "/>
              </a:rPr>
              <a:t>Melissa Fincher, </a:t>
            </a:r>
            <a:r>
              <a:rPr lang="en-US" dirty="0" smtClean="0">
                <a:solidFill>
                  <a:prstClr val="black"/>
                </a:solidFill>
                <a:latin typeface="Calibri  "/>
              </a:rPr>
              <a:t>Ph.D., Deputy </a:t>
            </a:r>
            <a:r>
              <a:rPr lang="en-US" dirty="0">
                <a:solidFill>
                  <a:prstClr val="black"/>
                </a:solidFill>
                <a:latin typeface="Calibri  "/>
              </a:rPr>
              <a:t>Superintendent of Assessment</a:t>
            </a:r>
          </a:p>
          <a:p>
            <a:pPr marL="0" lvl="1" algn="ctr"/>
            <a:r>
              <a:rPr lang="en-US" dirty="0">
                <a:solidFill>
                  <a:srgbClr val="0D1DB7"/>
                </a:solidFill>
                <a:latin typeface="Calibri  "/>
                <a:hlinkClick r:id="rId5"/>
              </a:rPr>
              <a:t>mfincher@doe.k12.ga.us</a:t>
            </a:r>
            <a:endParaRPr lang="en-US" b="1" u="sng" dirty="0">
              <a:solidFill>
                <a:prstClr val="black"/>
              </a:solidFill>
              <a:latin typeface="Calibri  "/>
            </a:endParaRPr>
          </a:p>
          <a:p>
            <a:pPr algn="ctr"/>
            <a:r>
              <a:rPr lang="en-US" dirty="0" smtClean="0">
                <a:solidFill>
                  <a:prstClr val="black"/>
                </a:solidFill>
                <a:latin typeface="Calibri  "/>
                <a:hlinkClick r:id="rId6"/>
              </a:rPr>
              <a:t>http</a:t>
            </a:r>
            <a:r>
              <a:rPr lang="en-US" dirty="0">
                <a:solidFill>
                  <a:prstClr val="black"/>
                </a:solidFill>
                <a:latin typeface="Calibri  "/>
                <a:hlinkClick r:id="rId6"/>
              </a:rPr>
              <a:t>://</a:t>
            </a:r>
            <a:r>
              <a:rPr lang="en-US" dirty="0" smtClean="0">
                <a:solidFill>
                  <a:prstClr val="black"/>
                </a:solidFill>
                <a:latin typeface="Calibri  "/>
                <a:hlinkClick r:id="rId6"/>
              </a:rPr>
              <a:t>www.gadoe.org/Curriculum-Instruction-and-Assessment/Assessment/Pages/default.aspx</a:t>
            </a:r>
            <a:r>
              <a:rPr lang="en-US" dirty="0" smtClean="0">
                <a:solidFill>
                  <a:prstClr val="black"/>
                </a:solidFill>
                <a:latin typeface="Calibri  "/>
              </a:rPr>
              <a:t>   </a:t>
            </a:r>
          </a:p>
          <a:p>
            <a:pPr algn="ctr"/>
            <a:endParaRPr lang="en-US" b="1" dirty="0" smtClean="0">
              <a:solidFill>
                <a:prstClr val="black"/>
              </a:solidFill>
              <a:latin typeface="Calibri  "/>
            </a:endParaRPr>
          </a:p>
          <a:p>
            <a:pPr algn="ctr"/>
            <a:r>
              <a:rPr lang="en-US" b="1" dirty="0" smtClean="0">
                <a:solidFill>
                  <a:prstClr val="black"/>
                </a:solidFill>
                <a:latin typeface="Calibri  "/>
              </a:rPr>
              <a:t>Statewide </a:t>
            </a:r>
            <a:r>
              <a:rPr lang="en-US" b="1" dirty="0">
                <a:solidFill>
                  <a:prstClr val="black"/>
                </a:solidFill>
                <a:latin typeface="Calibri  "/>
              </a:rPr>
              <a:t>Longitudinal Data System (SLDS)</a:t>
            </a:r>
          </a:p>
          <a:p>
            <a:pPr algn="ctr"/>
            <a:r>
              <a:rPr lang="en-US" u="sng" dirty="0">
                <a:solidFill>
                  <a:prstClr val="black"/>
                </a:solidFill>
                <a:latin typeface="Calibri  "/>
                <a:hlinkClick r:id="rId7"/>
              </a:rPr>
              <a:t>https://www.gadoe.org/Technology-Services/SLDS/Pages/SLDS.aspx</a:t>
            </a:r>
            <a:endParaRPr lang="en-US" u="sng" dirty="0">
              <a:solidFill>
                <a:prstClr val="black"/>
              </a:solidFill>
              <a:latin typeface="Calibri  "/>
            </a:endParaRPr>
          </a:p>
          <a:p>
            <a:pPr algn="ctr"/>
            <a:endParaRPr lang="en-US" dirty="0">
              <a:solidFill>
                <a:prstClr val="black"/>
              </a:solidFill>
              <a:latin typeface="Calibri  "/>
            </a:endParaRPr>
          </a:p>
        </p:txBody>
      </p:sp>
      <p:sp>
        <p:nvSpPr>
          <p:cNvPr id="2" name="TextBox 1"/>
          <p:cNvSpPr txBox="1"/>
          <p:nvPr/>
        </p:nvSpPr>
        <p:spPr>
          <a:xfrm>
            <a:off x="1200388" y="1047199"/>
            <a:ext cx="7008178" cy="578300"/>
          </a:xfrm>
          <a:prstGeom prst="rect">
            <a:avLst/>
          </a:prstGeom>
          <a:noFill/>
        </p:spPr>
        <p:txBody>
          <a:bodyPr wrap="square" rtlCol="0">
            <a:spAutoFit/>
          </a:bodyPr>
          <a:lstStyle/>
          <a:p>
            <a:pPr algn="ctr"/>
            <a:r>
              <a:rPr lang="en-US" sz="3158" b="1" dirty="0">
                <a:solidFill>
                  <a:prstClr val="black"/>
                </a:solidFill>
                <a:latin typeface="Calibri" panose="020F0502020204030204"/>
              </a:rPr>
              <a:t>Additional </a:t>
            </a:r>
            <a:r>
              <a:rPr lang="en-US" sz="3158" b="1" dirty="0" smtClean="0">
                <a:latin typeface="Calibri" panose="020F0502020204030204"/>
              </a:rPr>
              <a:t>Resources</a:t>
            </a:r>
            <a:r>
              <a:rPr lang="en-US" sz="3158" b="1" dirty="0" smtClean="0">
                <a:solidFill>
                  <a:srgbClr val="FF0000"/>
                </a:solidFill>
                <a:latin typeface="Calibri" panose="020F0502020204030204"/>
              </a:rPr>
              <a:t> </a:t>
            </a:r>
            <a:endParaRPr lang="en-US" sz="3158" b="1" strike="sngStrike" dirty="0">
              <a:solidFill>
                <a:srgbClr val="FF0000"/>
              </a:solidFill>
              <a:latin typeface="Calibri" panose="020F0502020204030204"/>
            </a:endParaRPr>
          </a:p>
        </p:txBody>
      </p:sp>
    </p:spTree>
    <p:extLst>
      <p:ext uri="{BB962C8B-B14F-4D97-AF65-F5344CB8AC3E}">
        <p14:creationId xmlns:p14="http://schemas.microsoft.com/office/powerpoint/2010/main" val="20825876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1105" y="2749993"/>
            <a:ext cx="6721791" cy="1550104"/>
          </a:xfrm>
          <a:prstGeom prst="rect">
            <a:avLst/>
          </a:prstGeom>
          <a:noFill/>
        </p:spPr>
        <p:txBody>
          <a:bodyPr wrap="square" rtlCol="0">
            <a:spAutoFit/>
          </a:bodyPr>
          <a:lstStyle/>
          <a:p>
            <a:pPr algn="ctr"/>
            <a:r>
              <a:rPr lang="en-US" sz="5263" b="1" dirty="0"/>
              <a:t>CCRPI </a:t>
            </a:r>
            <a:r>
              <a:rPr lang="en-US" sz="5263" b="1" dirty="0" smtClean="0"/>
              <a:t>– </a:t>
            </a:r>
            <a:endParaRPr lang="en-US" sz="5263" b="1" dirty="0"/>
          </a:p>
          <a:p>
            <a:pPr algn="ctr"/>
            <a:r>
              <a:rPr lang="en-US" sz="4210" b="1" dirty="0"/>
              <a:t>Your Data Toolbox</a:t>
            </a:r>
          </a:p>
        </p:txBody>
      </p:sp>
      <p:sp>
        <p:nvSpPr>
          <p:cNvPr id="5" name="Slide Number Placeholder 4"/>
          <p:cNvSpPr>
            <a:spLocks noGrp="1"/>
          </p:cNvSpPr>
          <p:nvPr>
            <p:ph type="sldNum" sz="quarter" idx="12"/>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162401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03503"/>
            <a:ext cx="7772400" cy="1187869"/>
          </a:xfrm>
        </p:spPr>
        <p:txBody>
          <a:bodyPr>
            <a:normAutofit/>
          </a:bodyPr>
          <a:lstStyle/>
          <a:p>
            <a:r>
              <a:rPr lang="en-US" sz="3600" dirty="0"/>
              <a:t>Additional Tool</a:t>
            </a:r>
            <a:br>
              <a:rPr lang="en-US" sz="3600" dirty="0"/>
            </a:br>
            <a:r>
              <a:rPr lang="en-US" sz="3600" dirty="0"/>
              <a:t>Effective Practices for CCRPI </a:t>
            </a:r>
          </a:p>
        </p:txBody>
      </p:sp>
      <p:sp>
        <p:nvSpPr>
          <p:cNvPr id="3" name="Subtitle 2"/>
          <p:cNvSpPr>
            <a:spLocks noGrp="1"/>
          </p:cNvSpPr>
          <p:nvPr>
            <p:ph type="subTitle" idx="1"/>
          </p:nvPr>
        </p:nvSpPr>
        <p:spPr>
          <a:xfrm>
            <a:off x="1143001" y="2541752"/>
            <a:ext cx="6858000" cy="3263268"/>
          </a:xfrm>
        </p:spPr>
        <p:txBody>
          <a:bodyPr>
            <a:normAutofit lnSpcReduction="10000"/>
          </a:bodyPr>
          <a:lstStyle/>
          <a:p>
            <a:pPr algn="l"/>
            <a:r>
              <a:rPr lang="en-US" sz="3158" dirty="0"/>
              <a:t>Steps to find:</a:t>
            </a:r>
          </a:p>
          <a:p>
            <a:pPr marL="451154" indent="-451154" algn="l">
              <a:buFont typeface="Wingdings" panose="05000000000000000000" pitchFamily="2" charset="2"/>
              <a:buChar char="q"/>
            </a:pPr>
            <a:r>
              <a:rPr lang="en-US" sz="3158" dirty="0"/>
              <a:t>Go to GaDOE Website</a:t>
            </a:r>
          </a:p>
          <a:p>
            <a:pPr marL="451154" indent="-451154" algn="l">
              <a:buFont typeface="Wingdings" panose="05000000000000000000" pitchFamily="2" charset="2"/>
              <a:buChar char="q"/>
            </a:pPr>
            <a:r>
              <a:rPr lang="en-US" sz="3158" dirty="0"/>
              <a:t>Click on Accountability</a:t>
            </a:r>
          </a:p>
          <a:p>
            <a:pPr marL="451154" indent="-451154" algn="l">
              <a:buFont typeface="Wingdings" panose="05000000000000000000" pitchFamily="2" charset="2"/>
              <a:buChar char="q"/>
            </a:pPr>
            <a:r>
              <a:rPr lang="en-US" sz="3158" dirty="0"/>
              <a:t>Scroll down to Additional Resources</a:t>
            </a:r>
          </a:p>
          <a:p>
            <a:pPr marL="451154" indent="-451154" algn="l">
              <a:buFont typeface="Wingdings" panose="05000000000000000000" pitchFamily="2" charset="2"/>
              <a:buChar char="q"/>
            </a:pPr>
            <a:r>
              <a:rPr lang="en-US" sz="3158" dirty="0"/>
              <a:t>Upper left corner – Choices by level</a:t>
            </a:r>
          </a:p>
          <a:p>
            <a:pPr marL="451154" indent="-451154" algn="l">
              <a:buFont typeface="Wingdings" panose="05000000000000000000" pitchFamily="2" charset="2"/>
              <a:buChar char="q"/>
            </a:pPr>
            <a:r>
              <a:rPr lang="en-US" sz="3158" dirty="0"/>
              <a:t>Choose indicator</a:t>
            </a: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60</a:t>
            </a:fld>
            <a:endParaRPr lang="en-US" dirty="0">
              <a:solidFill>
                <a:prstClr val="white"/>
              </a:solidFill>
            </a:endParaRPr>
          </a:p>
        </p:txBody>
      </p:sp>
    </p:spTree>
    <p:extLst>
      <p:ext uri="{BB962C8B-B14F-4D97-AF65-F5344CB8AC3E}">
        <p14:creationId xmlns:p14="http://schemas.microsoft.com/office/powerpoint/2010/main" val="17777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95713"/>
            <a:ext cx="9144000" cy="4370655"/>
          </a:xfrm>
          <a:prstGeom prst="rect">
            <a:avLst/>
          </a:prstGeom>
          <a:noFill/>
        </p:spPr>
        <p:txBody>
          <a:bodyPr wrap="square" lIns="122146" tIns="61073" rIns="122146" bIns="61073" rtlCol="0">
            <a:spAutoFit/>
          </a:bodyPr>
          <a:lstStyle/>
          <a:p>
            <a:pPr algn="ctr"/>
            <a:r>
              <a:rPr lang="en-US" sz="3600" b="1" i="1" dirty="0"/>
              <a:t>College and Career Ready Performance Index</a:t>
            </a:r>
          </a:p>
          <a:p>
            <a:pPr algn="ctr"/>
            <a:r>
              <a:rPr lang="en-US" sz="3600" b="1" i="1" dirty="0"/>
              <a:t>(CCRPI</a:t>
            </a:r>
            <a:r>
              <a:rPr lang="en-US" sz="3600" b="1" i="1" dirty="0" smtClean="0"/>
              <a:t>)</a:t>
            </a:r>
          </a:p>
          <a:p>
            <a:pPr algn="ctr"/>
            <a:endParaRPr lang="en-US" sz="3600" b="1" i="1" dirty="0">
              <a:solidFill>
                <a:srgbClr val="0040CC"/>
              </a:solidFill>
            </a:endParaRPr>
          </a:p>
          <a:p>
            <a:pPr algn="ctr"/>
            <a:r>
              <a:rPr lang="en-US" sz="3600" b="1" i="1" dirty="0">
                <a:solidFill>
                  <a:srgbClr val="0000FF"/>
                </a:solidFill>
              </a:rPr>
              <a:t>Student Growth Percentiles</a:t>
            </a:r>
          </a:p>
          <a:p>
            <a:pPr algn="ctr"/>
            <a:r>
              <a:rPr lang="en-US" sz="3600" b="1" i="1" dirty="0">
                <a:solidFill>
                  <a:srgbClr val="0000FF"/>
                </a:solidFill>
              </a:rPr>
              <a:t>(SGPs</a:t>
            </a:r>
            <a:r>
              <a:rPr lang="en-US" sz="3600" b="1" i="1" dirty="0" smtClean="0">
                <a:solidFill>
                  <a:srgbClr val="0000FF"/>
                </a:solidFill>
              </a:rPr>
              <a:t>)</a:t>
            </a:r>
          </a:p>
          <a:p>
            <a:pPr algn="ctr"/>
            <a:endParaRPr lang="en-US" sz="3600" b="1" i="1" dirty="0" smtClean="0">
              <a:solidFill>
                <a:srgbClr val="0040CC"/>
              </a:solidFill>
            </a:endParaRPr>
          </a:p>
          <a:p>
            <a:pPr algn="ctr"/>
            <a:r>
              <a:rPr lang="en-US" sz="3600" b="1" i="1" dirty="0"/>
              <a:t>Leadership and Data </a:t>
            </a:r>
            <a:r>
              <a:rPr lang="en-US" sz="3600" b="1" i="1" dirty="0" smtClean="0"/>
              <a:t>Strategies</a:t>
            </a:r>
            <a:endParaRPr lang="en-US" sz="3600" b="1" i="1" dirty="0"/>
          </a:p>
          <a:p>
            <a:pPr algn="ctr"/>
            <a:r>
              <a:rPr lang="en-US" sz="2400" b="1" i="1" dirty="0"/>
              <a:t>Division of School &amp; District </a:t>
            </a:r>
            <a:r>
              <a:rPr lang="en-US" sz="2400" b="1" i="1" dirty="0" smtClean="0"/>
              <a:t>Effectiveness</a:t>
            </a:r>
            <a:endParaRPr lang="en-US" sz="2400" i="1" dirty="0"/>
          </a:p>
        </p:txBody>
      </p:sp>
    </p:spTree>
    <p:extLst>
      <p:ext uri="{BB962C8B-B14F-4D97-AF65-F5344CB8AC3E}">
        <p14:creationId xmlns:p14="http://schemas.microsoft.com/office/powerpoint/2010/main" val="231795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409" y="1599768"/>
            <a:ext cx="8229182" cy="4375005"/>
          </a:xfrm>
        </p:spPr>
        <p:txBody>
          <a:bodyPr/>
          <a:lstStyle/>
          <a:p>
            <a:pPr marL="0" indent="0">
              <a:buNone/>
            </a:pPr>
            <a:endParaRPr lang="en-US" dirty="0" smtClean="0"/>
          </a:p>
          <a:p>
            <a:pPr marL="0" indent="0" algn="ctr">
              <a:buNone/>
            </a:pPr>
            <a:r>
              <a:rPr lang="en-US" sz="3600" b="1" dirty="0">
                <a:latin typeface="Arial Rounded MT Bold" panose="020F0704030504030204" pitchFamily="34" charset="0"/>
              </a:rPr>
              <a:t>Additional </a:t>
            </a:r>
            <a:r>
              <a:rPr lang="en-US" sz="3600" b="1" dirty="0" smtClean="0">
                <a:latin typeface="Arial Rounded MT Bold" panose="020F0704030504030204" pitchFamily="34" charset="0"/>
              </a:rPr>
              <a:t>Information</a:t>
            </a:r>
          </a:p>
          <a:p>
            <a:pPr marL="0" indent="0" algn="ctr">
              <a:buNone/>
            </a:pPr>
            <a:r>
              <a:rPr lang="en-US" dirty="0" smtClean="0"/>
              <a:t>Allison Timberlake   </a:t>
            </a:r>
          </a:p>
          <a:p>
            <a:pPr marL="0" indent="0" algn="ctr">
              <a:buNone/>
            </a:pPr>
            <a:r>
              <a:rPr lang="en-US" dirty="0" smtClean="0"/>
              <a:t>Growth Model Program Manager</a:t>
            </a:r>
          </a:p>
          <a:p>
            <a:pPr marL="0" indent="0" algn="ctr">
              <a:buNone/>
            </a:pPr>
            <a:r>
              <a:rPr lang="en-US" dirty="0" smtClean="0">
                <a:solidFill>
                  <a:srgbClr val="0000FF"/>
                </a:solidFill>
                <a:hlinkClick r:id="rId2"/>
              </a:rPr>
              <a:t>atimberlake@doe.k12.ga.us</a:t>
            </a:r>
            <a:r>
              <a:rPr lang="en-US" dirty="0" smtClean="0">
                <a:solidFill>
                  <a:srgbClr val="0000FF"/>
                </a:solidFill>
              </a:rPr>
              <a:t> </a:t>
            </a:r>
          </a:p>
          <a:p>
            <a:pPr marL="0" indent="0" algn="ctr">
              <a:buNone/>
            </a:pPr>
            <a:r>
              <a:rPr lang="en-US" dirty="0" smtClean="0">
                <a:solidFill>
                  <a:srgbClr val="0000FF"/>
                </a:solidFill>
                <a:hlinkClick r:id="rId3"/>
              </a:rPr>
              <a:t>gsgm@gadoe.org</a:t>
            </a:r>
            <a:r>
              <a:rPr lang="en-US" dirty="0" smtClean="0">
                <a:solidFill>
                  <a:srgbClr val="0000FF"/>
                </a:solidFill>
              </a:rPr>
              <a:t> </a:t>
            </a:r>
          </a:p>
          <a:p>
            <a:pPr marL="0" indent="0">
              <a:buNone/>
            </a:pPr>
            <a:endParaRPr lang="en-US" dirty="0">
              <a:solidFill>
                <a:srgbClr val="0040CC"/>
              </a:solidFill>
            </a:endParaRPr>
          </a:p>
          <a:p>
            <a:pPr marL="0" indent="0">
              <a:buNone/>
            </a:pPr>
            <a:endParaRPr lang="en-US" dirty="0">
              <a:solidFill>
                <a:srgbClr val="0040CC"/>
              </a:solidFill>
            </a:endParaRPr>
          </a:p>
        </p:txBody>
      </p:sp>
    </p:spTree>
    <p:extLst>
      <p:ext uri="{BB962C8B-B14F-4D97-AF65-F5344CB8AC3E}">
        <p14:creationId xmlns:p14="http://schemas.microsoft.com/office/powerpoint/2010/main" val="109460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923037"/>
          <a:ext cx="9143998" cy="5926243"/>
        </p:xfrm>
        <a:graphic>
          <a:graphicData uri="http://schemas.openxmlformats.org/drawingml/2006/table">
            <a:tbl>
              <a:tblPr/>
              <a:tblGrid>
                <a:gridCol w="1193104"/>
                <a:gridCol w="1302473"/>
                <a:gridCol w="1207309"/>
                <a:gridCol w="1149074"/>
                <a:gridCol w="1359123"/>
                <a:gridCol w="1539115"/>
                <a:gridCol w="1393800"/>
              </a:tblGrid>
              <a:tr h="872836">
                <a:tc gridSpan="3">
                  <a:txBody>
                    <a:bodyPr/>
                    <a:lstStyle/>
                    <a:p>
                      <a:pPr algn="ctr">
                        <a:lnSpc>
                          <a:spcPct val="100000"/>
                        </a:lnSpc>
                      </a:pPr>
                      <a:r>
                        <a:rPr lang="en-US" sz="2500" b="1" dirty="0"/>
                        <a:t>Achievement </a:t>
                      </a:r>
                      <a:r>
                        <a:rPr lang="en-US" sz="2500" b="1" dirty="0" smtClean="0"/>
                        <a:t>Points </a:t>
                      </a:r>
                    </a:p>
                    <a:p>
                      <a:pPr algn="ctr">
                        <a:lnSpc>
                          <a:spcPct val="100000"/>
                        </a:lnSpc>
                      </a:pPr>
                      <a:r>
                        <a:rPr lang="en-US" sz="2500" b="1" dirty="0" smtClean="0">
                          <a:solidFill>
                            <a:srgbClr val="C00000"/>
                          </a:solidFill>
                        </a:rPr>
                        <a:t>(60</a:t>
                      </a:r>
                      <a:r>
                        <a:rPr lang="en-US" sz="2500" b="1" baseline="0" dirty="0" smtClean="0">
                          <a:solidFill>
                            <a:srgbClr val="C00000"/>
                          </a:solidFill>
                        </a:rPr>
                        <a:t> pts)</a:t>
                      </a:r>
                      <a:endParaRPr lang="en-US" sz="25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900" b="1" dirty="0"/>
                        <a:t>Progress </a:t>
                      </a:r>
                      <a:r>
                        <a:rPr lang="en-US" sz="1900" b="1" dirty="0" smtClean="0"/>
                        <a:t>Points</a:t>
                      </a:r>
                    </a:p>
                    <a:p>
                      <a:pPr algn="ctr">
                        <a:lnSpc>
                          <a:spcPct val="100000"/>
                        </a:lnSpc>
                      </a:pPr>
                      <a:r>
                        <a:rPr lang="en-US" sz="1900" b="1" dirty="0" smtClean="0"/>
                        <a:t>(SGPs)</a:t>
                      </a:r>
                    </a:p>
                    <a:p>
                      <a:pPr algn="ctr">
                        <a:lnSpc>
                          <a:spcPct val="100000"/>
                        </a:lnSpc>
                      </a:pPr>
                      <a:r>
                        <a:rPr lang="en-US" sz="1900" b="1" dirty="0" smtClean="0">
                          <a:solidFill>
                            <a:srgbClr val="C00000"/>
                          </a:solidFill>
                        </a:rPr>
                        <a:t>(25 pts)</a:t>
                      </a:r>
                      <a:endParaRPr lang="en-US" sz="19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900" b="1" dirty="0" smtClean="0"/>
                        <a:t>Gap</a:t>
                      </a:r>
                    </a:p>
                    <a:p>
                      <a:pPr algn="ctr">
                        <a:lnSpc>
                          <a:spcPct val="100000"/>
                        </a:lnSpc>
                      </a:pPr>
                      <a:r>
                        <a:rPr lang="en-US" sz="1900" b="1" dirty="0" smtClean="0">
                          <a:solidFill>
                            <a:srgbClr val="C00000"/>
                          </a:solidFill>
                        </a:rPr>
                        <a:t>(15 pts)</a:t>
                      </a:r>
                      <a:endParaRPr lang="en-US" sz="19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200" b="1" dirty="0"/>
                        <a:t>Challenge </a:t>
                      </a:r>
                      <a:r>
                        <a:rPr lang="en-US" sz="2200" b="1" dirty="0" smtClean="0"/>
                        <a:t>Points </a:t>
                      </a:r>
                    </a:p>
                    <a:p>
                      <a:pPr algn="ctr">
                        <a:lnSpc>
                          <a:spcPct val="100000"/>
                        </a:lnSpc>
                      </a:pPr>
                      <a:r>
                        <a:rPr lang="en-US" sz="1900" b="1" dirty="0" smtClean="0">
                          <a:solidFill>
                            <a:srgbClr val="C00000"/>
                          </a:solidFill>
                        </a:rPr>
                        <a:t>(10</a:t>
                      </a:r>
                      <a:r>
                        <a:rPr lang="en-US" sz="1900" b="1" baseline="0" dirty="0" smtClean="0">
                          <a:solidFill>
                            <a:srgbClr val="C00000"/>
                          </a:solidFill>
                        </a:rPr>
                        <a:t> pts)</a:t>
                      </a:r>
                      <a:endParaRPr lang="en-US" sz="19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32285">
                <a:tc>
                  <a:txBody>
                    <a:bodyPr/>
                    <a:lstStyle/>
                    <a:p>
                      <a:pPr algn="ctr">
                        <a:lnSpc>
                          <a:spcPct val="100000"/>
                        </a:lnSpc>
                      </a:pPr>
                      <a:endParaRPr lang="en-US" sz="19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en-US" sz="19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en-US" sz="1900" b="1" dirty="0">
                        <a:solidFill>
                          <a:srgbClr val="C00000"/>
                        </a:solidFill>
                      </a:endParaRPr>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900" b="1" dirty="0" smtClean="0"/>
                        <a:t>ED/EL/SWD</a:t>
                      </a:r>
                    </a:p>
                    <a:p>
                      <a:pPr algn="ctr">
                        <a:lnSpc>
                          <a:spcPct val="100000"/>
                        </a:lnSpc>
                      </a:pPr>
                      <a:r>
                        <a:rPr lang="en-US" sz="1900" b="1" dirty="0" smtClean="0"/>
                        <a:t>Performance</a:t>
                      </a:r>
                    </a:p>
                    <a:p>
                      <a:pPr algn="ctr">
                        <a:lnSpc>
                          <a:spcPct val="100000"/>
                        </a:lnSpc>
                      </a:pPr>
                      <a:r>
                        <a:rPr lang="en-US" sz="1900" b="1" dirty="0" smtClean="0"/>
                        <a:t>(Flags) </a:t>
                      </a:r>
                      <a:endParaRPr lang="en-US" sz="19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900" b="1" dirty="0"/>
                        <a:t>Exceeding the </a:t>
                      </a:r>
                      <a:r>
                        <a:rPr lang="en-US" sz="1900" b="1" dirty="0" smtClean="0"/>
                        <a:t>Bar Indicators</a:t>
                      </a:r>
                      <a:endParaRPr lang="en-US" sz="19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5261">
                <a:tc rowSpan="2" gridSpan="3">
                  <a:txBody>
                    <a:bodyPr/>
                    <a:lstStyle/>
                    <a:p>
                      <a:pPr algn="ctr"/>
                      <a:endParaRPr lang="en-US" sz="1400" b="1" dirty="0" smtClean="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l"/>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l"/>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200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2345" marB="623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416017" y="110920"/>
            <a:ext cx="8311967" cy="677337"/>
          </a:xfrm>
          <a:prstGeom prst="rect">
            <a:avLst/>
          </a:prstGeom>
          <a:noFill/>
          <a:ln w="9525">
            <a:noFill/>
            <a:miter lim="800000"/>
            <a:headEnd/>
            <a:tailEnd/>
          </a:ln>
        </p:spPr>
        <p:txBody>
          <a:bodyPr wrap="square" lIns="122146" tIns="61073" rIns="122146" bIns="61073">
            <a:spAutoFit/>
          </a:bodyPr>
          <a:lstStyle/>
          <a:p>
            <a:pPr algn="ctr"/>
            <a:r>
              <a:rPr lang="en-US" sz="3600" b="1" dirty="0">
                <a:latin typeface="Arial Rounded MT Bold" panose="020F0704030504030204" pitchFamily="34" charset="0"/>
              </a:rPr>
              <a:t>CCRPI Performance Categories</a:t>
            </a:r>
          </a:p>
        </p:txBody>
      </p:sp>
      <p:sp>
        <p:nvSpPr>
          <p:cNvPr id="7" name="Up Arrow 6"/>
          <p:cNvSpPr/>
          <p:nvPr/>
        </p:nvSpPr>
        <p:spPr>
          <a:xfrm>
            <a:off x="3788109" y="3322267"/>
            <a:ext cx="1014140" cy="20205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sp>
        <p:nvSpPr>
          <p:cNvPr id="3" name="TextBox 2"/>
          <p:cNvSpPr txBox="1"/>
          <p:nvPr/>
        </p:nvSpPr>
        <p:spPr>
          <a:xfrm>
            <a:off x="3687265" y="5482280"/>
            <a:ext cx="1184583" cy="881360"/>
          </a:xfrm>
          <a:prstGeom prst="rect">
            <a:avLst/>
          </a:prstGeom>
          <a:noFill/>
        </p:spPr>
        <p:txBody>
          <a:bodyPr wrap="square" lIns="122146" tIns="61073" rIns="122146" bIns="61073" rtlCol="0">
            <a:spAutoFit/>
          </a:bodyPr>
          <a:lstStyle/>
          <a:p>
            <a:pPr algn="ctr"/>
            <a:r>
              <a:rPr lang="en-US" sz="2400" dirty="0">
                <a:solidFill>
                  <a:srgbClr val="0070C0"/>
                </a:solidFill>
              </a:rPr>
              <a:t>NEW DATA</a:t>
            </a:r>
          </a:p>
        </p:txBody>
      </p:sp>
      <p:sp>
        <p:nvSpPr>
          <p:cNvPr id="8" name="Oval 7"/>
          <p:cNvSpPr/>
          <p:nvPr/>
        </p:nvSpPr>
        <p:spPr>
          <a:xfrm>
            <a:off x="3771775" y="2205278"/>
            <a:ext cx="1015560" cy="4946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cxnSp>
        <p:nvCxnSpPr>
          <p:cNvPr id="13" name="Straight Arrow Connector 12"/>
          <p:cNvCxnSpPr/>
          <p:nvPr/>
        </p:nvCxnSpPr>
        <p:spPr>
          <a:xfrm flipH="1">
            <a:off x="2077991" y="2596869"/>
            <a:ext cx="1938797" cy="1112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8162" y="3709813"/>
            <a:ext cx="2028279" cy="1594842"/>
          </a:xfrm>
          <a:prstGeom prst="rect">
            <a:avLst/>
          </a:prstGeom>
          <a:noFill/>
        </p:spPr>
        <p:txBody>
          <a:bodyPr wrap="square" lIns="122146" tIns="61073" rIns="122146" bIns="61073" rtlCol="0">
            <a:spAutoFit/>
          </a:bodyPr>
          <a:lstStyle/>
          <a:p>
            <a:r>
              <a:rPr lang="en-US" sz="1900" b="1" dirty="0"/>
              <a:t>Points for students who have typical or high growth</a:t>
            </a:r>
          </a:p>
          <a:p>
            <a:r>
              <a:rPr lang="en-US" sz="1900" b="1" dirty="0"/>
              <a:t>(35% - 99%)</a:t>
            </a:r>
          </a:p>
        </p:txBody>
      </p:sp>
    </p:spTree>
    <p:extLst>
      <p:ext uri="{BB962C8B-B14F-4D97-AF65-F5344CB8AC3E}">
        <p14:creationId xmlns:p14="http://schemas.microsoft.com/office/powerpoint/2010/main" val="13651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258507" y="1940072"/>
            <a:ext cx="8689784" cy="3862824"/>
          </a:xfrm>
          <a:prstGeom prst="rect">
            <a:avLst/>
          </a:prstGeom>
          <a:noFill/>
        </p:spPr>
        <p:txBody>
          <a:bodyPr wrap="square" lIns="122146" tIns="61073" rIns="122146" bIns="61073" rtlCol="0">
            <a:spAutoFit/>
          </a:bodyPr>
          <a:lstStyle/>
          <a:p>
            <a:r>
              <a:rPr lang="en-US" sz="2700" dirty="0">
                <a:latin typeface="Arial Rounded MT Bold" pitchFamily="34" charset="0"/>
                <a:cs typeface="Times New Roman" pitchFamily="18" charset="0"/>
              </a:rPr>
              <a:t>Data used for:</a:t>
            </a:r>
          </a:p>
          <a:p>
            <a:pPr marL="229023" indent="-229023">
              <a:buFont typeface="Arial" pitchFamily="34" charset="0"/>
              <a:buChar char="•"/>
            </a:pPr>
            <a:r>
              <a:rPr lang="en-US" sz="2700" dirty="0">
                <a:latin typeface="Arial Rounded MT Bold" pitchFamily="34" charset="0"/>
                <a:cs typeface="Times New Roman" pitchFamily="18" charset="0"/>
              </a:rPr>
              <a:t>Student performance </a:t>
            </a:r>
            <a:br>
              <a:rPr lang="en-US" sz="2700" dirty="0">
                <a:latin typeface="Arial Rounded MT Bold" pitchFamily="34" charset="0"/>
                <a:cs typeface="Times New Roman" pitchFamily="18" charset="0"/>
              </a:rPr>
            </a:br>
            <a:r>
              <a:rPr lang="en-US" sz="2700" dirty="0">
                <a:solidFill>
                  <a:srgbClr val="0000FF"/>
                </a:solidFill>
                <a:latin typeface="Arial Rounded MT Bold" pitchFamily="34" charset="0"/>
                <a:cs typeface="Times New Roman" pitchFamily="18" charset="0"/>
              </a:rPr>
              <a:t>(</a:t>
            </a:r>
            <a:r>
              <a:rPr lang="en-US" sz="2700" dirty="0" smtClean="0">
                <a:solidFill>
                  <a:srgbClr val="0000FF"/>
                </a:solidFill>
                <a:latin typeface="Arial Rounded MT Bold" pitchFamily="34" charset="0"/>
                <a:cs typeface="Times New Roman" pitchFamily="18" charset="0"/>
              </a:rPr>
              <a:t>Statewide </a:t>
            </a:r>
            <a:r>
              <a:rPr lang="en-US" sz="2700" dirty="0">
                <a:solidFill>
                  <a:srgbClr val="0000FF"/>
                </a:solidFill>
                <a:latin typeface="Arial Rounded MT Bold" pitchFamily="34" charset="0"/>
                <a:cs typeface="Times New Roman" pitchFamily="18" charset="0"/>
              </a:rPr>
              <a:t>Longitudinal Data </a:t>
            </a:r>
            <a:r>
              <a:rPr lang="en-US" sz="2700" dirty="0" smtClean="0">
                <a:solidFill>
                  <a:srgbClr val="0000FF"/>
                </a:solidFill>
                <a:latin typeface="Arial Rounded MT Bold" pitchFamily="34" charset="0"/>
                <a:cs typeface="Times New Roman" pitchFamily="18" charset="0"/>
              </a:rPr>
              <a:t>System/SLDS</a:t>
            </a:r>
            <a:r>
              <a:rPr lang="en-US" sz="2700" dirty="0" smtClean="0">
                <a:solidFill>
                  <a:srgbClr val="0040CC"/>
                </a:solidFill>
                <a:latin typeface="Arial Rounded MT Bold" pitchFamily="34" charset="0"/>
                <a:cs typeface="Times New Roman" pitchFamily="18" charset="0"/>
              </a:rPr>
              <a:t>)</a:t>
            </a:r>
            <a:endParaRPr lang="en-US" sz="2700" dirty="0">
              <a:solidFill>
                <a:srgbClr val="0040CC"/>
              </a:solidFill>
              <a:latin typeface="Arial Rounded MT Bold" pitchFamily="34" charset="0"/>
              <a:cs typeface="Times New Roman" pitchFamily="18" charset="0"/>
            </a:endParaRPr>
          </a:p>
          <a:p>
            <a:pPr marL="229023" indent="-229023">
              <a:buFont typeface="Arial" pitchFamily="34" charset="0"/>
              <a:buChar char="•"/>
            </a:pPr>
            <a:r>
              <a:rPr lang="en-US" sz="2700" dirty="0">
                <a:latin typeface="Arial Rounded MT Bold" pitchFamily="34" charset="0"/>
                <a:cs typeface="Times New Roman" pitchFamily="18" charset="0"/>
              </a:rPr>
              <a:t>Instructional </a:t>
            </a:r>
            <a:r>
              <a:rPr lang="en-US" sz="2700" b="1" dirty="0">
                <a:latin typeface="Arial Rounded MT Bold" pitchFamily="34" charset="0"/>
                <a:cs typeface="Times New Roman" pitchFamily="18" charset="0"/>
              </a:rPr>
              <a:t>improvement </a:t>
            </a:r>
            <a:r>
              <a:rPr lang="en-US" sz="2700" b="1" dirty="0" smtClean="0">
                <a:latin typeface="Arial Rounded MT Bold" pitchFamily="34" charset="0"/>
                <a:cs typeface="Times New Roman" pitchFamily="18" charset="0"/>
              </a:rPr>
              <a:t/>
            </a:r>
            <a:br>
              <a:rPr lang="en-US" sz="2700" b="1" dirty="0" smtClean="0">
                <a:latin typeface="Arial Rounded MT Bold" pitchFamily="34" charset="0"/>
                <a:cs typeface="Times New Roman" pitchFamily="18" charset="0"/>
              </a:rPr>
            </a:br>
            <a:r>
              <a:rPr lang="en-US" sz="2700" b="1" dirty="0" smtClean="0">
                <a:solidFill>
                  <a:srgbClr val="0040CC"/>
                </a:solidFill>
                <a:latin typeface="Arial Rounded MT Bold" pitchFamily="34" charset="0"/>
                <a:cs typeface="Times New Roman" pitchFamily="18" charset="0"/>
              </a:rPr>
              <a:t>(</a:t>
            </a:r>
            <a:r>
              <a:rPr lang="en-US" sz="2700" b="1" dirty="0">
                <a:solidFill>
                  <a:srgbClr val="0040CC"/>
                </a:solidFill>
                <a:latin typeface="Arial Rounded MT Bold" pitchFamily="34" charset="0"/>
                <a:cs typeface="Times New Roman" pitchFamily="18" charset="0"/>
              </a:rPr>
              <a:t>School Improvement Planning)</a:t>
            </a:r>
          </a:p>
          <a:p>
            <a:pPr marL="229023" indent="-229023">
              <a:buFont typeface="Arial" pitchFamily="34" charset="0"/>
              <a:buChar char="•"/>
            </a:pPr>
            <a:r>
              <a:rPr lang="en-US" sz="2700" dirty="0">
                <a:latin typeface="Arial Rounded MT Bold" pitchFamily="34" charset="0"/>
                <a:cs typeface="Times New Roman" pitchFamily="18" charset="0"/>
              </a:rPr>
              <a:t>School accountability </a:t>
            </a:r>
            <a:r>
              <a:rPr lang="en-US" sz="2700" dirty="0" smtClean="0">
                <a:latin typeface="Arial Rounded MT Bold" pitchFamily="34" charset="0"/>
                <a:cs typeface="Times New Roman" pitchFamily="18" charset="0"/>
              </a:rPr>
              <a:t/>
            </a:r>
            <a:br>
              <a:rPr lang="en-US" sz="2700" dirty="0" smtClean="0">
                <a:latin typeface="Arial Rounded MT Bold" pitchFamily="34" charset="0"/>
                <a:cs typeface="Times New Roman" pitchFamily="18" charset="0"/>
              </a:rPr>
            </a:br>
            <a:r>
              <a:rPr lang="en-US" sz="2700" dirty="0" smtClean="0">
                <a:solidFill>
                  <a:srgbClr val="0040CC"/>
                </a:solidFill>
                <a:latin typeface="Arial Rounded MT Bold" pitchFamily="34" charset="0"/>
                <a:cs typeface="Times New Roman" pitchFamily="18" charset="0"/>
              </a:rPr>
              <a:t>(</a:t>
            </a:r>
            <a:r>
              <a:rPr lang="en-US" sz="2700" dirty="0">
                <a:solidFill>
                  <a:srgbClr val="0040CC"/>
                </a:solidFill>
                <a:latin typeface="Arial Rounded MT Bold" pitchFamily="34" charset="0"/>
                <a:cs typeface="Times New Roman" pitchFamily="18" charset="0"/>
              </a:rPr>
              <a:t>College and Career </a:t>
            </a:r>
            <a:r>
              <a:rPr lang="en-US" sz="2700" dirty="0" smtClean="0">
                <a:solidFill>
                  <a:srgbClr val="0040CC"/>
                </a:solidFill>
                <a:latin typeface="Arial Rounded MT Bold" pitchFamily="34" charset="0"/>
                <a:cs typeface="Times New Roman" pitchFamily="18" charset="0"/>
              </a:rPr>
              <a:t>Ready </a:t>
            </a:r>
            <a:br>
              <a:rPr lang="en-US" sz="2700" dirty="0" smtClean="0">
                <a:solidFill>
                  <a:srgbClr val="0040CC"/>
                </a:solidFill>
                <a:latin typeface="Arial Rounded MT Bold" pitchFamily="34" charset="0"/>
                <a:cs typeface="Times New Roman" pitchFamily="18" charset="0"/>
              </a:rPr>
            </a:br>
            <a:r>
              <a:rPr lang="en-US" sz="2700" dirty="0" smtClean="0">
                <a:solidFill>
                  <a:srgbClr val="0040CC"/>
                </a:solidFill>
                <a:latin typeface="Arial Rounded MT Bold" pitchFamily="34" charset="0"/>
                <a:cs typeface="Times New Roman" pitchFamily="18" charset="0"/>
              </a:rPr>
              <a:t>Performance Index)</a:t>
            </a:r>
            <a:endParaRPr lang="en-US" sz="2700" dirty="0">
              <a:solidFill>
                <a:srgbClr val="0040CC"/>
              </a:solidFill>
              <a:latin typeface="Arial Rounded MT Bold" pitchFamily="34" charset="0"/>
              <a:cs typeface="Times New Roman" pitchFamily="18" charset="0"/>
            </a:endParaRPr>
          </a:p>
          <a:p>
            <a:pPr marL="229023" indent="-229023">
              <a:buFont typeface="Arial" pitchFamily="34" charset="0"/>
              <a:buChar char="•"/>
            </a:pPr>
            <a:r>
              <a:rPr lang="en-US" sz="2700" dirty="0">
                <a:latin typeface="Arial Rounded MT Bold" pitchFamily="34" charset="0"/>
                <a:cs typeface="Times New Roman" pitchFamily="18" charset="0"/>
              </a:rPr>
              <a:t>Teacher E</a:t>
            </a:r>
            <a:r>
              <a:rPr lang="en-US" sz="2700" dirty="0" smtClean="0">
                <a:latin typeface="Arial Rounded MT Bold" pitchFamily="34" charset="0"/>
                <a:cs typeface="Times New Roman" pitchFamily="18" charset="0"/>
              </a:rPr>
              <a:t>ffectiveness Measure </a:t>
            </a:r>
            <a:r>
              <a:rPr lang="en-US" sz="2700" dirty="0">
                <a:solidFill>
                  <a:srgbClr val="0040CC"/>
                </a:solidFill>
                <a:latin typeface="Arial Rounded MT Bold" pitchFamily="34" charset="0"/>
                <a:cs typeface="Times New Roman" pitchFamily="18" charset="0"/>
              </a:rPr>
              <a:t>(TEM)</a:t>
            </a:r>
          </a:p>
        </p:txBody>
      </p:sp>
      <p:sp>
        <p:nvSpPr>
          <p:cNvPr id="2" name="Title 1"/>
          <p:cNvSpPr>
            <a:spLocks noGrp="1"/>
          </p:cNvSpPr>
          <p:nvPr>
            <p:ph type="title"/>
          </p:nvPr>
        </p:nvSpPr>
        <p:spPr>
          <a:xfrm>
            <a:off x="184718" y="246930"/>
            <a:ext cx="8763573" cy="1325563"/>
          </a:xfrm>
        </p:spPr>
        <p:txBody>
          <a:bodyPr>
            <a:normAutofit/>
          </a:bodyPr>
          <a:lstStyle/>
          <a:p>
            <a:pPr algn="ctr"/>
            <a:r>
              <a:rPr lang="en-US" sz="3600" dirty="0" smtClean="0"/>
              <a:t>Student Growth </a:t>
            </a:r>
            <a:br>
              <a:rPr lang="en-US" sz="3600" dirty="0" smtClean="0"/>
            </a:br>
            <a:r>
              <a:rPr lang="en-US" sz="3600" dirty="0" smtClean="0"/>
              <a:t>Percentiles (SGPs)</a:t>
            </a:r>
            <a:endParaRPr lang="en-US" sz="3600" dirty="0"/>
          </a:p>
        </p:txBody>
      </p:sp>
      <p:sp>
        <p:nvSpPr>
          <p:cNvPr id="4" name="Slide Number Placeholder 3"/>
          <p:cNvSpPr>
            <a:spLocks noGrp="1"/>
          </p:cNvSpPr>
          <p:nvPr>
            <p:ph type="sldNum" sz="quarter" idx="4"/>
          </p:nvPr>
        </p:nvSpPr>
        <p:spPr/>
        <p:txBody>
          <a:bodyPr/>
          <a:lstStyle/>
          <a:p>
            <a:fld id="{B63E4CEF-BB1E-48C7-AE93-F39F6AA99AD7}" type="slidenum">
              <a:rPr lang="en-US" smtClean="0">
                <a:solidFill>
                  <a:schemeClr val="tx1"/>
                </a:solidFill>
              </a:rPr>
              <a:pPr/>
              <a:t>64</a:t>
            </a:fld>
            <a:endParaRPr lang="en-US" dirty="0">
              <a:solidFill>
                <a:schemeClr val="tx1"/>
              </a:solidFill>
            </a:endParaRPr>
          </a:p>
        </p:txBody>
      </p:sp>
    </p:spTree>
    <p:extLst>
      <p:ext uri="{BB962C8B-B14F-4D97-AF65-F5344CB8AC3E}">
        <p14:creationId xmlns:p14="http://schemas.microsoft.com/office/powerpoint/2010/main" val="360780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www.ci.adelanto.ca.us/vertical/Sites/%7BB5D4A1FE-8A01-4BEF-B964-5A44B9339C72%7D/uploads/%7BA5250A2F-2790-46EB-B8D6-E2C1B8439C96%7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63" y="1652476"/>
            <a:ext cx="3565474" cy="2512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 y="771117"/>
            <a:ext cx="9143999" cy="677337"/>
          </a:xfrm>
          <a:prstGeom prst="rect">
            <a:avLst/>
          </a:prstGeom>
          <a:noFill/>
        </p:spPr>
        <p:txBody>
          <a:bodyPr wrap="square" lIns="122146" tIns="61073" rIns="122146" bIns="61073" rtlCol="0">
            <a:spAutoFit/>
          </a:bodyPr>
          <a:lstStyle/>
          <a:p>
            <a:pPr algn="ctr"/>
            <a:r>
              <a:rPr lang="en-US" sz="3600" b="1" dirty="0" smtClean="0">
                <a:solidFill>
                  <a:schemeClr val="bg2">
                    <a:lumMod val="25000"/>
                  </a:schemeClr>
                </a:solidFill>
                <a:latin typeface="Arial Rounded MT Bold" panose="020F0704030504030204" pitchFamily="34" charset="0"/>
              </a:rPr>
              <a:t>Surviving the Data Drought</a:t>
            </a:r>
            <a:endParaRPr lang="en-US" sz="3600" b="1" dirty="0">
              <a:solidFill>
                <a:schemeClr val="bg2">
                  <a:lumMod val="25000"/>
                </a:schemeClr>
              </a:solidFill>
              <a:latin typeface="Arial Rounded MT Bold" panose="020F0704030504030204" pitchFamily="34" charset="0"/>
            </a:endParaRPr>
          </a:p>
        </p:txBody>
      </p:sp>
      <p:sp>
        <p:nvSpPr>
          <p:cNvPr id="2" name="TextBox 1"/>
          <p:cNvSpPr txBox="1"/>
          <p:nvPr/>
        </p:nvSpPr>
        <p:spPr>
          <a:xfrm>
            <a:off x="1166679" y="4451775"/>
            <a:ext cx="6810643" cy="2224385"/>
          </a:xfrm>
          <a:prstGeom prst="rect">
            <a:avLst/>
          </a:prstGeom>
          <a:noFill/>
        </p:spPr>
        <p:txBody>
          <a:bodyPr wrap="square" lIns="122146" tIns="61073" rIns="122146" bIns="61073" rtlCol="0">
            <a:spAutoFit/>
          </a:bodyPr>
          <a:lstStyle/>
          <a:p>
            <a:r>
              <a:rPr lang="en-US" sz="2700" b="1" dirty="0"/>
              <a:t>SGPs are:</a:t>
            </a:r>
          </a:p>
          <a:p>
            <a:pPr marL="837631" lvl="1" indent="-229023">
              <a:buFont typeface="Arial" pitchFamily="34" charset="0"/>
              <a:buChar char="•"/>
            </a:pPr>
            <a:r>
              <a:rPr lang="en-US" sz="2700" b="1" dirty="0"/>
              <a:t>Consistent data</a:t>
            </a:r>
          </a:p>
          <a:p>
            <a:pPr marL="837631" lvl="1" indent="-229023">
              <a:buFont typeface="Arial" pitchFamily="34" charset="0"/>
              <a:buChar char="•"/>
            </a:pPr>
            <a:r>
              <a:rPr lang="en-US" sz="2700" b="1" dirty="0"/>
              <a:t>Impacted by effective teaching</a:t>
            </a:r>
          </a:p>
          <a:p>
            <a:pPr marL="837631" lvl="1" indent="-229023">
              <a:buFont typeface="Arial" pitchFamily="34" charset="0"/>
              <a:buChar char="•"/>
            </a:pPr>
            <a:r>
              <a:rPr lang="en-US" sz="2700" b="1" dirty="0"/>
              <a:t>Count 50% of teacher evaluation </a:t>
            </a:r>
            <a:r>
              <a:rPr lang="en-US" sz="2700" b="1" dirty="0" smtClean="0"/>
              <a:t/>
            </a:r>
            <a:br>
              <a:rPr lang="en-US" sz="2700" b="1" dirty="0" smtClean="0"/>
            </a:br>
            <a:r>
              <a:rPr lang="en-US" sz="2700" b="1" dirty="0" smtClean="0"/>
              <a:t>and </a:t>
            </a:r>
            <a:r>
              <a:rPr lang="en-US" sz="2700" b="1" dirty="0"/>
              <a:t>leader evaluation</a:t>
            </a:r>
          </a:p>
        </p:txBody>
      </p:sp>
    </p:spTree>
    <p:extLst>
      <p:ext uri="{BB962C8B-B14F-4D97-AF65-F5344CB8AC3E}">
        <p14:creationId xmlns:p14="http://schemas.microsoft.com/office/powerpoint/2010/main" val="405702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496510" y="231880"/>
            <a:ext cx="8167543" cy="5771035"/>
          </a:xfrm>
          <a:prstGeom prst="rect">
            <a:avLst/>
          </a:prstGeom>
          <a:noFill/>
          <a:ln w="9525">
            <a:noFill/>
            <a:miter lim="800000"/>
            <a:headEnd/>
            <a:tailEnd/>
          </a:ln>
        </p:spPr>
        <p:txBody>
          <a:bodyPr wrap="square" lIns="122143" tIns="61071" rIns="122143" bIns="61071">
            <a:spAutoFit/>
          </a:bodyPr>
          <a:lstStyle/>
          <a:p>
            <a:pPr algn="ctr"/>
            <a:r>
              <a:rPr lang="en-US" sz="3600" b="1" dirty="0">
                <a:solidFill>
                  <a:srgbClr val="0040CC"/>
                </a:solidFill>
                <a:latin typeface="Arial Rounded MT Bold" panose="020F0704030504030204" pitchFamily="34" charset="0"/>
              </a:rPr>
              <a:t>Background on</a:t>
            </a:r>
          </a:p>
          <a:p>
            <a:pPr algn="ctr"/>
            <a:r>
              <a:rPr lang="en-US" sz="3600" b="1" dirty="0">
                <a:solidFill>
                  <a:srgbClr val="0040CC"/>
                </a:solidFill>
                <a:latin typeface="Arial Rounded MT Bold" panose="020F0704030504030204" pitchFamily="34" charset="0"/>
              </a:rPr>
              <a:t>Student Growth Percentiles</a:t>
            </a:r>
          </a:p>
          <a:p>
            <a:pPr algn="ctr"/>
            <a:r>
              <a:rPr lang="en-US" sz="1100" b="1" dirty="0"/>
              <a:t> </a:t>
            </a:r>
          </a:p>
          <a:p>
            <a:pPr algn="ctr">
              <a:lnSpc>
                <a:spcPct val="150000"/>
              </a:lnSpc>
            </a:pPr>
            <a:r>
              <a:rPr lang="en-US" sz="3200" b="1" dirty="0"/>
              <a:t>Students obtain growth percentiles, </a:t>
            </a:r>
            <a:r>
              <a:rPr lang="en-US" sz="3200" b="1" dirty="0" smtClean="0"/>
              <a:t/>
            </a:r>
            <a:br>
              <a:rPr lang="en-US" sz="3200" b="1" dirty="0" smtClean="0"/>
            </a:br>
            <a:r>
              <a:rPr lang="en-US" sz="3200" b="1" dirty="0" smtClean="0"/>
              <a:t>ranging </a:t>
            </a:r>
            <a:r>
              <a:rPr lang="en-US" sz="3200" b="1" dirty="0"/>
              <a:t>from 1 to 99, which </a:t>
            </a:r>
            <a:r>
              <a:rPr lang="en-US" sz="3200" b="1" dirty="0" smtClean="0"/>
              <a:t>indicate how </a:t>
            </a:r>
            <a:br>
              <a:rPr lang="en-US" sz="3200" b="1" dirty="0" smtClean="0"/>
            </a:br>
            <a:r>
              <a:rPr lang="en-US" sz="3200" b="1" dirty="0" smtClean="0"/>
              <a:t>their current </a:t>
            </a:r>
            <a:r>
              <a:rPr lang="en-US" sz="3200" b="1" dirty="0"/>
              <a:t>achievement compares </a:t>
            </a:r>
            <a:r>
              <a:rPr lang="en-US" sz="3200" b="1" dirty="0" smtClean="0"/>
              <a:t>with </a:t>
            </a:r>
            <a:br>
              <a:rPr lang="en-US" sz="3200" b="1" dirty="0" smtClean="0"/>
            </a:br>
            <a:r>
              <a:rPr lang="en-US" sz="3200" b="1" dirty="0" smtClean="0"/>
              <a:t>that of </a:t>
            </a:r>
            <a:r>
              <a:rPr lang="en-US" sz="3200" b="1" dirty="0"/>
              <a:t>their </a:t>
            </a:r>
            <a:r>
              <a:rPr lang="en-US" sz="3200" b="1" u="sng" dirty="0"/>
              <a:t>statewide academic peers </a:t>
            </a:r>
            <a:r>
              <a:rPr lang="en-US" sz="3200" b="1" u="sng" dirty="0" smtClean="0"/>
              <a:t/>
            </a:r>
            <a:br>
              <a:rPr lang="en-US" sz="3200" b="1" u="sng" dirty="0" smtClean="0"/>
            </a:br>
            <a:r>
              <a:rPr lang="en-US" sz="3200" b="1" u="sng" dirty="0" smtClean="0"/>
              <a:t>who </a:t>
            </a:r>
            <a:r>
              <a:rPr lang="en-US" sz="3200" b="1" u="sng" dirty="0"/>
              <a:t>had similar score histories</a:t>
            </a:r>
            <a:r>
              <a:rPr lang="en-US" sz="3200" b="1" dirty="0"/>
              <a:t>.</a:t>
            </a:r>
          </a:p>
          <a:p>
            <a:pPr>
              <a:lnSpc>
                <a:spcPct val="150000"/>
              </a:lnSpc>
            </a:pPr>
            <a:r>
              <a:rPr lang="en-US" sz="2400" b="1" i="1" dirty="0"/>
              <a:t>Georgia Student Growth Model</a:t>
            </a:r>
          </a:p>
        </p:txBody>
      </p:sp>
      <p:sp>
        <p:nvSpPr>
          <p:cNvPr id="4" name="Rectangle 3"/>
          <p:cNvSpPr/>
          <p:nvPr/>
        </p:nvSpPr>
        <p:spPr>
          <a:xfrm>
            <a:off x="1" y="5950692"/>
            <a:ext cx="9144000" cy="713482"/>
          </a:xfrm>
          <a:prstGeom prst="rect">
            <a:avLst/>
          </a:prstGeom>
        </p:spPr>
        <p:txBody>
          <a:bodyPr wrap="square" lIns="122146" tIns="61073" rIns="122146" bIns="61073">
            <a:spAutoFit/>
          </a:bodyPr>
          <a:lstStyle/>
          <a:p>
            <a:pPr algn="ctr"/>
            <a:r>
              <a:rPr lang="en-US" sz="1900" b="1" dirty="0">
                <a:hlinkClick r:id="rId3"/>
              </a:rPr>
              <a:t>http://www.youtube.com/watch?v=dyArv7184ZY&amp;feature=player_embedded</a:t>
            </a:r>
            <a:endParaRPr lang="en-US" sz="1900" b="1" dirty="0"/>
          </a:p>
          <a:p>
            <a:pPr algn="ctr"/>
            <a:endParaRPr lang="en-US" sz="1900" b="1" dirty="0"/>
          </a:p>
        </p:txBody>
      </p:sp>
    </p:spTree>
    <p:extLst>
      <p:ext uri="{BB962C8B-B14F-4D97-AF65-F5344CB8AC3E}">
        <p14:creationId xmlns:p14="http://schemas.microsoft.com/office/powerpoint/2010/main" val="401368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87684" y="1600468"/>
            <a:ext cx="8624350" cy="4613564"/>
          </a:xfrm>
          <a:prstGeom prst="rect">
            <a:avLst/>
          </a:prstGeom>
          <a:noFill/>
          <a:ln w="9525">
            <a:noFill/>
            <a:miter lim="800000"/>
            <a:headEnd/>
            <a:tailEnd/>
          </a:ln>
        </p:spPr>
      </p:pic>
    </p:spTree>
    <p:extLst>
      <p:ext uri="{BB962C8B-B14F-4D97-AF65-F5344CB8AC3E}">
        <p14:creationId xmlns:p14="http://schemas.microsoft.com/office/powerpoint/2010/main" val="98625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Arrow 4"/>
          <p:cNvSpPr/>
          <p:nvPr/>
        </p:nvSpPr>
        <p:spPr>
          <a:xfrm>
            <a:off x="569969" y="5783166"/>
            <a:ext cx="7807013" cy="32543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sp>
        <p:nvSpPr>
          <p:cNvPr id="6" name="TextBox 5"/>
          <p:cNvSpPr txBox="1"/>
          <p:nvPr/>
        </p:nvSpPr>
        <p:spPr>
          <a:xfrm>
            <a:off x="206661" y="5657070"/>
            <a:ext cx="137639" cy="503635"/>
          </a:xfrm>
          <a:prstGeom prst="rect">
            <a:avLst/>
          </a:prstGeom>
          <a:noFill/>
        </p:spPr>
        <p:txBody>
          <a:bodyPr wrap="square" lIns="122146" tIns="61073" rIns="122146" bIns="61073" rtlCol="0">
            <a:spAutoFit/>
          </a:bodyPr>
          <a:lstStyle/>
          <a:p>
            <a:r>
              <a:rPr lang="en-US" sz="2400" b="1" dirty="0"/>
              <a:t>1</a:t>
            </a:r>
          </a:p>
        </p:txBody>
      </p:sp>
      <p:sp>
        <p:nvSpPr>
          <p:cNvPr id="8" name="TextBox 7"/>
          <p:cNvSpPr txBox="1"/>
          <p:nvPr/>
        </p:nvSpPr>
        <p:spPr>
          <a:xfrm>
            <a:off x="8345324" y="5650258"/>
            <a:ext cx="631040" cy="503635"/>
          </a:xfrm>
          <a:prstGeom prst="rect">
            <a:avLst/>
          </a:prstGeom>
          <a:noFill/>
        </p:spPr>
        <p:txBody>
          <a:bodyPr wrap="square" lIns="122146" tIns="61073" rIns="122146" bIns="61073" rtlCol="0">
            <a:spAutoFit/>
          </a:bodyPr>
          <a:lstStyle/>
          <a:p>
            <a:r>
              <a:rPr lang="en-US" sz="2400" b="1" dirty="0"/>
              <a:t>99</a:t>
            </a:r>
          </a:p>
        </p:txBody>
      </p:sp>
      <p:grpSp>
        <p:nvGrpSpPr>
          <p:cNvPr id="12" name="Group 11"/>
          <p:cNvGrpSpPr/>
          <p:nvPr/>
        </p:nvGrpSpPr>
        <p:grpSpPr>
          <a:xfrm>
            <a:off x="299260" y="2183305"/>
            <a:ext cx="8545481" cy="3606420"/>
            <a:chOff x="405511" y="2183305"/>
            <a:chExt cx="8545481" cy="3606420"/>
          </a:xfrm>
        </p:grpSpPr>
        <p:sp>
          <p:nvSpPr>
            <p:cNvPr id="3" name="Rectangle 2"/>
            <p:cNvSpPr/>
            <p:nvPr/>
          </p:nvSpPr>
          <p:spPr>
            <a:xfrm>
              <a:off x="405511" y="2203784"/>
              <a:ext cx="4288348" cy="3273623"/>
            </a:xfrm>
            <a:prstGeom prst="rect">
              <a:avLst/>
            </a:prstGeom>
          </p:spPr>
          <p:txBody>
            <a:bodyPr wrap="square" lIns="122146" tIns="61073" rIns="122146" bIns="61073">
              <a:spAutoFit/>
            </a:bodyPr>
            <a:lstStyle/>
            <a:p>
              <a:pPr>
                <a:lnSpc>
                  <a:spcPct val="150000"/>
                </a:lnSpc>
              </a:pPr>
              <a:r>
                <a:rPr lang="en-US" sz="2700" b="1" dirty="0">
                  <a:latin typeface="Calibri" panose="020F0502020204030204" pitchFamily="34" charset="0"/>
                  <a:ea typeface="Calibri" panose="020F0502020204030204" pitchFamily="34" charset="0"/>
                  <a:cs typeface="Times New Roman" panose="02020603050405020304" pitchFamily="18" charset="0"/>
                </a:rPr>
                <a:t>If this student has a 65 SGP in Science, it means that she outperformed 65% of the students in her statewide academic peer group.</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874459" y="2203784"/>
              <a:ext cx="3076533" cy="3273623"/>
            </a:xfrm>
            <a:prstGeom prst="rect">
              <a:avLst/>
            </a:prstGeom>
          </p:spPr>
          <p:txBody>
            <a:bodyPr wrap="square" lIns="122146" tIns="61073" rIns="122146" bIns="61073">
              <a:spAutoFit/>
            </a:bodyPr>
            <a:lstStyle/>
            <a:p>
              <a:pPr>
                <a:lnSpc>
                  <a:spcPct val="150000"/>
                </a:lnSpc>
              </a:pPr>
              <a:r>
                <a:rPr lang="en-US" sz="2700" b="1" dirty="0">
                  <a:latin typeface="Calibri" panose="020F0502020204030204" pitchFamily="34" charset="0"/>
                  <a:ea typeface="Calibri" panose="020F0502020204030204" pitchFamily="34" charset="0"/>
                  <a:cs typeface="Times New Roman" panose="02020603050405020304" pitchFamily="18" charset="0"/>
                </a:rPr>
                <a:t>It also means </a:t>
              </a:r>
              <a:br>
                <a:rPr lang="en-US" sz="2700" b="1" dirty="0">
                  <a:latin typeface="Calibri" panose="020F0502020204030204" pitchFamily="34" charset="0"/>
                  <a:ea typeface="Calibri" panose="020F0502020204030204" pitchFamily="34" charset="0"/>
                  <a:cs typeface="Times New Roman" panose="02020603050405020304" pitchFamily="18" charset="0"/>
                </a:rPr>
              </a:br>
              <a:r>
                <a:rPr lang="en-US" sz="2700" b="1" dirty="0">
                  <a:latin typeface="Calibri" panose="020F0502020204030204" pitchFamily="34" charset="0"/>
                  <a:ea typeface="Calibri" panose="020F0502020204030204" pitchFamily="34" charset="0"/>
                  <a:cs typeface="Times New Roman" panose="02020603050405020304" pitchFamily="18" charset="0"/>
                </a:rPr>
                <a:t>that she was outperformed </a:t>
              </a:r>
              <a:br>
                <a:rPr lang="en-US" sz="2700" b="1" dirty="0">
                  <a:latin typeface="Calibri" panose="020F0502020204030204" pitchFamily="34" charset="0"/>
                  <a:ea typeface="Calibri" panose="020F0502020204030204" pitchFamily="34" charset="0"/>
                  <a:cs typeface="Times New Roman" panose="02020603050405020304" pitchFamily="18" charset="0"/>
                </a:rPr>
              </a:br>
              <a:r>
                <a:rPr lang="en-US" sz="2700" b="1" dirty="0">
                  <a:latin typeface="Calibri" panose="020F0502020204030204" pitchFamily="34" charset="0"/>
                  <a:ea typeface="Calibri" panose="020F0502020204030204" pitchFamily="34" charset="0"/>
                  <a:cs typeface="Times New Roman" panose="02020603050405020304" pitchFamily="18" charset="0"/>
                </a:rPr>
                <a:t>by 35% of that peer group.</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a:off x="4573052" y="2183305"/>
              <a:ext cx="1058235" cy="3606420"/>
              <a:chOff x="3475837" y="1601090"/>
              <a:chExt cx="804332" cy="2644708"/>
            </a:xfrm>
          </p:grpSpPr>
          <p:pic>
            <p:nvPicPr>
              <p:cNvPr id="2" name="Picture 1"/>
              <p:cNvPicPr>
                <a:picLocks noChangeAspect="1"/>
              </p:cNvPicPr>
              <p:nvPr/>
            </p:nvPicPr>
            <p:blipFill>
              <a:blip r:embed="rId3"/>
              <a:stretch>
                <a:fillRect/>
              </a:stretch>
            </p:blipFill>
            <p:spPr>
              <a:xfrm>
                <a:off x="3475837" y="1601090"/>
                <a:ext cx="804332" cy="2644708"/>
              </a:xfrm>
              <a:prstGeom prst="rect">
                <a:avLst/>
              </a:prstGeom>
            </p:spPr>
          </p:pic>
          <p:sp>
            <p:nvSpPr>
              <p:cNvPr id="7" name="Rectangle 6"/>
              <p:cNvSpPr/>
              <p:nvPr/>
            </p:nvSpPr>
            <p:spPr>
              <a:xfrm>
                <a:off x="3543933" y="2038662"/>
                <a:ext cx="668303" cy="26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p:cNvSpPr txBox="1"/>
          <p:nvPr/>
        </p:nvSpPr>
        <p:spPr>
          <a:xfrm>
            <a:off x="0" y="1149754"/>
            <a:ext cx="9143999" cy="677337"/>
          </a:xfrm>
          <a:prstGeom prst="rect">
            <a:avLst/>
          </a:prstGeom>
          <a:noFill/>
        </p:spPr>
        <p:txBody>
          <a:bodyPr wrap="square" lIns="122146" tIns="61073" rIns="122146" bIns="61073" rtlCol="0">
            <a:spAutoFit/>
          </a:bodyPr>
          <a:lstStyle/>
          <a:p>
            <a:pPr algn="ctr"/>
            <a:r>
              <a:rPr lang="en-US" sz="3600" b="1" dirty="0">
                <a:solidFill>
                  <a:srgbClr val="0040CC"/>
                </a:solidFill>
                <a:latin typeface="Arial Rounded MT Bold" panose="020F0704030504030204" pitchFamily="34" charset="0"/>
              </a:rPr>
              <a:t>What a Student’s Individual SGP Means </a:t>
            </a:r>
          </a:p>
        </p:txBody>
      </p:sp>
    </p:spTree>
    <p:extLst>
      <p:ext uri="{BB962C8B-B14F-4D97-AF65-F5344CB8AC3E}">
        <p14:creationId xmlns:p14="http://schemas.microsoft.com/office/powerpoint/2010/main" val="266020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267323" y="859715"/>
            <a:ext cx="5293572" cy="677337"/>
          </a:xfrm>
          <a:prstGeom prst="rect">
            <a:avLst/>
          </a:prstGeom>
          <a:noFill/>
        </p:spPr>
        <p:txBody>
          <a:bodyPr wrap="none" lIns="122146" tIns="61073" rIns="122146" bIns="6107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dirty="0">
                <a:ln w="11430"/>
                <a:latin typeface="Arial Rounded MT Bold" panose="020F0704030504030204" pitchFamily="34" charset="0"/>
              </a:rPr>
              <a:t>SGPs for </a:t>
            </a:r>
            <a:r>
              <a:rPr lang="en-US" sz="3600" b="1" u="sng" dirty="0">
                <a:ln w="11430"/>
                <a:solidFill>
                  <a:srgbClr val="00B0F0"/>
                </a:solidFill>
                <a:latin typeface="Arial Rounded MT Bold" panose="020F0704030504030204" pitchFamily="34" charset="0"/>
              </a:rPr>
              <a:t>FAY</a:t>
            </a:r>
            <a:r>
              <a:rPr lang="en-US" sz="3600" b="1" u="sng" dirty="0">
                <a:ln w="11430"/>
                <a:latin typeface="Arial Rounded MT Bold" panose="020F0704030504030204" pitchFamily="34" charset="0"/>
              </a:rPr>
              <a:t> Students</a:t>
            </a:r>
          </a:p>
        </p:txBody>
      </p:sp>
      <p:pic>
        <p:nvPicPr>
          <p:cNvPr id="183298" name="Picture 2"/>
          <p:cNvPicPr>
            <a:picLocks noChangeAspect="1" noChangeArrowheads="1"/>
          </p:cNvPicPr>
          <p:nvPr/>
        </p:nvPicPr>
        <p:blipFill>
          <a:blip r:embed="rId3" cstate="print"/>
          <a:srcRect/>
          <a:stretch>
            <a:fillRect/>
          </a:stretch>
        </p:blipFill>
        <p:spPr bwMode="auto">
          <a:xfrm>
            <a:off x="4837071" y="2516299"/>
            <a:ext cx="341458" cy="368967"/>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69713" y="2941602"/>
            <a:ext cx="341458" cy="368967"/>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1628945" y="2656455"/>
            <a:ext cx="341458" cy="368967"/>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5326687" y="2153823"/>
            <a:ext cx="341458" cy="368967"/>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6450461" y="2332649"/>
            <a:ext cx="341458" cy="368967"/>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6581025" y="2931937"/>
            <a:ext cx="341458" cy="368967"/>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2011303" y="2849755"/>
            <a:ext cx="341458" cy="368967"/>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4426731" y="2337477"/>
            <a:ext cx="341458" cy="368967"/>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4025711" y="2574293"/>
            <a:ext cx="341458" cy="368967"/>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1526348" y="3173567"/>
            <a:ext cx="341458" cy="368967"/>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2174500" y="2424454"/>
            <a:ext cx="341458" cy="368967"/>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4445376" y="2849772"/>
            <a:ext cx="341458" cy="368967"/>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2883267" y="2941601"/>
            <a:ext cx="341458" cy="368967"/>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2356349" y="3134903"/>
            <a:ext cx="341458" cy="368967"/>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4207560" y="3270243"/>
            <a:ext cx="341458" cy="368967"/>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6898096" y="2434142"/>
            <a:ext cx="341458" cy="368967"/>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a:stretch>
            <a:fillRect/>
          </a:stretch>
        </p:blipFill>
        <p:spPr bwMode="auto">
          <a:xfrm>
            <a:off x="6888772" y="1743025"/>
            <a:ext cx="341458" cy="368967"/>
          </a:xfrm>
          <a:prstGeom prst="rect">
            <a:avLst/>
          </a:prstGeom>
          <a:noFill/>
          <a:ln w="9525">
            <a:noFill/>
            <a:miter lim="800000"/>
            <a:headEnd/>
            <a:tailEnd/>
          </a:ln>
        </p:spPr>
      </p:pic>
      <p:pic>
        <p:nvPicPr>
          <p:cNvPr id="30" name="Picture 2"/>
          <p:cNvPicPr>
            <a:picLocks noChangeAspect="1" noChangeArrowheads="1"/>
          </p:cNvPicPr>
          <p:nvPr/>
        </p:nvPicPr>
        <p:blipFill>
          <a:blip r:embed="rId3" cstate="print"/>
          <a:srcRect/>
          <a:stretch>
            <a:fillRect/>
          </a:stretch>
        </p:blipFill>
        <p:spPr bwMode="auto">
          <a:xfrm>
            <a:off x="1969335" y="3284726"/>
            <a:ext cx="341458" cy="368967"/>
          </a:xfrm>
          <a:prstGeom prst="rect">
            <a:avLst/>
          </a:prstGeom>
          <a:noFill/>
          <a:ln w="9525">
            <a:noFill/>
            <a:miter lim="800000"/>
            <a:headEnd/>
            <a:tailEnd/>
          </a:ln>
        </p:spPr>
      </p:pic>
      <p:sp>
        <p:nvSpPr>
          <p:cNvPr id="36" name="TextBox 35"/>
          <p:cNvSpPr txBox="1"/>
          <p:nvPr/>
        </p:nvSpPr>
        <p:spPr>
          <a:xfrm>
            <a:off x="2783786" y="3929198"/>
            <a:ext cx="963220" cy="615781"/>
          </a:xfrm>
          <a:prstGeom prst="rect">
            <a:avLst/>
          </a:prstGeom>
          <a:noFill/>
        </p:spPr>
        <p:txBody>
          <a:bodyPr wrap="none" lIns="122146" tIns="61073" rIns="122146" bIns="61073" rtlCol="0">
            <a:spAutoFit/>
          </a:bodyPr>
          <a:lstStyle/>
          <a:p>
            <a:r>
              <a:rPr lang="en-US" sz="3200" b="1" dirty="0"/>
              <a:t>34%</a:t>
            </a:r>
          </a:p>
        </p:txBody>
      </p:sp>
      <p:sp>
        <p:nvSpPr>
          <p:cNvPr id="38" name="TextBox 37"/>
          <p:cNvSpPr txBox="1"/>
          <p:nvPr/>
        </p:nvSpPr>
        <p:spPr>
          <a:xfrm>
            <a:off x="5558274" y="3919534"/>
            <a:ext cx="963220" cy="615781"/>
          </a:xfrm>
          <a:prstGeom prst="rect">
            <a:avLst/>
          </a:prstGeom>
          <a:noFill/>
        </p:spPr>
        <p:txBody>
          <a:bodyPr wrap="none" lIns="122146" tIns="61073" rIns="122146" bIns="61073" rtlCol="0">
            <a:spAutoFit/>
          </a:bodyPr>
          <a:lstStyle/>
          <a:p>
            <a:r>
              <a:rPr lang="en-US" sz="3200" b="1" dirty="0"/>
              <a:t>66%</a:t>
            </a:r>
          </a:p>
        </p:txBody>
      </p:sp>
      <p:sp>
        <p:nvSpPr>
          <p:cNvPr id="39" name="TextBox 38"/>
          <p:cNvSpPr txBox="1"/>
          <p:nvPr/>
        </p:nvSpPr>
        <p:spPr>
          <a:xfrm>
            <a:off x="1563803" y="4436673"/>
            <a:ext cx="1337617" cy="954336"/>
          </a:xfrm>
          <a:prstGeom prst="rect">
            <a:avLst/>
          </a:prstGeom>
          <a:noFill/>
        </p:spPr>
        <p:txBody>
          <a:bodyPr wrap="none" lIns="122146" tIns="61073" rIns="122146" bIns="61073" rtlCol="0">
            <a:spAutoFit/>
          </a:bodyPr>
          <a:lstStyle/>
          <a:p>
            <a:pPr algn="ctr"/>
            <a:r>
              <a:rPr lang="en-US" sz="2700" b="1" dirty="0">
                <a:solidFill>
                  <a:srgbClr val="C00000"/>
                </a:solidFill>
              </a:rPr>
              <a:t>Low</a:t>
            </a:r>
          </a:p>
          <a:p>
            <a:pPr algn="ctr"/>
            <a:r>
              <a:rPr lang="en-US" sz="2700" b="1" dirty="0">
                <a:solidFill>
                  <a:srgbClr val="C00000"/>
                </a:solidFill>
              </a:rPr>
              <a:t>Growth</a:t>
            </a:r>
          </a:p>
        </p:txBody>
      </p:sp>
      <p:sp>
        <p:nvSpPr>
          <p:cNvPr id="40" name="TextBox 39"/>
          <p:cNvSpPr txBox="1"/>
          <p:nvPr/>
        </p:nvSpPr>
        <p:spPr>
          <a:xfrm>
            <a:off x="4086474" y="4436673"/>
            <a:ext cx="1337617" cy="954336"/>
          </a:xfrm>
          <a:prstGeom prst="rect">
            <a:avLst/>
          </a:prstGeom>
          <a:noFill/>
        </p:spPr>
        <p:txBody>
          <a:bodyPr wrap="none" lIns="122146" tIns="61073" rIns="122146" bIns="61073" rtlCol="0">
            <a:spAutoFit/>
          </a:bodyPr>
          <a:lstStyle/>
          <a:p>
            <a:pPr algn="ctr"/>
            <a:r>
              <a:rPr lang="en-US" sz="2700" b="1" dirty="0"/>
              <a:t>Typical</a:t>
            </a:r>
          </a:p>
          <a:p>
            <a:pPr algn="ctr"/>
            <a:r>
              <a:rPr lang="en-US" sz="2700" b="1" dirty="0"/>
              <a:t>Growth</a:t>
            </a:r>
          </a:p>
        </p:txBody>
      </p:sp>
      <p:sp>
        <p:nvSpPr>
          <p:cNvPr id="41" name="TextBox 40"/>
          <p:cNvSpPr txBox="1"/>
          <p:nvPr/>
        </p:nvSpPr>
        <p:spPr>
          <a:xfrm>
            <a:off x="6651110" y="4436673"/>
            <a:ext cx="1337617" cy="954336"/>
          </a:xfrm>
          <a:prstGeom prst="rect">
            <a:avLst/>
          </a:prstGeom>
          <a:noFill/>
        </p:spPr>
        <p:txBody>
          <a:bodyPr wrap="none" lIns="122146" tIns="61073" rIns="122146" bIns="61073" rtlCol="0">
            <a:spAutoFit/>
          </a:bodyPr>
          <a:lstStyle/>
          <a:p>
            <a:pPr algn="ctr"/>
            <a:r>
              <a:rPr lang="en-US" sz="2700" b="1" dirty="0">
                <a:solidFill>
                  <a:srgbClr val="009900"/>
                </a:solidFill>
              </a:rPr>
              <a:t>High</a:t>
            </a:r>
          </a:p>
          <a:p>
            <a:pPr algn="ctr"/>
            <a:r>
              <a:rPr lang="en-US" sz="2700" b="1" dirty="0">
                <a:solidFill>
                  <a:srgbClr val="009900"/>
                </a:solidFill>
              </a:rPr>
              <a:t>Growth</a:t>
            </a:r>
          </a:p>
        </p:txBody>
      </p:sp>
      <p:cxnSp>
        <p:nvCxnSpPr>
          <p:cNvPr id="56" name="Straight Arrow Connector 55"/>
          <p:cNvCxnSpPr/>
          <p:nvPr/>
        </p:nvCxnSpPr>
        <p:spPr>
          <a:xfrm>
            <a:off x="6602775" y="4269938"/>
            <a:ext cx="1874517"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091138" y="4269938"/>
            <a:ext cx="1734626"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6" idx="3"/>
            <a:endCxn id="38" idx="1"/>
          </p:cNvCxnSpPr>
          <p:nvPr/>
        </p:nvCxnSpPr>
        <p:spPr>
          <a:xfrm flipV="1">
            <a:off x="3747006" y="4227425"/>
            <a:ext cx="1811268" cy="9664"/>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719619" y="6104996"/>
            <a:ext cx="531216" cy="3562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dirty="0"/>
          </a:p>
        </p:txBody>
      </p:sp>
      <p:sp>
        <p:nvSpPr>
          <p:cNvPr id="37" name="Rectangle 36"/>
          <p:cNvSpPr/>
          <p:nvPr/>
        </p:nvSpPr>
        <p:spPr>
          <a:xfrm>
            <a:off x="348152" y="1"/>
            <a:ext cx="2423363" cy="862003"/>
          </a:xfrm>
          <a:prstGeom prst="rect">
            <a:avLst/>
          </a:prstGeom>
          <a:noFill/>
        </p:spPr>
        <p:txBody>
          <a:bodyPr wrap="none" lIns="122146" tIns="61073" rIns="122146" bIns="6107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dirty="0">
                <a:ln w="11430"/>
                <a:gradFill>
                  <a:gsLst>
                    <a:gs pos="25000">
                      <a:schemeClr val="accent2">
                        <a:satMod val="155000"/>
                      </a:schemeClr>
                    </a:gs>
                    <a:gs pos="100000">
                      <a:schemeClr val="accent2">
                        <a:shade val="45000"/>
                        <a:satMod val="165000"/>
                      </a:schemeClr>
                    </a:gs>
                  </a:gsLst>
                  <a:lin ang="5400000"/>
                </a:gradFill>
              </a:rPr>
              <a:t>in CCRPI</a:t>
            </a:r>
          </a:p>
        </p:txBody>
      </p:sp>
    </p:spTree>
    <p:extLst>
      <p:ext uri="{BB962C8B-B14F-4D97-AF65-F5344CB8AC3E}">
        <p14:creationId xmlns:p14="http://schemas.microsoft.com/office/powerpoint/2010/main" val="59487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slide(fromRight)">
                                      <p:cBhvr>
                                        <p:cTn id="7" dur="500"/>
                                        <p:tgtEl>
                                          <p:spTgt spid="58"/>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lide(fromRigh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slide(fromLeft)">
                                      <p:cBhvr>
                                        <p:cTn id="15" dur="500"/>
                                        <p:tgtEl>
                                          <p:spTgt spid="56"/>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slide(fromLef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460" y="1465412"/>
            <a:ext cx="7501080" cy="646331"/>
          </a:xfrm>
          <a:prstGeom prst="rect">
            <a:avLst/>
          </a:prstGeom>
          <a:noFill/>
        </p:spPr>
        <p:txBody>
          <a:bodyPr wrap="square" rtlCol="0">
            <a:spAutoFit/>
          </a:bodyPr>
          <a:lstStyle/>
          <a:p>
            <a:pPr algn="ctr"/>
            <a:r>
              <a:rPr lang="en-US" sz="3600" b="1" dirty="0">
                <a:latin typeface="Arial Rounded MT Bold" panose="020F0704030504030204" pitchFamily="34" charset="0"/>
              </a:rPr>
              <a:t>Involving your Staff with CCRPI</a:t>
            </a:r>
          </a:p>
        </p:txBody>
      </p:sp>
      <p:sp>
        <p:nvSpPr>
          <p:cNvPr id="3" name="TextBox 2"/>
          <p:cNvSpPr txBox="1"/>
          <p:nvPr/>
        </p:nvSpPr>
        <p:spPr>
          <a:xfrm>
            <a:off x="905256" y="2529964"/>
            <a:ext cx="7315200" cy="3108543"/>
          </a:xfrm>
          <a:prstGeom prst="rect">
            <a:avLst/>
          </a:prstGeom>
          <a:noFill/>
        </p:spPr>
        <p:txBody>
          <a:bodyPr wrap="square" rtlCol="0">
            <a:spAutoFit/>
          </a:bodyPr>
          <a:lstStyle/>
          <a:p>
            <a:pPr marL="225577" indent="-225577">
              <a:buFont typeface="Arial" pitchFamily="34" charset="0"/>
              <a:buChar char="•"/>
            </a:pPr>
            <a:r>
              <a:rPr lang="en-US" sz="2800" b="1" dirty="0"/>
              <a:t>Involve all staff members with </a:t>
            </a:r>
            <a:r>
              <a:rPr lang="en-US" sz="2800" b="1" dirty="0" smtClean="0"/>
              <a:t>specific data </a:t>
            </a:r>
            <a:r>
              <a:rPr lang="en-US" sz="2800" b="1" dirty="0"/>
              <a:t>sources</a:t>
            </a:r>
          </a:p>
          <a:p>
            <a:pPr marL="225577" indent="-225577">
              <a:buFont typeface="Arial" pitchFamily="34" charset="0"/>
              <a:buChar char="•"/>
            </a:pPr>
            <a:r>
              <a:rPr lang="en-US" sz="2800" b="1" dirty="0"/>
              <a:t>Keep a jot list of names throughout this module</a:t>
            </a:r>
          </a:p>
          <a:p>
            <a:pPr marL="225577" indent="-225577">
              <a:buFont typeface="Arial" pitchFamily="34" charset="0"/>
              <a:buChar char="•"/>
            </a:pPr>
            <a:r>
              <a:rPr lang="en-US" sz="2800" b="1" dirty="0"/>
              <a:t>Establish a point person for specific data areas</a:t>
            </a:r>
          </a:p>
          <a:p>
            <a:pPr marL="225577" indent="-225577">
              <a:buFont typeface="Arial" pitchFamily="34" charset="0"/>
              <a:buChar char="•"/>
            </a:pPr>
            <a:r>
              <a:rPr lang="en-US" sz="2800" b="1" dirty="0"/>
              <a:t>Determine formative measures </a:t>
            </a:r>
            <a:r>
              <a:rPr lang="en-US" sz="2800" b="1" dirty="0" smtClean="0"/>
              <a:t>or leading </a:t>
            </a:r>
            <a:r>
              <a:rPr lang="en-US" sz="2800" b="1" dirty="0"/>
              <a:t>indicators</a:t>
            </a:r>
          </a:p>
        </p:txBody>
      </p:sp>
      <p:sp>
        <p:nvSpPr>
          <p:cNvPr id="4" name="Slide Number Placeholder 3"/>
          <p:cNvSpPr>
            <a:spLocks noGrp="1"/>
          </p:cNvSpPr>
          <p:nvPr>
            <p:ph type="sldNum" sz="quarter" idx="12"/>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133651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409" y="274927"/>
            <a:ext cx="8229182" cy="1143000"/>
          </a:xfrm>
        </p:spPr>
        <p:txBody>
          <a:bodyPr>
            <a:normAutofit/>
          </a:bodyPr>
          <a:lstStyle/>
          <a:p>
            <a:pPr algn="ctr"/>
            <a:r>
              <a:rPr lang="en-US" sz="3600" dirty="0" smtClean="0">
                <a:solidFill>
                  <a:srgbClr val="0040CC"/>
                </a:solidFill>
              </a:rPr>
              <a:t>Types of Growth for Students</a:t>
            </a:r>
          </a:p>
        </p:txBody>
      </p:sp>
      <p:graphicFrame>
        <p:nvGraphicFramePr>
          <p:cNvPr id="6" name="Table 5"/>
          <p:cNvGraphicFramePr>
            <a:graphicFrameLocks noGrp="1"/>
          </p:cNvGraphicFramePr>
          <p:nvPr>
            <p:extLst/>
          </p:nvPr>
        </p:nvGraphicFramePr>
        <p:xfrm>
          <a:off x="1077731" y="2047875"/>
          <a:ext cx="7002816" cy="2710966"/>
        </p:xfrm>
        <a:graphic>
          <a:graphicData uri="http://schemas.openxmlformats.org/drawingml/2006/table">
            <a:tbl>
              <a:tblPr/>
              <a:tblGrid>
                <a:gridCol w="3500581"/>
                <a:gridCol w="3502235"/>
              </a:tblGrid>
              <a:tr h="624074">
                <a:tc>
                  <a:txBody>
                    <a:bodyPr/>
                    <a:lstStyle/>
                    <a:p>
                      <a:pPr marL="0" marR="0" algn="ctr">
                        <a:spcBef>
                          <a:spcPts val="0"/>
                        </a:spcBef>
                        <a:spcAft>
                          <a:spcPts val="0"/>
                        </a:spcAft>
                      </a:pPr>
                      <a:r>
                        <a:rPr lang="en-US" sz="3800" b="1" dirty="0">
                          <a:latin typeface="Calibri"/>
                          <a:ea typeface="Calibri"/>
                          <a:cs typeface="Times New Roman"/>
                        </a:rPr>
                        <a:t>SGP Ranges</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3800" b="1" dirty="0">
                          <a:latin typeface="Calibri"/>
                          <a:ea typeface="Calibri"/>
                          <a:cs typeface="Times New Roman"/>
                        </a:rPr>
                        <a:t>Type of Growth</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67837">
                <a:tc>
                  <a:txBody>
                    <a:bodyPr/>
                    <a:lstStyle/>
                    <a:p>
                      <a:pPr marL="0" marR="0" algn="ctr">
                        <a:spcBef>
                          <a:spcPts val="0"/>
                        </a:spcBef>
                        <a:spcAft>
                          <a:spcPts val="0"/>
                        </a:spcAft>
                      </a:pPr>
                      <a:r>
                        <a:rPr lang="en-US" sz="3300" b="1" dirty="0" smtClean="0">
                          <a:latin typeface="Calibri"/>
                          <a:ea typeface="Calibri"/>
                          <a:cs typeface="Times New Roman"/>
                        </a:rPr>
                        <a:t>  1-34</a:t>
                      </a:r>
                      <a:endParaRPr lang="en-US" sz="3300" b="1" dirty="0">
                        <a:latin typeface="Calibri"/>
                        <a:ea typeface="Calibri"/>
                        <a:cs typeface="Times New Roman"/>
                      </a:endParaRP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algn="l">
                        <a:spcBef>
                          <a:spcPts val="0"/>
                        </a:spcBef>
                        <a:spcAft>
                          <a:spcPts val="0"/>
                        </a:spcAft>
                      </a:pPr>
                      <a:r>
                        <a:rPr lang="en-US" sz="3300" b="1" dirty="0">
                          <a:latin typeface="Calibri"/>
                          <a:ea typeface="Calibri"/>
                          <a:cs typeface="Times New Roman"/>
                        </a:rPr>
                        <a:t>Low Growth</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945">
                <a:tc>
                  <a:txBody>
                    <a:bodyPr/>
                    <a:lstStyle/>
                    <a:p>
                      <a:pPr marL="0" marR="0" algn="ctr">
                        <a:spcBef>
                          <a:spcPts val="0"/>
                        </a:spcBef>
                        <a:spcAft>
                          <a:spcPts val="0"/>
                        </a:spcAft>
                      </a:pPr>
                      <a:r>
                        <a:rPr lang="en-US" sz="3300" b="1" dirty="0">
                          <a:latin typeface="Calibri"/>
                          <a:ea typeface="Calibri"/>
                          <a:cs typeface="Times New Roman"/>
                        </a:rPr>
                        <a:t>35-65</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algn="l">
                        <a:spcBef>
                          <a:spcPts val="0"/>
                        </a:spcBef>
                        <a:spcAft>
                          <a:spcPts val="0"/>
                        </a:spcAft>
                      </a:pPr>
                      <a:r>
                        <a:rPr lang="en-US" sz="3300" b="1" dirty="0">
                          <a:latin typeface="Calibri"/>
                          <a:ea typeface="Calibri"/>
                          <a:cs typeface="Times New Roman"/>
                        </a:rPr>
                        <a:t>Typical Growth</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110">
                <a:tc>
                  <a:txBody>
                    <a:bodyPr/>
                    <a:lstStyle/>
                    <a:p>
                      <a:pPr marL="0" marR="0" algn="ctr">
                        <a:spcBef>
                          <a:spcPts val="0"/>
                        </a:spcBef>
                        <a:spcAft>
                          <a:spcPts val="0"/>
                        </a:spcAft>
                      </a:pPr>
                      <a:r>
                        <a:rPr lang="en-US" sz="3300" b="1" dirty="0">
                          <a:latin typeface="Calibri"/>
                          <a:ea typeface="Calibri"/>
                          <a:cs typeface="Times New Roman"/>
                        </a:rPr>
                        <a:t>66-99</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algn="l">
                        <a:spcBef>
                          <a:spcPts val="0"/>
                        </a:spcBef>
                        <a:spcAft>
                          <a:spcPts val="0"/>
                        </a:spcAft>
                      </a:pPr>
                      <a:r>
                        <a:rPr lang="en-US" sz="3300" b="1" dirty="0">
                          <a:latin typeface="Calibri"/>
                          <a:ea typeface="Calibri"/>
                          <a:cs typeface="Times New Roman"/>
                        </a:rPr>
                        <a:t>High Growth</a:t>
                      </a:r>
                    </a:p>
                  </a:txBody>
                  <a:tcPr marL="63430" marR="6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053973" y="3332025"/>
            <a:ext cx="6008012" cy="1414402"/>
          </a:xfrm>
          <a:prstGeom prst="rect">
            <a:avLst/>
          </a:prstGeom>
          <a:noFill/>
          <a:ln w="57150">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anchor="ctr"/>
          <a:lstStyle/>
          <a:p>
            <a:pPr algn="ctr">
              <a:defRPr/>
            </a:pPr>
            <a:endParaRPr lang="en-US" dirty="0"/>
          </a:p>
        </p:txBody>
      </p:sp>
    </p:spTree>
    <p:extLst>
      <p:ext uri="{BB962C8B-B14F-4D97-AF65-F5344CB8AC3E}">
        <p14:creationId xmlns:p14="http://schemas.microsoft.com/office/powerpoint/2010/main" val="103839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4392" y="151127"/>
            <a:ext cx="8235217" cy="1325563"/>
          </a:xfrm>
        </p:spPr>
        <p:txBody>
          <a:bodyPr>
            <a:noAutofit/>
          </a:bodyPr>
          <a:lstStyle/>
          <a:p>
            <a:pPr algn="ctr"/>
            <a:r>
              <a:rPr lang="en-US" sz="3600" dirty="0" smtClean="0"/>
              <a:t>Achievement Data </a:t>
            </a:r>
            <a:br>
              <a:rPr lang="en-US" sz="3600" dirty="0" smtClean="0"/>
            </a:br>
            <a:r>
              <a:rPr lang="en-US" sz="3600" dirty="0" smtClean="0"/>
              <a:t>Versus</a:t>
            </a:r>
            <a:br>
              <a:rPr lang="en-US" sz="3600" dirty="0" smtClean="0"/>
            </a:br>
            <a:r>
              <a:rPr lang="en-US" sz="3600" dirty="0" smtClean="0"/>
              <a:t> Student Growth Data</a:t>
            </a:r>
            <a:endParaRPr lang="en-US" sz="3600" dirty="0"/>
          </a:p>
        </p:txBody>
      </p:sp>
      <p:pic>
        <p:nvPicPr>
          <p:cNvPr id="1026" name="Picture 2" descr="C:\Users\Teresa.Gaspierik\AppData\Local\Microsoft\Windows\Temporary Internet Files\Content.IE5\DS53XVG2\clipart02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407" y="2003008"/>
            <a:ext cx="1847579" cy="19318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resa.Gaspierik\AppData\Local\Microsoft\Windows\Temporary Internet Files\Content.IE5\0U5Q42L9\PngMedium-Orange-Fruit-549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55" y="1841843"/>
            <a:ext cx="1819257" cy="2092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Teresa.Gaspierik\AppData\Local\Microsoft\Windows\Temporary Internet Files\Content.IE5\0U5Q42L9\PngMedium-Orange-Fruit-5490[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7355" y="4109823"/>
            <a:ext cx="1864747" cy="2145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eresa.Gaspierik\AppData\Local\Microsoft\Windows\Temporary Internet Files\Content.IE5\0U5Q42L9\PngMedium-Orange-Fruit-549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229" y="4080624"/>
            <a:ext cx="1847579" cy="21255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48013" y="1710638"/>
            <a:ext cx="3222888" cy="2108498"/>
          </a:xfrm>
          <a:prstGeom prst="rect">
            <a:avLst/>
          </a:prstGeom>
          <a:noFill/>
        </p:spPr>
        <p:txBody>
          <a:bodyPr wrap="square" lIns="122146" tIns="61073" rIns="122146" bIns="61073" rtlCol="0">
            <a:spAutoFit/>
          </a:bodyPr>
          <a:lstStyle/>
          <a:p>
            <a:pPr marL="229023" indent="-229023">
              <a:buFont typeface="Arial" pitchFamily="34" charset="0"/>
              <a:buChar char="•"/>
            </a:pPr>
            <a:r>
              <a:rPr lang="en-US" sz="2100" dirty="0"/>
              <a:t>Snapshot of student achievement</a:t>
            </a:r>
          </a:p>
          <a:p>
            <a:pPr marL="229023" indent="-229023">
              <a:buFont typeface="Arial" pitchFamily="34" charset="0"/>
              <a:buChar char="•"/>
            </a:pPr>
            <a:r>
              <a:rPr lang="en-US" sz="2100" dirty="0"/>
              <a:t>Scale </a:t>
            </a:r>
            <a:r>
              <a:rPr lang="en-US" sz="2100" dirty="0" smtClean="0"/>
              <a:t>scores/cut scores</a:t>
            </a:r>
          </a:p>
          <a:p>
            <a:r>
              <a:rPr lang="en-US" sz="2100" dirty="0"/>
              <a:t> </a:t>
            </a:r>
            <a:r>
              <a:rPr lang="en-US" sz="2100" dirty="0" smtClean="0"/>
              <a:t>   Does Not Meet, </a:t>
            </a:r>
          </a:p>
          <a:p>
            <a:r>
              <a:rPr lang="en-US" sz="2100" dirty="0"/>
              <a:t> </a:t>
            </a:r>
            <a:r>
              <a:rPr lang="en-US" sz="2100" dirty="0" smtClean="0"/>
              <a:t>    Meets, Exceeds</a:t>
            </a:r>
            <a:endParaRPr lang="en-US" sz="2100" dirty="0"/>
          </a:p>
          <a:p>
            <a:endParaRPr lang="en-US" sz="2400" dirty="0"/>
          </a:p>
        </p:txBody>
      </p:sp>
      <p:sp>
        <p:nvSpPr>
          <p:cNvPr id="9" name="TextBox 8"/>
          <p:cNvSpPr txBox="1"/>
          <p:nvPr/>
        </p:nvSpPr>
        <p:spPr>
          <a:xfrm>
            <a:off x="5141539" y="3608643"/>
            <a:ext cx="3917362" cy="3147715"/>
          </a:xfrm>
          <a:prstGeom prst="rect">
            <a:avLst/>
          </a:prstGeom>
          <a:noFill/>
        </p:spPr>
        <p:txBody>
          <a:bodyPr wrap="square" lIns="122146" tIns="61073" rIns="122146" bIns="61073" rtlCol="0">
            <a:spAutoFit/>
          </a:bodyPr>
          <a:lstStyle/>
          <a:p>
            <a:pPr marL="381705" indent="-381705">
              <a:buFont typeface="Arial" pitchFamily="34" charset="0"/>
              <a:buChar char="•"/>
            </a:pPr>
            <a:r>
              <a:rPr lang="en-US" sz="2100" dirty="0" smtClean="0"/>
              <a:t>Students </a:t>
            </a:r>
            <a:r>
              <a:rPr lang="en-US" sz="2100" dirty="0"/>
              <a:t>starting point </a:t>
            </a:r>
            <a:br>
              <a:rPr lang="en-US" sz="2100" dirty="0"/>
            </a:br>
            <a:r>
              <a:rPr lang="en-US" sz="2100" dirty="0"/>
              <a:t>is used</a:t>
            </a:r>
          </a:p>
          <a:p>
            <a:pPr marL="381705" indent="-381705">
              <a:buFont typeface="Arial" pitchFamily="34" charset="0"/>
              <a:buChar char="•"/>
            </a:pPr>
            <a:r>
              <a:rPr lang="en-US" sz="2100" dirty="0" smtClean="0"/>
              <a:t>Students </a:t>
            </a:r>
            <a:r>
              <a:rPr lang="en-US" sz="2100" dirty="0"/>
              <a:t>compared to </a:t>
            </a:r>
            <a:br>
              <a:rPr lang="en-US" sz="2100" dirty="0"/>
            </a:br>
            <a:r>
              <a:rPr lang="en-US" sz="2100" dirty="0"/>
              <a:t>“like students”</a:t>
            </a:r>
          </a:p>
          <a:p>
            <a:pPr marL="381705" indent="-381705">
              <a:buFont typeface="Arial" pitchFamily="34" charset="0"/>
              <a:buChar char="•"/>
            </a:pPr>
            <a:r>
              <a:rPr lang="en-US" sz="2100" dirty="0"/>
              <a:t>All levels of achievement </a:t>
            </a:r>
            <a:r>
              <a:rPr lang="en-US" sz="2100" dirty="0" smtClean="0"/>
              <a:t/>
            </a:r>
            <a:br>
              <a:rPr lang="en-US" sz="2100" dirty="0" smtClean="0"/>
            </a:br>
            <a:r>
              <a:rPr lang="en-US" sz="2100" dirty="0" smtClean="0"/>
              <a:t>can </a:t>
            </a:r>
            <a:r>
              <a:rPr lang="en-US" sz="2100" dirty="0"/>
              <a:t>demonstrate all levels </a:t>
            </a:r>
            <a:r>
              <a:rPr lang="en-US" sz="2100" dirty="0" smtClean="0"/>
              <a:t/>
            </a:r>
            <a:br>
              <a:rPr lang="en-US" sz="2100" dirty="0" smtClean="0"/>
            </a:br>
            <a:r>
              <a:rPr lang="en-US" sz="2100" dirty="0" smtClean="0"/>
              <a:t>of </a:t>
            </a:r>
            <a:r>
              <a:rPr lang="en-US" sz="2100" dirty="0"/>
              <a:t>growth</a:t>
            </a:r>
          </a:p>
          <a:p>
            <a:pPr marL="381705" indent="-381705">
              <a:buFont typeface="Arial" pitchFamily="34" charset="0"/>
              <a:buChar char="•"/>
            </a:pPr>
            <a:r>
              <a:rPr lang="en-US" sz="2100" dirty="0"/>
              <a:t>Growth is independent </a:t>
            </a:r>
            <a:br>
              <a:rPr lang="en-US" sz="2100" dirty="0"/>
            </a:br>
            <a:r>
              <a:rPr lang="en-US" sz="2100" dirty="0"/>
              <a:t>of cut scores</a:t>
            </a:r>
          </a:p>
        </p:txBody>
      </p:sp>
      <p:sp>
        <p:nvSpPr>
          <p:cNvPr id="4" name="TextBox 3"/>
          <p:cNvSpPr txBox="1"/>
          <p:nvPr/>
        </p:nvSpPr>
        <p:spPr>
          <a:xfrm>
            <a:off x="2451210" y="2466090"/>
            <a:ext cx="771956" cy="3147715"/>
          </a:xfrm>
          <a:prstGeom prst="rect">
            <a:avLst/>
          </a:prstGeom>
          <a:noFill/>
        </p:spPr>
        <p:txBody>
          <a:bodyPr wrap="square" lIns="122146" tIns="61073" rIns="122146" bIns="61073" rtlCol="0">
            <a:spAutoFit/>
          </a:bodyPr>
          <a:lstStyle/>
          <a:p>
            <a:pPr algn="ctr"/>
            <a:r>
              <a:rPr lang="en-US" sz="3200" dirty="0"/>
              <a:t>to</a:t>
            </a:r>
          </a:p>
          <a:p>
            <a:pPr algn="ctr"/>
            <a:endParaRPr lang="en-US" sz="3200" dirty="0"/>
          </a:p>
          <a:p>
            <a:pPr algn="ctr"/>
            <a:endParaRPr lang="en-US" sz="3200" dirty="0"/>
          </a:p>
          <a:p>
            <a:pPr algn="ctr"/>
            <a:endParaRPr lang="en-US" sz="3200" dirty="0"/>
          </a:p>
          <a:p>
            <a:pPr algn="ctr"/>
            <a:endParaRPr lang="en-US" sz="3200" dirty="0"/>
          </a:p>
          <a:p>
            <a:pPr algn="ctr"/>
            <a:r>
              <a:rPr lang="en-US" sz="3200" dirty="0"/>
              <a:t>to</a:t>
            </a:r>
          </a:p>
        </p:txBody>
      </p:sp>
      <p:sp>
        <p:nvSpPr>
          <p:cNvPr id="3" name="Slide Number Placeholder 2"/>
          <p:cNvSpPr>
            <a:spLocks noGrp="1"/>
          </p:cNvSpPr>
          <p:nvPr>
            <p:ph type="sldNum" sz="quarter" idx="4"/>
          </p:nvPr>
        </p:nvSpPr>
        <p:spPr/>
        <p:txBody>
          <a:bodyPr/>
          <a:lstStyle/>
          <a:p>
            <a:fld id="{B63E4CEF-BB1E-48C7-AE93-F39F6AA99AD7}" type="slidenum">
              <a:rPr lang="en-US" smtClean="0"/>
              <a:pPr/>
              <a:t>71</a:t>
            </a:fld>
            <a:endParaRPr lang="en-US" dirty="0"/>
          </a:p>
        </p:txBody>
      </p:sp>
    </p:spTree>
    <p:extLst>
      <p:ext uri="{BB962C8B-B14F-4D97-AF65-F5344CB8AC3E}">
        <p14:creationId xmlns:p14="http://schemas.microsoft.com/office/powerpoint/2010/main" val="411437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data:image/jpeg;base64,/9j/4AAQSkZJRgABAQAAAQABAAD/2wCEAAkGBhQSEBUUEhQWFRUWGRkZFxcYGB0XGxkeICAaGB4YIRwYHikfHyAjHB0bIC8gIycpLC0sHx8xNTAqNSYrLSkBCQoKDgwOGg8PGikkHBwpKSkpLCkpKSkpKSkpLCwsKSkpKSkpLCwsKSksLCwpLCwpKSwpKSksLCwsLCwpLCwsLP/AABEIAOEA4QMBIgACEQEDEQH/xAAcAAABBQEBAQAAAAAAAAAAAAAAAwQFBgcCAQj/xABGEAACAgAEBAQDBwEFBQUJAAABAgMRAAQSIQUGMUETIlFhMnGBBxQjQlKRobFigsHh8DNyotHxFRYXJEM0RFNzg5Ky0tP/xAAXAQEBAQEAAAAAAAAAAAAAAAAAAQID/8QAGhEBAQEAAwEAAAAAAAAAAAAAAAERAiExEv/aAAwDAQACEQMRAD8A3HBgwYAwYMGAMGDBgDBgwYAwYMeM1dcB7gxB8X51ymWgM8k6aBdaWDFiBelQOp/10xXOO/a3FBljKsMjSGgqMVUAn4Sxvodz5Qeh6Ymri/4MZNzH9rWZghCrDEsxYKWJZlXVWllHf82xP5e94a8xfahncugiHheKWCGQoT8WmmVbqwNXUEdNsNX5rY8GMc4t9qOch0wL4TTFxFqdTdtp3oMBYs3se2HE32wTxlIfBjkmZ/DBJZASdNNQB9TYvDT5rW8GM9/8X4oxpnhk8UHSRFTgt2Asg7iz07HFg4dz9kpVDePGhI+GRgjelU3e/TDUyrFgxykgIBBBB6EY6xUGDBgwBgwYMAYMGDAGDBgwBgwYMAYMGDAGDBgwBgwYMAY8ZqxC8Z5ugy0qxOWLsNVKNWlbIDGugJB9ehxkg5vmzWfzMGY1AtYTL69UbJS/h9KYkWQ4G+oMKxLVk1f+I/ahF4Mz5dGlMerST5UbTeoht9gAWrYkA1jPM1zTnc3wp2MztrR9RWkIdbLxEJ+VksgdyteuIjlmY5bOTZKQ2sn4mXJ2BPVbB6Ai1YdjqGEeEZn7lPPlbIR9MsAO4NEkKfluh91OM2tySO87nPH4aClXJCdQAHxxbn90D9u4xxxzP/euGRuPjWFdXuY2onb+yzYYZLiKZSSWBm/CDrNEDvaNR0/ModJ+uGnCOJaUkyixmQlpFjPTysCpu+mxvDBM855nxcskl3+Hl3Gx7Fl7+7nHvNkheeNm6GeDe66g++2ImBM1PlWgaPSsKFSz2CfMCqjVQFEYeLyzxCeENpVWQxlUDICSLpzbbHf2wU846S3EoSSCTmNXWuiq2EmuXikWxJDySGt/hB/xAwpxPkzilRztGGl1FioMYC2AN/NRv1vvhlNwzO5WVZfAaQlCpZQdKFj0LJYG/r1wDzhiiXP+Y+WNZpTfqBpUmvfCXL0HiZjUwBSJJMw9gEb2iWD6bnv64iFzrQvPCQTLIixAhdgOrUSbHzw9yuaRcrMVepJZBHWoAhFFfD16Wew3OKic5R5ozXi1HmHiiRJJZBQZFSzoUKdhZPXrW2ND5Z+1sSqq5iF1Ypr1oNSlASpkI6qtg11vGPLIFyh0kKc01H1SJel+nlF7YkZM2Mtw8qm0+coDvohXYfIaQT9bwMj6RymcSVA8bBlO4INg4Wx88cJ40/DcnHLGzCbMsphgvbQCAGcd2cWbPQV6Y1jk37RI87GmtTFIxKi90dlNHQ3cfz86xdZsW/BgwYrIwYMGAMGDBgDBgwYAwYMGAMGDBgPCcUH7SvtEGSihELjVK9FwNYVQDqN/DerSK6gEnCvOXOyFczk4D+PoMetrVFZl6ah0YKw3NKCRZG+Mn5fz0c6yZHNp4cnRo28mojoQT8Ei9j9KKsRiWtSHPOE0wmTiMTeIVCmbckOlinAs0vYqPhNEUGpeOZMquZhiz+S2kiAZd9yoBZoyB3SmIHddY7LhvkOJPwtzlsz58u4JhkK7ehBButjpZPfurAmHi1xzN9wP4LkPqJNQMpthqJoha2Ju1Ive8ZaOeYeNJm4UnSknQ60C7nqBIlDcDo4J/t/qwkctPnUSSxEyM2gblyDRYjSLrVZAqt23w94TwuGG5Rehx1OzMLulH5VNDci6wjxTnA14eXUX08o/qep/fAS2R5Myto0srCUAGn/Mfi3PUMe3X6dcNZOORQZ2YqVQxqAiGMOJWvfVq3Arbaum2IrL8Izn/tEqPIUt446LEkb6iq76V2JPyxbOEcR4dm3EjxoZask3d7diev8Aq/WKjueOJzRmGVIfw78RlI1qDuFDdRtZq73HesQP/iFmTVIu3+9v37YtHM3HWbNCDLgAmkZAPiY1pVttwvxkew9cPuYOMLk0pkTXsu2ytR8xrqNhZA9dsUUg/aDmvzIp+jf44c8E5wzEs6LGgDkgWNhpPxBvUEX1xbX5oy0okaEeSLZlJBFUCGB2O+9jqNN3R2QzmZGXbJZnwlWOTyyggHSzC1DdiCLo0KIb0BxNCHEOJwx50r+CvhxliXjLlzsBHtVCu49fbDSTlbKOviRao2zCnw0Y6qZuiihZ3uu9Df1xY+Mcp8OnZZtMinYkK1hu/Rt6/vYrHO7iTwzk3JMJ8yBdLIa8p6kHaxV2KOCo3ivJ+agg1OfvGgAaY2L+Emx3WtSqaA1VVCrw0TNGfMI0oEcbigCwAWMblRqI+Kq9xY74dcL+0meEgSqG09DWlh9eo+YxZs7Dw/iwWTeGcUCy7hv99en94Uf97pisq6mrP5vW7aUqgdh4cQ8pce7fCv1OHOdzz53NpDk7EUJ0wKCVAr/1DW+let9z88R/EcrmcsMxE8WhWpjOpJUxgaQqn4WBqh3BsEDcYWl4suSy3hQaTPMgMjqb0LWyD2F/UnAazyr9piLmhksxL4hACrORQL9NDHpZ7H98aWGvHzHwbLw5CIZrNjXKxuGE9b/+I49fQHp9caT9lXPzyRtHmyK1WkgB0rq/9FiRVjbe+9dsWVmxqmDHgOPcaZGDBgwBgwYMAYMGDAGKxz7zceHwRuFUmSQRguSFWwzWa36LQ9zizM1YwDPczpxOSWDOOrkPJ4SiloWQPCkArdQvxBg3f1Eqyaacz5PMrmHz+WYy+LbzRXqsVRK0AHQAVsAygbggasNM3PleIwI6uYcwn5z+QjoGK7tH6GiU7WPLj1FzXCmJF5rKLRPUNFvsxANpv0dSVP6r2Edn4MtnmaaE+Cy+adq0oym9yFG0l+gprugQS2WzrJDMZ7Xlc1pRYv8AaSHc6lNBgel1a6hsVPyxJcb5dkiyJjhBqtht5x+aiOv+hhTjsVZBVibw5NOrwWB1Mi0asE+fT5tJ7Ai72wjy9xLM5hmaQhNWiiVpUoafFI7sV2CjdqF7b4jStZPg2bzVB9UcYpd/KDXbf0GLDO+X4bJFGFJcsDI2myFHWtQ2J/ph5zRmNESRx34Zlj1Ak3ISWt2v8zf5DpiY4/w7K8REYkapVAprHmHTSTexvox27HscEVjNc5H77BmFUiMeLGp+EE3YcC9iRpB7WpodsK8xRZbNuHK+DO3wyx2pL3sJE6MCSPOCGHVtWOOdOExxZMLGpUwOLDfFfe66H2xWoM5rZGcUl7A7WBQJv0Oy/U4sSpiGOXhkqTzQu8TC4561KWPxNe+596NAbYm+KZKHiKGnsAh0ZSD8QCsPoQpr544z/wBpyomnZ9tFUGUqOgZW2YfO8QvCDlmlGaEf3dQaIUkozWPMq7lLBordelDbAh7n+AplsmIl/wDVlVboW3r79PSx03xJczcwwhPAkGpZB4bKPi6DSwH6kYBhfuO5xGc+5TMXHKjJoS/OrKQCBuK7EDsQN997w25XzGSicSSETS9dTt39l6dfUkn2GEWovhGWzc5XLNKY1APUm6G2Lg2SjyAjhhp2kNyO4BperNvZU9Nx++GfN2aErDNx/wC0hCiSt9cR2DbdfDfynvpZf04bcMkGZLyjZQAh6nTe7H/GsCHWbgy+bUeMEQMzRwyIw12LotHVgMRsb2sdemKdnuDz5F9a3pBrUOnpvizcF5RBmBSU0BqtqIhvv03b9Ir0JoYm89xPRmspGNQiVzptragAwtup8x1H3+eBUDkuKS5/LvE4qFdJLbWp6MRe2+x+gxDcV4X9wmhpHcEFwxFBz0BHY1/GLvz1w8mJnyigiw80KgAgfEzKoHmU9WA3Xc7qbERwjPyzpIzoI0LAxiggDkFbUX32Hv8ATEENkMgc3I8+bk0xpesn2O6L79i3/XD7M8WkzzLlsjEUy6D4VOksBVsSeg6WTiJ4jwWaDwos0+lGYlFbYUbJfpuNtuos4lX5oIX7rwuNgG2aWiXc7f0rb0xUbfyPzb4x+6TMDmIo1ZiCGDrsurYCjZF/O8XDHzpwXJf9klc1NOgn3IQkuxsUQ1Edelb43rl7jAzWVinUUJEDV6Hup9wbGNRmzEjgwYMVkYMGDAGDBjiWQKCWIAAJJJoADcm8Bn/2ycYeDKxMjPQkBlWMkNp0tRLDoA1bGr+mM1dMhxQfGVnPRqCS+1n4JP71N/bGF+ceOyZbiE8wSV4JJNSZhCRYIA06h5SB0AvcAbb4i5k4dnFLhvCl23jAie/Ux34bfTQffGa6Rxmlz+SKgN46KSkcik2jN0VlO63XRrU77th1wyJGkYBFjjQ65Ao8rSdaHoq9h229MRgE0BL/AHjx0ICRNZFljsGU7hlPUWaqwTscKcXzARUycZ8zGpG/ljY7nfEU5gzLZvNNmFX8OLV4QNbmqBNVg4NwviE0KmKXL6fMwVmOrvZNL12OHH3uKGWPJiEvqW30uIyCdgASCLr/AFviLMs/CpmMTO+WckBumx6gjcBq2PUYBXjnLmeWHXLJE1OqhUcGjdgkEA9dtv8Alh1meXeIqKkmyygDqXJr1FhT1rphHmLjnjQqVbYPCV6WPiPb5YQ4jxmXNHwYtR/WwF179ev8D+cEK8X4pMkMUc2YjkDlVMiU6qgO67i7A/ULr2rHvFOHRZhWnZgqxMY1dQsfiqSCrELtqF6SQBq2vpeJTJcsxeCUe2TYgkWSe52Hr3vpX0Tm5cizeXMWWmC6SdtDEHTYJ8t2Nuov1xFO8hyNAPN4bMKHWM963tiOvb1w15g5da4fBAOiRC6AKoIB2Ipj8q/6Yi4+Q80pKrnAD0I/Ev16VeOY+Uc0kiH7wJAGGrdloAEjdhXyGKLdxXJNOZEzGsh2AU+GX2obCm2Jq/4xAy/ZTG3wyyLfS47A7bnVth1zRy9mJpQyTNCAAAnnIO3XyDr1BsAbD3xFryJnW/8AezvvuJB9d1xA1m5PlycjM0+qAI2po2IsMCpjKnofUenQ98L5bjGXhyvhQqrS6DJYDEhx2cMdJGmyDQoqOoOLLwTk9Y4THPJatu5ZWCn31HptQsDt74jByhEiTJEzKWBXU1EjeqFHcHptgYRykfEzGujLxkUN/Gjs3vZt7s9bO+I/iuR4h4kLSQjWznw1DKwJoAjUGK3sNib9cd8v82zZFjl8xekmtRFkC/XrV98POM8ab7xlnHlCyv8ALZV7eu5xUDw8VU34McRUiz40UZBHQ34go+/XDHnXN5lDA8qorK+thHWjXQIPlJXcG7G25I64V4vxqXOMIYbpfjf0716G/wBsPjLCYRlZP9ikbO7Kyg6hXw6h5nF3Viya98A/TLQ8Tyial1PZdAppg/5k32Akoe2vSdrN0nhHMEkWpMqhWR7FtXlBvyj027e2HfKnEPumeMJcGNiVD1sf0uL6ahR9sSPOmQmSUZqFAFZWMlUdEnVjY9dnHzI7YD3KcmaFGaz+ZVCdxqa2PyHbt1/bF/8Asn51WXNNlIr8ARsyFl02wI2FDuCSb9MZjkeX0kAnzuY260x3+gJxIZXm+KEqnDY5DIpsOCRddNl7ewG+BnT6YwYRyc2qNG62oPSuovoenywtjbmMGDBgDFd5+ki+4TRyyCPxUaNLIBZyCVUajRsjcHarvbFixm32xASJAkLr97Ri8cZK7oQVZjqIA3Ao3d3XfBYzGPmbNZQ3mMowTYF47CkempbUj2s4Q4nxLhOZCt4bRuTTGMeG4v8AMAo8NvWtIJ9RheLjnEcv/tMmxUdWjDH/AIoyRXzNYbrzBDm8wFOVVSd9RUK6EUb1IAWB3BDA9b2IvGHQlxzgDjLRLl0Z1itmIG5vfUQO2FeUOGyPmkeY6ZJPgJO22+/oOm59Rhvk+ZnhzUx0yeKSohKuVC6T3HRgRd/M4svA85qzsskn5YgtdKLUx2+VD5YBpw/ljLcQeVpJJMvOkjqdgw2NBSh3B2qw30xMZvlpQnhNLE6dKZjG1/3/AC9ff64qvMvGxHmRmMu34jHRPH11EDyS/MjYnra3+bHuRyGc4hbOwig6kCrYenvhhKjo+Wo1lky7mQkAuzRhWKIDW6lgG9dj0r1xZ+EcDVJYoI9Lg9WUmmXvIxaqsVQ9/asROb4OrZgHLMYgo8N21E+JVWR6beUgbEjasR8POJhaXSDdhVA9FsBb7D2wGm8S4PAoYF2RqYBtpOuxNeU/Ie3vjMRyjmwWSCUSR2CrI5CsDuDR3Gx6HobHbHcUWczrXI4hj7sbH/XEz/3hyvD4vBi/EI3JbfUel127Hf8AbvgeoB+Vs/3Y103kCj5WSMOcvyfm1kjLyAgOupdbbC+u4AP0PfHOb56zk5LRrpUbkhQFFAi6rSNif5x3By3nsyAZJwq9d3Pz6KK9O+CLLzHwHNzyloZ/CVaCqS1MKAu0VqPz/friBbgXFgRplZtGwMcivXU7hNx3+IDHeY5DzsVGLNBvQMXjv6sCn/FhhLzJn8lKFnXzAKd63HVSGW1Ye+464K6GVz7j8aeQRkMGJa9huw/j/V4vfKGTV4Fk1DoNAc1QGw236/vitwc+wZxTHnEFttfwN9HUjp0prHtjh+X8xCNfD5jmEA2hb/aAf2a2f5Cm9FOILDzjysmZhDLpDjcm9QomtQNXQalIPqDilwcmSuugzIjoy6ixbSC2yjUAVBO3Wh0s4ecN5+YsisjF9RBQD4g1Kyn5ixhtxDhWZDylpGXLsbkIJ3F6qIG59sDYtHAOBeCpSNbkBGvcXXY+t3/TDLP/AGfSNIZi+lCdTgkGyfQ1/OPMty9P4SZvJTB5JEUvBLVmhsEkFA7baW0n57YacR56kkhaB0kjlWlkDLWgDZiQw2boB9MXDYZc48KSSp8nbLGgZtgCqg6ddXekMCLF7b9ML5fikufy0kIoKEVnkbYBgdunqCRX+WLFwDg0a5KpFBeZgG76EI8NU+gI6/PFe/7eiy8s0aro00Fj0IyOTerWGBJ2pRXa/XAQvCuF5a2OYmvQxXrtt6Ld/X+MTeV5pysJ05XLtM21WNgfXSAB9SDiJzAyUWbZpEYIRq8OtWksb0i9jQ2trxLR84R1pyeSd/QkFq/up5f4xUbP9k+YlfIkzWG8R9K7+RSFIUE7nqfl07YuuMf+xl8w2ameZfCUx0IxW51Dci9qGw27+2NgxYxRgwYMVBjH/tZyzSZxWyUoGaSMLMhIA03rjFnoTbGr6V9dgxiH2mZB34jIeHyr4mlfvKsdgwUBRdfookdsSrx9VmHOcXjIJgWT3UozfujE4SzPMuaBZs3A0YALRhw2q9xSs2+k7WAasD0wtDleMj88bV0DMpr5XiH4/DmUyjHMspDuPDVCrIOgaipNHZbHyxl0WbJSAZaJ5gjyyKXVwtFOnl2PmBBrfptVb4qWXz+YlklTUIvEYs7keagegHr0/wBdbRl2rJ5U/wBithZFsg/xvEZxLlhs5KTAyhlFaCwWzvsoYiyR26+l4Cd4Nw3JZeFlbVKz6gzMAWHYsukmiOoN9aBvpiCynEHyrSZZ5DabIy9HU+ZGAO1OpB+vzxW2yeYh+ByaPQNf8YkoMnJmTl/vBUFfIo3VmWy4Um+gJNegv0wRYeBIASatwOpG25vv7nt1wlmslEZj4aL4h80j7eUeoB21GjQr336F7NE0C07A97sG0O4KkMQfTUvUWMQcGYLZNnFh53bzewsdeuwAGI0SnzcuamGWyfTpfT0s3/U4muG/ZqIvxJqlo+bS4NHpTDqN+5/fEdwWV48jM2XAWR30K/5lVbP/AD39bw/5M5gmZpI8yxcqRZJ3KvaspIFkEftt7YId8W4E80Bgyhj1KV8RTabfEAWIqxsavELm+A8WRdiG0j4I5FZgB3C3ZAq/LdVfbDzgcUr5TNCOV1dsxp1jfoO9C+oWz6HDrhmUz2VErZqUOiKHRtevS17EEixVbnAV7hkfE5JCqNpZF1echQF6Xv2/zxa+H8oZqRR95aJ2a6GpTVmwo7dyfmT64ieFO0s+fIJXVEpUr1UE3Q+hO3pfphrHydn7IaW4/wA2mUaioskgA2duvcYVI74jyJHIR4P4bb3qYaQfTCMfCc7w0eJIoky4IDlGD6QdrI+JetWRW433w+h4rIYszJFQcEQxk7lABbMPQn164OS+LzFpsvmHLhRqIfe1NBls9mBIo+uKqYjhgzDjMKqGXTqDg7yJW7H1kTYk9167rZ54nEJEkRiKrehV+nud6O2IDk+Vonlj6iByVs9RZFV6EX+5xYJomJZANQU6QTVkC63INnT1/nviLFX5c4oYo5I3O0ZIpulehB+u3rZxOcu5GPiCOc4W0KmiMhtL7bqoYg2FBumv4gO2KxxXl2dWln8MmFW81URYNDUFOwuv6YS4dxfM6dMKHrdkf4/X+cVlY83wzNZISeFJ98gAthemaIDfUUsmh3ZSy+unC0TZfMTLNLBTlDKwA1UooFiFO/mN1796xX+H5Ofx42zMwUA35nK/QkdBviby8ZTiM6ttUHQVpqgQAR+U9QQarfAMOYs1HBmoZPDSYHzq6761Pw1t/FAjpQrD0c1ZivJw9j7yKa/4hiE4hmJPumW8Nbp2F13DtpF9AN8S0eaz4IK5WHtVvGb6nfzb7/0wVZPs9lzU/EYDMI4UQsdKMmr4TtQNhSQLof1sbmMYLyouezGbgTMCOGMSKxKNHq232AbuBp70CTjehixjk9wYMGNMjGH/AGlcGduJSDITBZCFfMKQaVyNiCFO5UAkdvrjcMYz9rnBic6v3WXw5pE1zCjpoUitYU7ncUfS9u8rXH1UIuWOJ9TnAv1f/wDQYg+YeGGLLEvOJmZ/N8QKkAbFWAqxW4u/pWJOLkeZj+LnSO5r0+bOP6YY8R4JCsUkcErTTahrBprHZlZT0vYg+o3OMtpvhz3lI6P5NiPXVHiH4RkM680qRfCWUu2pBVHUrDU1g9OmGXC8xPGLk1LHEDakVd1sb9wMWheX3aJc1kswBLIFZ4ZWXS5r8kmwHoFavTVe2IJs8vMkZeUoANJ6Cz36kd8VLibStMs+RJKQASAEqJAH8t6b8w7bdqO2POLc1zNG0E0ckcq0smral6VRF222/veLPwHh6x5RVNGSRyXI/KWGlV9q2H0wPUG2Yb7qwcIH0NQG2m7OkD2sn64S5VYTZOOMLbL4i3XcglR09dsSMWkqyML2tr7X+X16j/V4rXBOJtkc08bWI5D16bXYYeh6b9jgqW5Pi8bLtHe6yvtdXqUgE30F0P5wvHlTDJmJZECeaOtQojSLYV9QPofTCfGuCTRyNm8gd3BMsa+/WRVHVCdyBuhv8tHDDh4zOZdDmC3hodQUb6j2Nd8EK8FJbJ5pFbSzSsw7EEDV/hhblNjmMvJBOxfTJVE3uQQp+jV87wwyWSnjncN+HFr1uwI6el9D6bYkZeTM6mZZ8uUEctHUHSwNiDpJux8sB7y64OZzoXyl4gB6L06/I/67YR4dyxxFpVMviaVNjqS1XWy9fl747n5Yz8GYeWFU0uN2Z1A9b3YHrvYxHcUk4gjhHFWAVZSGBB6FWBII/wAQb3vAS3KyhlmhNK/jNYbYjZh07b9fSjjiLJSQTZqWQEIqIpY9ya2BPxH5bfxiOmy+bhlGZgdneQecnck1RJ9fW/8APHPi57NskUpZjYIQ9Nt9Teij+e2AecKcLJnJWXYqAPS+p/qMSksjGG106yrV62egruTt3xFZ6WymSibUqtrnfbzE9T/hV7YnwVjTcdFBF0e2xN4Kq3DOJZoeH4wKQK7Rl9HUyUGj1bA2CGI9rxoE3LMukFFSVKpSpF//AGkBhXtdeuIzh+Tik4ZonbT49u7HqrElkkH+7t8xqHfEFBz0+XR8vmFYyxkoQDYYjYf9e/XFQlx/LZyGVlRJFjkULTAjoKO7D+cd8BuKeZGJJGV0eb6fLtsD6YfcJnzU1y5gtBlasruQ1dGK2Lo7/v1xXs1x0JmpmYE600gjaulbfxgOZoJGycJR1UeJW57lmIOmtwPr3xaMrHxZVAjky7DrsGF9OtoPbFX+4CVMqmsxubJ6EgbkNWoDv6jr7HFgHLOdUfg54kDYakI+nk14gn+CZLieZzEUWakjjjLgsU0lgBv5dR2O1WAav2xuIxiXJfBeISZuNM1mV8IHWQnxNVEABwpAPSwDV9rxtoxrizye4MGDGmBjMvtm4SjJC6SNHmXbw0K7hlFudXoF2396+Wm4qn2lcLil4fK8pZTCjPG67sGqgK7gmgR/I64VYwc8lJd5rNk+p1AD97b+gwI+QgJjgLSSHoys1bdmvykEE9ACDXbCf/dGJQJM1mCduhaq9u9/QjCiccycDKmSh8Z2IDBkBDDoRuC3S9wQR1GMOhHgHMgUTK5cs7UIj5o5FPlKMD0IHRuoO4o444DxQxQyI52SxRIIrpVG/l0x7nMyseaRdKBy3n1qfL6AjY3/AMsK80cC0n7wigBvjjUkqJBRtdVtpZSrgEkg6h2GAm+XMjDnEc562ULojGtkIrcAEdNN0AQwst7YaZvhM2TD/dZhmoQNTRsdM8QXe6umC+qXW5KqMV7LZnNCEaI2VDtqKmiTtWroTj3KcKnLhnZnA9z16YJi05Kd81KSEXURraIMCd97UDzN+Y0B/S8RvG+CicUBTDobvfr/AM8MeHQ5vLzqyotZhtMUjANurBQVa/KQa6+21Yd84SvCVBQq6uC9/FYOquvS/TEXejXh3H58hII8zG4qitgqR6MOh+oI+eLjluYMnmVBeTQx6lRpv5qPKT7gofW+6447DnIVWYLIpBNOuob9wQQyt7qRiqcd5Oyyqz5WV45BuInOoEXRCuADfcKwNi976xe05zPy1M8JXLyo+ohhbiMkA3sXpdjXRj88Q2Vm4nCT4mUaY1Wqte3raEriGyT56GTSoZj8PXY/2busP85zJnYZNE8Hn2NMt2DsCKtSD0sbHFQ5znEOJygKuVlQb2WDb33JagMSvAeDTqoEzef2YNpG7aRosDucVzPcwZtG0vljE9XRjKnfo1UNj+2DiQ4kwQSK0asCy10PSyKJF9LHXp64C2SZqGC9eYVT3/MxP08v1J+mK1muaTJcWTjIv45DuW/xPsNhv0wy4Ny7FJmNGalawoYhd+pqr9vljQIYMnkotUahmHwk9fn6/Xr1o4HdVzh3BfuqVKj6yQx1KQb9d9/8MJcf4gUyrkKQCQl0aF9aJ6mr/fCuW4/LmyznzhCRGCN6rc/K9x88MeGcfzZb7t4LlpWLkMreeNlOxSvMteYEfpBHS8DoZZ588FjiqGIALrkYAsOh0jqevbpQsjElx7lmPKRRzwXIYmXxy29j4Vcd6ugQf1Lv1qstlc9F8NkWSNJBB3v6j/XbHuS5tlSQLNHrU2jpZGpG8rLv6jv2NHtiosvG+OGeFEtSrEbAkEAdiO3bf54YcNTIyxv41rKr6Y2JFHqQSAOhbax0u9+mGPCMhJGSZNehmWONaDMdRNGu5r0w4l5NWKbV4gkjQsSQa0spFo199wQRYIN770V5LFlJc2qZhmjAQWwbR5iTX5T0Wuv8dMTUfJJA1ZTiEgBs034g7HqpH/44g+EcUyTtIuciW2YlWZTYXt5lIb+cSo5NhIMmSzUkfsGEq/xpb+GOAvP2a8BzT5gNms0siw0yqgolt1AYsA4UDetNHbfYjGtYz37KuVmhRszLOZ5HBQUfIEBB6UDqND4gK6V1J0LGo530YMGDFQYQzuTSWNo5FDIwIYHuML4MB82cz8mwjO5gs0iwxvpXxG6gbE36arHUGsR55iykCmPKQGWQ9H3AH7dfmRjTfto5XjkEDLG2t5CHYMQtBb3W61E1RodDjMRxzL5PyZeMSzA9a8qn/H64y6RG8w5HMPCmalZWYaUYhrZK+AMOvQEBtxtV4tnKWdGdyckVgSqo0kmvMNlPys6SewY+mIWHISTaszxEukTirUCls7ELY1Vvt88QfBc8cnm9yCl6SezKT1+RGIH/AAHmTMZcywsmzlkl1Ak+60dgQw29CMWbh2VD14xPh7WVPmkH6VPYXsW6dh6jjmmNWi8ZCod18xr4hRqT50ulvcA/mw24Nyk+YhV14gQAoJHhXpG216+3T6YinfHc7U+WYUAJNlAAAATYAD06DEvzIkWeTQxEcukVI3lVxvSsa2o1T9ujbbip8a5PaN4R97MjSyBbKFSm2x06iCNJ7HthxxHlAxAl+ItQ7iHr7byD174qK4ODZyFmj80eliDZqu/+f898SvKXCIzmG+9SWUGwtru9xt7fLDeDmH7tm1PjyTxoopwtFjQpSsl1p+GrI222wvn+BS5uWTM5KOm2doUI1Lf6V6kbXS3V+mAs3NOQRowcoWWWH8SMAllfSNRUqw66QSD0NVRsHDfhvM0WbjTxRZRg7JQC6tiT7AkAlRsSAe2KtleZnhkHiq0cqMDRBU2OxB3+mEOIxiLMiSNdEUpJC/pBs6fp6YmLq+8b5njX8R1VxGT4SsLIc0bHagRdHveGHJ5kzuYlkzTWiblSdIBIAA270P6YrSFXdnsssYsfP1+mPMvzZoy/hRKdbksxHUk+/thhqe5q4PkWlYQvJHOR+GddqzD8jAgEXVagdjWxGK7BwDOOQjswj7nVYrvjkQSQRnMybyXSbWATfX6Xtie4vzWmZyrJAiqyiPVJWkHVswK9LDadx1Ba7xUTHDMhHpAYVCg+EXcxHRf9z1bv0X1x4vEinE4WbTSo+nsF81AD0A7elnDNeV+IOuoZvLEbAn8T/wDn02xHZjlbODNRIJ4mldXYPqOgDqR8IIr3H8YC38dRHLzZZdUgB1xL1agWLJ69SSg3G5Fi6qGU5uE6QwNCJHtvNQJDWCjKQLFbgjoQfYYXzPA84h1S57LoQRv+KTY6NYiJ2rrjnMZOpF0sjzyli0i6SP7UoIAFdSCO5HTfEU9MwTVmpN0htIjZp5PzUD2UbfS9sVnhWYnmE3hMNcpoKXCEnuQWI6Ltfy7nCnNPEjNJHlYQfDiGkKu/uT8zuSffElkOW2eNczkpQpjJVEkFBtyCdd0C3owUe4xU9Ov+9EZVMrxHL+GUFfiR6gR0BBPmX/eUjHcPJ8DOHymYaCz11eJF+/xr/eDj3HXHUPNETf8AleIQeEw/LIpZPmLopf6kIv1rFm5F+z7JS5hvNJoC6jB4hKPutEkblO2k7+pYYK1Plnl+PJwCKNmeyWZ3Ns7GrY0ABsAAAAAAMS2PAMe425DBgwYAwYMGAb57IRzIUlRZEPVWAYfscfOHFcrFw12MkambU2mJeiizW1dBtuevpj6XxTPtK5XbORQlVLeFIXKgWzAgiuvS62+XpiVZcYRBk8zxBvEzD6IUs77IoHYDuceZ7LrniIstFqeKwsiKAZFroVHUgjZgL3o3tXXGEzOazBy2kxIhoxny6a/UPX2+WPOI52HKoMtlBqnJAkmG9G9lUD37DEbMclkFQKkjEmTy0NyN6qmr374e5+F+GSjwnZ4mALKw0sp3BVgpIvuCDRB+Yx7x/gxZVLuy5rZmiarOq/OCDVgjcUOt74YwyiOo3Ik1t5gTViuurc+g2xA/4zx1ZDCwe9Murr0GkV17XeGmbzMucbSiuY13NC/qa6L/AJ4m5uQopYwctqvqYtQcn/5bUNY/skBh6N1xCcH5hfJZltKEsPKnnKBSNrIGx+R2wDzIcMVp8vGQvmcC+4C+b+ar64snHcwclmxnIxUchEcwA2SQbq4A2p1s0PzBum2K1DxuNM0ZJKTSp8q+bc/lW+g9u2H/AA/hmb4kzD/YwSKAzuD5gCCDW5IBG1enXtgJTjv2hxtW/jMeilFk3Ps4IFmsQPMj6oIpcxFEhd1BVfJQ7syKQRYHUUCb6d3XLGUjymZlikjDSxtQvex2IvYhgQQfQ4b8dT73OxYHStAdtI3v26/0wU5zeeyqRM+SjYou0oXWyDpbi7YLRPUkWB64leXcvw1vNFGC3uxbfbau3XpWIDl/ihyWcXT8JQqpB6G7O46jrfX5Ye8yZPLOTLF/5WerUx7JI36Wj/I39pNvVbs4YFeYOInMZn7pCAEchWQXRa7BIofAN9q7Y54vy3CNcCgxXTADzi9w1MxutS9DfUYj+GSPw2cPmoJF8QDw5WWwwPxMG9T+471if4rmo2iMt6kRj3BBVhYO2xpgR/ewRXOEcfnyUgy89+HY0m6r0NnsP4wpnuNn73FLq6RyWR7s237fXC2a4nlM5EkBUpLpBD2TT3TIQR0rcEehB62GsPJau8aaySPiIA2H6iSQK+ZwUjPJLnpVAIVLpdTBdWx9fy/9cI8Wy+ay+ZZStNoCbeZdJAOxG1Vv6Vvh9xmKXL5iNssyyKoBjaPp37dR0qj0r64d8EzDmVYZJD4sit5q1aKJ2oEbWegOBiGymV+5tHJMjFZCVkYglCOujYDfofiv2xZZ+XmiPj8KlFNRMBbUj3+gsbv+wxv0Zj5Q34VxRsoTkc6qGKTdXPmjlBJ3s9RZ67MpH5WGOcxwabIu0mTuXLneSEkMyL6+jJ/bHTowGxJDjL8xZbMxsmcRVaO9UUlrpI66DWpDfUDa+qnG3clcs5bK5dDl4vDMiIWLD8Q7WA19Ks+UUBvtirfZplHnkeXM5QqFVfDkmj0sTtsA41EKBs5uroGthpeNSM2jBgwYrIwYMGAMGDBgDBgwYDKvtL5FdYs1mcu6qGuWW71npYWtidtrPoO2Mu4fCnDohPIA+YYfhL+k+t+o7n9sfUc0QZSrCwQQQe4OMo+0b7LomaKaIPp1HxrYkBasACvKL2OJWpWV8JDsZM/mpGA6qbpnbsBf5R/P0xxLkzxHVLqSKQADcaUdq2FqNKu1WboWeos464ukuazSwIpWNDSgiqA2LkbV7XXbCnH88C0WRyqgpG25reSTuWPcDqcRpE8H5nnyrDuB2P7Yv0HH8pxHzSRhZa3IIEl+tnZxX69+wYYrfGGQEZIgTaNFPQ1iQmiqtV0b3UmvKD1GIviHLTRzKuVdpWNjSF0yKwJBQqCQelgg7g/MYglea+XjlWSeNfEDN10kUQAfMh6E9qLKaNMd6ZZfnuVdmDAf2Wo/zvjiHM5hFYztISn5WJGki/LVbHrth5w3j0EmV8GZPEkJsEoo8PcWQ4AY2LBBJG/tgG/FePpMkcsZInjPhkEHzxmyhvpaG19wy/pw5yXEPDCmS6YgFRsN6BOo77d8c8AGXE0isPKK83iaN+hrym+v8Yn83wDJZlQHnaPTdedW69r8MbDBUNzk2XJWTKsWCOQwIAK7jbybEEbg16jtvHZXPCWdGk2RTYBNX7377/QHFpy3K2TjQoJPEF95EF++yHoBiJ4zy5lS6mGYltg8QN0OxDBV9DYI2Nb77ETfE/tGj0FHCyhgAyModDX6lO1++xHbFbyOUgmZjCrRK60Yi5cAnqyD4ivTZrI33O2POER5FGk8dCygqFIbcfqaqpt+x60fW8R0uZmgnk8NaLWoIU9O1YCyZHhOUyQMkzsWogKK1Hb9h/J+WIjiHNsk34WWTw06bbk+91Z+eGacDld42zRdFlZVUlfis1YugQO5GLPDkk4dxCKN6aF0ZQ+kEF+hDKwIsbArZ+IG98Aw4bwyT7jLJCdckdjew227Fb2Yrvt1q6Bw/wAwsfEIIpMvUeajWlYUuoj8jkULP5X9djsQVQmlOQzVxkjLTtqTc/huCLW+vlJBB7qVPrjniOVbKzfeoFqKQ6Z4wLCE3uAPyMASvoQy9lsp5wzNpnoXy+YUiVCdSVTqw2MiaujiqKHZqo70RZuSuRc+RGVmhaAOCs1ktp7gIR1INUSOpBusHLHJUPE5/GZ5I2jXzSRVclgBAxYEalANmrYabqrOvcD4JHlIFhiB0rZtjZJJJLE9ySSf6UMWRm0+Ax7gwY0wMGDBgDBgwYAwYMGAMGDBgDHhGPcGApXNvIBzMzTwOscroI2ZgSABdEBep36HGMDl1uHnMyOCZInaJAepN6QwJq9Z32HT0x9OYYZ7gcEx1Swxu1EWyhiAfQkbfPExZXyvwL8PxczLvpDUT3c9T/gPrjrgTUJsxL5tINA727bE/TYfvjTeP/YrN4TCKRPDiVmVAG1ysB5Qew/mz++M64tw14YViRS2hdchA2vtfoSb2O+3tiNwtwniJZJZswBKtoml1vWdgxDdVYACmHpePeF5PLiAyMCpYuIyKKtoq7BFi96IO3phjxRTDlo4u4BZvmf8ycc8YUx5eKOtwn8sf8jiYOuI8o1l1zKzLTgvoIKsFs04J+IbdtxY2wjn+S54hGWkjIkrTpfoTp8pBAIPmHXbfYnfElzQSscMW+wjSv6/0GHPMOYb71lxZvxl/jTX9cBDPyTmFzCQM8YZ91bxLQ9d9S36EV1sVWJfl/lfRmHgd1EiqXdt2XTQo6lvykG7Hb9sL53MsvE8s17ln/m/+eDLylOKruQJISv7Flr/AIcAnwflKKWXMlyVaF1WlIK62sbg7ldW2oH336YdcPiTM8LkpQZ9cijamQgWgBBs2LWje5B6jCPD3KcQnQGhPEjfUAb/AEYNhPh8zQ53MRpQ8XTNHd0CfP2HYmvpgHc0gz3CowgAkjXyhdvxIx2A7ulj3On0whHXEMiFG83VfXxVHT/6i+X56PTBwuP7vnJUsRxSESRMein4wLOwIut/04t/Ln2cTlWnyvhGHMnWquzIU3NMKU2voBuQFPfFFR4QFzuUaOU0TQNjdJB8En86SP0s3tWl8kfZ1msu8f3owFEG9FpGfoQhDKFGlgDqs/CKHcW7h/I2UjMchy8TTJuZdABZupf56rIu67YsGLjNrlIwOgA+W2OsGDFZGDBgwBgwYMAYMGDAGDBgwBgwYMAYMGDAGDBgwBhtm+HJLG8bqCrimHr7/P3w5wYCgca+yDLSxyFSxnbToeRjpGkghdK0KPc0T37Vio8Q+x3MmMzyaGdHRhBFbEop81M2kFiLOmu3WzWNtwYmLtfPvHeSMw4+9/d5I4YpEJUgiQqKuTwwNWkGverNVvhjxDlySVkzcaSHKxzAtMwrY1bVeoqDsWAoeuxx9H1g04Yv0+ds5y5JLLHm4laTLQyU8i7ijVkUbIU0CQCBvvscO5OS58w6ZzLxs0UTFeh1ODZLIvVgpYjbrRq6xvwXBWGH0xjJ/ZjmZiub0iOSMlUhf8MyR7myaOg2xoEb1vV3iz8P+ytGUSZhimZ30tE2oIh/J5xT9SSSOvTpvoODDE2orhfLUMOXWDT4iAlj4gDlmJvUdqu/QbdsSgGPcGKgwYMGAMGDBgDBgwYAwYMGAMGDBgDBgwYAwYMGAMGDBgDBgwYAwYMGAMGDBgDBgwYAwYMGAMGDBgDBgwYAwYMGAMGDBgDBgwYAwYMGAMGDBgP/2Q=="/>
          <p:cNvSpPr>
            <a:spLocks noChangeAspect="1" noChangeArrowheads="1"/>
          </p:cNvSpPr>
          <p:nvPr/>
        </p:nvSpPr>
        <p:spPr bwMode="auto">
          <a:xfrm>
            <a:off x="139939" y="-196994"/>
            <a:ext cx="401016" cy="415638"/>
          </a:xfrm>
          <a:prstGeom prst="rect">
            <a:avLst/>
          </a:prstGeom>
          <a:noFill/>
        </p:spPr>
        <p:txBody>
          <a:bodyPr vert="horz" wrap="square" lIns="122146" tIns="61073" rIns="122146" bIns="61073" numCol="1" anchor="t" anchorCtr="0" compatLnSpc="1">
            <a:prstTxWarp prst="textNoShape">
              <a:avLst/>
            </a:prstTxWarp>
          </a:bodyPr>
          <a:lstStyle/>
          <a:p>
            <a:endParaRPr lang="en-US" dirty="0"/>
          </a:p>
        </p:txBody>
      </p:sp>
      <p:sp>
        <p:nvSpPr>
          <p:cNvPr id="19" name="Rectangle 18"/>
          <p:cNvSpPr/>
          <p:nvPr/>
        </p:nvSpPr>
        <p:spPr>
          <a:xfrm>
            <a:off x="585998" y="241987"/>
            <a:ext cx="7972004" cy="677337"/>
          </a:xfrm>
          <a:prstGeom prst="rect">
            <a:avLst/>
          </a:prstGeom>
          <a:noFill/>
        </p:spPr>
        <p:txBody>
          <a:bodyPr wrap="square" lIns="122146" tIns="61073" rIns="122146" bIns="6107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67" dirty="0">
                <a:ln w="11430"/>
                <a:latin typeface="Arial Rounded MT Bold" panose="020F0704030504030204" pitchFamily="34" charset="0"/>
              </a:rPr>
              <a:t>What the Public Can View</a:t>
            </a:r>
          </a:p>
        </p:txBody>
      </p:sp>
      <p:grpSp>
        <p:nvGrpSpPr>
          <p:cNvPr id="4" name="Group 3"/>
          <p:cNvGrpSpPr/>
          <p:nvPr/>
        </p:nvGrpSpPr>
        <p:grpSpPr>
          <a:xfrm>
            <a:off x="0" y="1638986"/>
            <a:ext cx="9144000" cy="3740727"/>
            <a:chOff x="0" y="1221082"/>
            <a:chExt cx="6950075" cy="2743200"/>
          </a:xfrm>
        </p:grpSpPr>
        <p:pic>
          <p:nvPicPr>
            <p:cNvPr id="2" name="Picture 1"/>
            <p:cNvPicPr>
              <a:picLocks noChangeAspect="1"/>
            </p:cNvPicPr>
            <p:nvPr/>
          </p:nvPicPr>
          <p:blipFill>
            <a:blip r:embed="rId3"/>
            <a:stretch>
              <a:fillRect/>
            </a:stretch>
          </p:blipFill>
          <p:spPr>
            <a:xfrm>
              <a:off x="0" y="1221082"/>
              <a:ext cx="6855127" cy="2743200"/>
            </a:xfrm>
            <a:prstGeom prst="rect">
              <a:avLst/>
            </a:prstGeom>
          </p:spPr>
        </p:pic>
        <p:sp>
          <p:nvSpPr>
            <p:cNvPr id="3" name="Rectangle 2"/>
            <p:cNvSpPr/>
            <p:nvPr/>
          </p:nvSpPr>
          <p:spPr>
            <a:xfrm>
              <a:off x="0" y="1221082"/>
              <a:ext cx="6950075" cy="897085"/>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103622" y="5935700"/>
            <a:ext cx="6333402" cy="400338"/>
          </a:xfrm>
          <a:prstGeom prst="rect">
            <a:avLst/>
          </a:prstGeom>
          <a:noFill/>
        </p:spPr>
        <p:txBody>
          <a:bodyPr wrap="square" lIns="122146" tIns="61073" rIns="122146" bIns="61073" rtlCol="0">
            <a:spAutoFit/>
          </a:bodyPr>
          <a:lstStyle/>
          <a:p>
            <a:pPr algn="ctr"/>
            <a:r>
              <a:rPr lang="en-US" dirty="0" smtClean="0">
                <a:hlinkClick r:id="rId4"/>
              </a:rPr>
              <a:t>www.gadoe.org</a:t>
            </a:r>
            <a:r>
              <a:rPr lang="en-US" dirty="0" smtClean="0"/>
              <a:t> </a:t>
            </a:r>
            <a:endParaRPr lang="en-US" dirty="0"/>
          </a:p>
        </p:txBody>
      </p:sp>
    </p:spTree>
    <p:extLst>
      <p:ext uri="{BB962C8B-B14F-4D97-AF65-F5344CB8AC3E}">
        <p14:creationId xmlns:p14="http://schemas.microsoft.com/office/powerpoint/2010/main" val="335272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856337" y="757415"/>
            <a:ext cx="2457785" cy="738662"/>
          </a:xfrm>
          <a:prstGeom prst="rect">
            <a:avLst/>
          </a:prstGeom>
          <a:solidFill>
            <a:schemeClr val="bg1"/>
          </a:solidFill>
          <a:ln w="9525">
            <a:noFill/>
            <a:miter lim="800000"/>
            <a:headEnd/>
            <a:tailEnd/>
          </a:ln>
        </p:spPr>
        <p:txBody>
          <a:bodyPr wrap="none" lIns="91438" tIns="45719" rIns="91438" bIns="45719">
            <a:spAutoFit/>
          </a:bodyPr>
          <a:lstStyle/>
          <a:p>
            <a:r>
              <a:rPr lang="en-US" sz="2100" b="1" dirty="0"/>
              <a:t>Higher Achievement</a:t>
            </a:r>
          </a:p>
          <a:p>
            <a:r>
              <a:rPr lang="en-US" sz="2100" b="1" dirty="0"/>
              <a:t>Lower Growth</a:t>
            </a:r>
          </a:p>
        </p:txBody>
      </p:sp>
      <p:sp>
        <p:nvSpPr>
          <p:cNvPr id="55299" name="TextBox 3"/>
          <p:cNvSpPr txBox="1">
            <a:spLocks noChangeArrowheads="1"/>
          </p:cNvSpPr>
          <p:nvPr/>
        </p:nvSpPr>
        <p:spPr bwMode="auto">
          <a:xfrm>
            <a:off x="843924" y="5217368"/>
            <a:ext cx="2405463" cy="738662"/>
          </a:xfrm>
          <a:prstGeom prst="rect">
            <a:avLst/>
          </a:prstGeom>
          <a:solidFill>
            <a:schemeClr val="bg1"/>
          </a:solidFill>
          <a:ln w="9525">
            <a:noFill/>
            <a:miter lim="800000"/>
            <a:headEnd/>
            <a:tailEnd/>
          </a:ln>
        </p:spPr>
        <p:txBody>
          <a:bodyPr wrap="none" lIns="91438" tIns="45719" rIns="91438" bIns="45719">
            <a:spAutoFit/>
          </a:bodyPr>
          <a:lstStyle/>
          <a:p>
            <a:r>
              <a:rPr lang="en-US" sz="2100" b="1" dirty="0"/>
              <a:t>Lower Achievement</a:t>
            </a:r>
          </a:p>
          <a:p>
            <a:r>
              <a:rPr lang="en-US" sz="2100" b="1" dirty="0"/>
              <a:t>Lower Growth</a:t>
            </a:r>
          </a:p>
        </p:txBody>
      </p:sp>
      <p:sp>
        <p:nvSpPr>
          <p:cNvPr id="55300" name="TextBox 4"/>
          <p:cNvSpPr txBox="1">
            <a:spLocks noChangeArrowheads="1"/>
          </p:cNvSpPr>
          <p:nvPr/>
        </p:nvSpPr>
        <p:spPr bwMode="auto">
          <a:xfrm>
            <a:off x="6242901" y="757415"/>
            <a:ext cx="2901099" cy="766330"/>
          </a:xfrm>
          <a:prstGeom prst="rect">
            <a:avLst/>
          </a:prstGeom>
          <a:solidFill>
            <a:schemeClr val="bg1"/>
          </a:solidFill>
          <a:ln w="9525">
            <a:noFill/>
            <a:miter lim="800000"/>
            <a:headEnd/>
            <a:tailEnd/>
          </a:ln>
        </p:spPr>
        <p:txBody>
          <a:bodyPr lIns="91438" tIns="45719" rIns="91438" bIns="45719">
            <a:spAutoFit/>
          </a:bodyPr>
          <a:lstStyle/>
          <a:p>
            <a:r>
              <a:rPr lang="en-US" sz="2100" b="1" dirty="0"/>
              <a:t>Higher Achievement</a:t>
            </a:r>
          </a:p>
          <a:p>
            <a:r>
              <a:rPr lang="en-US" sz="2100" b="1" dirty="0"/>
              <a:t>Higher Growth</a:t>
            </a:r>
          </a:p>
        </p:txBody>
      </p:sp>
      <p:sp>
        <p:nvSpPr>
          <p:cNvPr id="55301" name="TextBox 5"/>
          <p:cNvSpPr txBox="1">
            <a:spLocks noChangeArrowheads="1"/>
          </p:cNvSpPr>
          <p:nvPr/>
        </p:nvSpPr>
        <p:spPr bwMode="auto">
          <a:xfrm>
            <a:off x="6228323" y="5217367"/>
            <a:ext cx="2405463" cy="738662"/>
          </a:xfrm>
          <a:prstGeom prst="rect">
            <a:avLst/>
          </a:prstGeom>
          <a:solidFill>
            <a:schemeClr val="bg1"/>
          </a:solidFill>
          <a:ln w="9525">
            <a:noFill/>
            <a:miter lim="800000"/>
            <a:headEnd/>
            <a:tailEnd/>
          </a:ln>
        </p:spPr>
        <p:txBody>
          <a:bodyPr wrap="none" lIns="91438" tIns="45719" rIns="91438" bIns="45719">
            <a:spAutoFit/>
          </a:bodyPr>
          <a:lstStyle/>
          <a:p>
            <a:r>
              <a:rPr lang="en-US" sz="2100" b="1" dirty="0"/>
              <a:t>Lower Achievement</a:t>
            </a:r>
          </a:p>
          <a:p>
            <a:r>
              <a:rPr lang="en-US" sz="2100" b="1" dirty="0"/>
              <a:t>Higher Growth</a:t>
            </a:r>
          </a:p>
        </p:txBody>
      </p:sp>
      <p:sp>
        <p:nvSpPr>
          <p:cNvPr id="55302" name="TextBox 6"/>
          <p:cNvSpPr txBox="1">
            <a:spLocks noChangeArrowheads="1"/>
          </p:cNvSpPr>
          <p:nvPr/>
        </p:nvSpPr>
        <p:spPr bwMode="auto">
          <a:xfrm rot="-5400000">
            <a:off x="-894522" y="3360271"/>
            <a:ext cx="2653736" cy="461663"/>
          </a:xfrm>
          <a:prstGeom prst="rect">
            <a:avLst/>
          </a:prstGeom>
          <a:solidFill>
            <a:schemeClr val="bg1"/>
          </a:solidFill>
          <a:ln w="9525">
            <a:solidFill>
              <a:schemeClr val="tx1"/>
            </a:solidFill>
            <a:miter lim="800000"/>
            <a:headEnd/>
            <a:tailEnd/>
          </a:ln>
        </p:spPr>
        <p:txBody>
          <a:bodyPr wrap="none" lIns="91438" tIns="45719" rIns="91438" bIns="45719">
            <a:spAutoFit/>
          </a:bodyPr>
          <a:lstStyle/>
          <a:p>
            <a:r>
              <a:rPr lang="en-US" sz="2400" b="1" dirty="0">
                <a:solidFill>
                  <a:srgbClr val="0040CC"/>
                </a:solidFill>
              </a:rPr>
              <a:t>% Meets &amp; Exceeds</a:t>
            </a:r>
          </a:p>
        </p:txBody>
      </p:sp>
      <p:sp>
        <p:nvSpPr>
          <p:cNvPr id="55303" name="TextBox 7"/>
          <p:cNvSpPr txBox="1">
            <a:spLocks noChangeArrowheads="1"/>
          </p:cNvSpPr>
          <p:nvPr/>
        </p:nvSpPr>
        <p:spPr bwMode="auto">
          <a:xfrm>
            <a:off x="2136664" y="6130381"/>
            <a:ext cx="4628892" cy="461663"/>
          </a:xfrm>
          <a:prstGeom prst="rect">
            <a:avLst/>
          </a:prstGeom>
          <a:solidFill>
            <a:schemeClr val="bg1"/>
          </a:solidFill>
          <a:ln w="9525">
            <a:solidFill>
              <a:schemeClr val="tx1"/>
            </a:solidFill>
            <a:miter lim="800000"/>
            <a:headEnd/>
            <a:tailEnd/>
          </a:ln>
        </p:spPr>
        <p:txBody>
          <a:bodyPr wrap="none" lIns="91438" tIns="45719" rIns="91438" bIns="45719">
            <a:spAutoFit/>
          </a:bodyPr>
          <a:lstStyle/>
          <a:p>
            <a:r>
              <a:rPr lang="en-US" sz="2400" b="1" dirty="0">
                <a:solidFill>
                  <a:srgbClr val="C00000"/>
                </a:solidFill>
              </a:rPr>
              <a:t>Median Student Growth Percentile</a:t>
            </a:r>
          </a:p>
        </p:txBody>
      </p:sp>
      <p:grpSp>
        <p:nvGrpSpPr>
          <p:cNvPr id="2" name="Group 14"/>
          <p:cNvGrpSpPr>
            <a:grpSpLocks/>
          </p:cNvGrpSpPr>
          <p:nvPr/>
        </p:nvGrpSpPr>
        <p:grpSpPr bwMode="auto">
          <a:xfrm>
            <a:off x="921870" y="3456874"/>
            <a:ext cx="7544113" cy="647663"/>
            <a:chOff x="1036326" y="2971800"/>
            <a:chExt cx="7543800" cy="647764"/>
          </a:xfrm>
        </p:grpSpPr>
        <p:sp>
          <p:nvSpPr>
            <p:cNvPr id="55310" name="TextBox 11"/>
            <p:cNvSpPr txBox="1">
              <a:spLocks noChangeArrowheads="1"/>
            </p:cNvSpPr>
            <p:nvPr/>
          </p:nvSpPr>
          <p:spPr bwMode="auto">
            <a:xfrm>
              <a:off x="2727779" y="3157830"/>
              <a:ext cx="1380064" cy="461734"/>
            </a:xfrm>
            <a:prstGeom prst="rect">
              <a:avLst/>
            </a:prstGeom>
            <a:noFill/>
            <a:ln w="9525">
              <a:noFill/>
              <a:miter lim="800000"/>
              <a:headEnd/>
              <a:tailEnd/>
            </a:ln>
          </p:spPr>
          <p:txBody>
            <a:bodyPr wrap="none">
              <a:spAutoFit/>
            </a:bodyPr>
            <a:lstStyle/>
            <a:p>
              <a:r>
                <a:rPr lang="en-US" sz="2400" b="1" dirty="0">
                  <a:solidFill>
                    <a:srgbClr val="C00000"/>
                  </a:solidFill>
                </a:rPr>
                <a:t>GROWTH</a:t>
              </a:r>
            </a:p>
          </p:txBody>
        </p:sp>
        <p:sp>
          <p:nvSpPr>
            <p:cNvPr id="12" name="Right Arrow 11"/>
            <p:cNvSpPr/>
            <p:nvPr/>
          </p:nvSpPr>
          <p:spPr>
            <a:xfrm>
              <a:off x="1036326" y="2971800"/>
              <a:ext cx="7543800" cy="304800"/>
            </a:xfrm>
            <a:prstGeom prst="rightArrow">
              <a:avLst/>
            </a:prstGeom>
            <a:solidFill>
              <a:schemeClr val="accent2"/>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5"/>
          <p:cNvGrpSpPr/>
          <p:nvPr/>
        </p:nvGrpSpPr>
        <p:grpSpPr>
          <a:xfrm>
            <a:off x="4473064" y="1000614"/>
            <a:ext cx="702951" cy="4993386"/>
            <a:chOff x="4211810" y="1000614"/>
            <a:chExt cx="702951" cy="4993386"/>
          </a:xfrm>
        </p:grpSpPr>
        <p:sp>
          <p:nvSpPr>
            <p:cNvPr id="55306" name="TextBox 16"/>
            <p:cNvSpPr txBox="1">
              <a:spLocks noChangeArrowheads="1"/>
            </p:cNvSpPr>
            <p:nvPr/>
          </p:nvSpPr>
          <p:spPr bwMode="auto">
            <a:xfrm rot="16200000">
              <a:off x="3651627" y="1922627"/>
              <a:ext cx="2064604" cy="461664"/>
            </a:xfrm>
            <a:prstGeom prst="rect">
              <a:avLst/>
            </a:prstGeom>
            <a:noFill/>
            <a:ln w="9525">
              <a:noFill/>
              <a:miter lim="800000"/>
              <a:headEnd/>
              <a:tailEnd/>
            </a:ln>
          </p:spPr>
          <p:txBody>
            <a:bodyPr wrap="none">
              <a:spAutoFit/>
            </a:bodyPr>
            <a:lstStyle/>
            <a:p>
              <a:r>
                <a:rPr lang="en-US" sz="2400" b="1" dirty="0">
                  <a:solidFill>
                    <a:srgbClr val="0070C0"/>
                  </a:solidFill>
                </a:rPr>
                <a:t>ACHIEVEMENT</a:t>
              </a:r>
            </a:p>
          </p:txBody>
        </p:sp>
        <p:sp>
          <p:nvSpPr>
            <p:cNvPr id="13" name="Down Arrow 12"/>
            <p:cNvSpPr/>
            <p:nvPr/>
          </p:nvSpPr>
          <p:spPr bwMode="auto">
            <a:xfrm flipV="1">
              <a:off x="4211810" y="1000614"/>
              <a:ext cx="304722" cy="4993386"/>
            </a:xfrm>
            <a:prstGeom prst="downArrow">
              <a:avLst/>
            </a:prstGeom>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5" name="TextBox 14"/>
          <p:cNvSpPr txBox="1"/>
          <p:nvPr/>
        </p:nvSpPr>
        <p:spPr>
          <a:xfrm>
            <a:off x="3103344" y="48580"/>
            <a:ext cx="2937312" cy="629543"/>
          </a:xfrm>
          <a:prstGeom prst="rect">
            <a:avLst/>
          </a:prstGeom>
          <a:solidFill>
            <a:srgbClr val="C00000"/>
          </a:solidFill>
        </p:spPr>
        <p:txBody>
          <a:bodyPr wrap="square" lIns="122146" tIns="61073" rIns="122146" bIns="61073" rtlCol="0">
            <a:spAutoFit/>
          </a:bodyPr>
          <a:lstStyle/>
          <a:p>
            <a:pPr algn="ctr"/>
            <a:r>
              <a:rPr lang="en-US" sz="3200" b="1" spc="401" dirty="0">
                <a:solidFill>
                  <a:schemeClr val="bg1">
                    <a:lumMod val="95000"/>
                  </a:schemeClr>
                </a:solidFill>
                <a:effectLst>
                  <a:outerShdw blurRad="38100" dist="38100" dir="2700000" algn="tl">
                    <a:srgbClr val="000000">
                      <a:alpha val="43137"/>
                    </a:srgbClr>
                  </a:outerShdw>
                </a:effectLst>
              </a:rPr>
              <a:t>in SLDS</a:t>
            </a:r>
          </a:p>
        </p:txBody>
      </p:sp>
    </p:spTree>
    <p:extLst>
      <p:ext uri="{BB962C8B-B14F-4D97-AF65-F5344CB8AC3E}">
        <p14:creationId xmlns:p14="http://schemas.microsoft.com/office/powerpoint/2010/main" val="412447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819754" y="260551"/>
            <a:ext cx="3504493" cy="677337"/>
          </a:xfrm>
          <a:prstGeom prst="rect">
            <a:avLst/>
          </a:prstGeom>
          <a:noFill/>
        </p:spPr>
        <p:txBody>
          <a:bodyPr wrap="none" lIns="122146" tIns="61073" rIns="122146" bIns="6107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dirty="0">
                <a:ln w="11430"/>
              </a:rPr>
              <a:t>SGPs for Districts</a:t>
            </a:r>
          </a:p>
        </p:txBody>
      </p:sp>
      <p:grpSp>
        <p:nvGrpSpPr>
          <p:cNvPr id="18" name="Group 17"/>
          <p:cNvGrpSpPr/>
          <p:nvPr/>
        </p:nvGrpSpPr>
        <p:grpSpPr>
          <a:xfrm>
            <a:off x="1819" y="1116414"/>
            <a:ext cx="9084476" cy="5653895"/>
            <a:chOff x="26452" y="818703"/>
            <a:chExt cx="6904833" cy="4146190"/>
          </a:xfrm>
        </p:grpSpPr>
        <p:pic>
          <p:nvPicPr>
            <p:cNvPr id="56322" name="Picture 15" descr="GA Math II EOCT.png"/>
            <p:cNvPicPr>
              <a:picLocks noChangeAspect="1"/>
            </p:cNvPicPr>
            <p:nvPr/>
          </p:nvPicPr>
          <p:blipFill>
            <a:blip r:embed="rId3" cstate="print"/>
            <a:srcRect/>
            <a:stretch>
              <a:fillRect/>
            </a:stretch>
          </p:blipFill>
          <p:spPr bwMode="auto">
            <a:xfrm>
              <a:off x="89081" y="968991"/>
              <a:ext cx="6786563" cy="3889611"/>
            </a:xfrm>
            <a:prstGeom prst="rect">
              <a:avLst/>
            </a:prstGeom>
            <a:noFill/>
            <a:ln w="9525">
              <a:noFill/>
              <a:miter lim="800000"/>
              <a:headEnd/>
              <a:tailEnd/>
            </a:ln>
          </p:spPr>
        </p:pic>
        <p:sp>
          <p:nvSpPr>
            <p:cNvPr id="56325" name="TextBox 3"/>
            <p:cNvSpPr txBox="1">
              <a:spLocks noChangeArrowheads="1"/>
            </p:cNvSpPr>
            <p:nvPr/>
          </p:nvSpPr>
          <p:spPr bwMode="auto">
            <a:xfrm>
              <a:off x="730250" y="959734"/>
              <a:ext cx="2039938" cy="287676"/>
            </a:xfrm>
            <a:prstGeom prst="rect">
              <a:avLst/>
            </a:prstGeom>
            <a:solidFill>
              <a:schemeClr val="bg1"/>
            </a:solidFill>
            <a:ln w="9525">
              <a:noFill/>
              <a:miter lim="800000"/>
              <a:headEnd/>
              <a:tailEnd/>
            </a:ln>
          </p:spPr>
          <p:txBody>
            <a:bodyPr lIns="68452" tIns="34226" rIns="68452" bIns="34226">
              <a:spAutoFit/>
            </a:bodyPr>
            <a:lstStyle/>
            <a:p>
              <a:r>
                <a:rPr lang="en-US" sz="2100" b="1" dirty="0">
                  <a:latin typeface="Arial Narrow" pitchFamily="34" charset="0"/>
                </a:rPr>
                <a:t>Higher Achievement</a:t>
              </a:r>
            </a:p>
          </p:txBody>
        </p:sp>
        <p:sp>
          <p:nvSpPr>
            <p:cNvPr id="56326" name="TextBox 4"/>
            <p:cNvSpPr txBox="1">
              <a:spLocks noChangeArrowheads="1"/>
            </p:cNvSpPr>
            <p:nvPr/>
          </p:nvSpPr>
          <p:spPr bwMode="auto">
            <a:xfrm>
              <a:off x="737229" y="3898438"/>
              <a:ext cx="1770062" cy="524664"/>
            </a:xfrm>
            <a:prstGeom prst="rect">
              <a:avLst/>
            </a:prstGeom>
            <a:solidFill>
              <a:schemeClr val="bg1"/>
            </a:solidFill>
            <a:ln w="9525">
              <a:noFill/>
              <a:miter lim="800000"/>
              <a:headEnd/>
              <a:tailEnd/>
            </a:ln>
          </p:spPr>
          <p:txBody>
            <a:bodyPr lIns="68452" tIns="34226" rIns="68452" bIns="34226">
              <a:spAutoFit/>
            </a:bodyPr>
            <a:lstStyle/>
            <a:p>
              <a:r>
                <a:rPr lang="en-US" sz="2100" b="1" dirty="0">
                  <a:latin typeface="Arial Narrow" pitchFamily="34" charset="0"/>
                </a:rPr>
                <a:t>Lower Achievement</a:t>
              </a:r>
            </a:p>
            <a:p>
              <a:r>
                <a:rPr lang="en-US" sz="2100" b="1" dirty="0">
                  <a:latin typeface="Arial Narrow" pitchFamily="34" charset="0"/>
                </a:rPr>
                <a:t>Lower Growth</a:t>
              </a:r>
            </a:p>
          </p:txBody>
        </p:sp>
        <p:sp>
          <p:nvSpPr>
            <p:cNvPr id="56327" name="TextBox 5"/>
            <p:cNvSpPr txBox="1">
              <a:spLocks noChangeArrowheads="1"/>
            </p:cNvSpPr>
            <p:nvPr/>
          </p:nvSpPr>
          <p:spPr bwMode="auto">
            <a:xfrm>
              <a:off x="5013325" y="935764"/>
              <a:ext cx="1873250" cy="524664"/>
            </a:xfrm>
            <a:prstGeom prst="rect">
              <a:avLst/>
            </a:prstGeom>
            <a:solidFill>
              <a:schemeClr val="bg1"/>
            </a:solidFill>
            <a:ln w="9525">
              <a:noFill/>
              <a:miter lim="800000"/>
              <a:headEnd/>
              <a:tailEnd/>
            </a:ln>
          </p:spPr>
          <p:txBody>
            <a:bodyPr lIns="68452" tIns="34226" rIns="68452" bIns="34226">
              <a:spAutoFit/>
            </a:bodyPr>
            <a:lstStyle/>
            <a:p>
              <a:pPr algn="r"/>
              <a:r>
                <a:rPr lang="en-US" sz="2100" b="1" dirty="0">
                  <a:latin typeface="Arial Narrow" pitchFamily="34" charset="0"/>
                </a:rPr>
                <a:t>Higher Achievement</a:t>
              </a:r>
            </a:p>
            <a:p>
              <a:pPr algn="r"/>
              <a:r>
                <a:rPr lang="en-US" sz="2100" b="1" dirty="0">
                  <a:latin typeface="Arial Narrow" pitchFamily="34" charset="0"/>
                </a:rPr>
                <a:t>Higher Growth</a:t>
              </a:r>
            </a:p>
          </p:txBody>
        </p:sp>
        <p:sp>
          <p:nvSpPr>
            <p:cNvPr id="56328" name="TextBox 6"/>
            <p:cNvSpPr txBox="1">
              <a:spLocks noChangeArrowheads="1"/>
            </p:cNvSpPr>
            <p:nvPr/>
          </p:nvSpPr>
          <p:spPr bwMode="auto">
            <a:xfrm>
              <a:off x="4855669" y="3897791"/>
              <a:ext cx="1951038" cy="524664"/>
            </a:xfrm>
            <a:prstGeom prst="rect">
              <a:avLst/>
            </a:prstGeom>
            <a:solidFill>
              <a:schemeClr val="bg1"/>
            </a:solidFill>
            <a:ln w="9525">
              <a:noFill/>
              <a:miter lim="800000"/>
              <a:headEnd/>
              <a:tailEnd/>
            </a:ln>
          </p:spPr>
          <p:txBody>
            <a:bodyPr lIns="68452" tIns="34226" rIns="68452" bIns="34226">
              <a:spAutoFit/>
            </a:bodyPr>
            <a:lstStyle/>
            <a:p>
              <a:pPr algn="r"/>
              <a:r>
                <a:rPr lang="en-US" sz="2100" b="1" dirty="0">
                  <a:latin typeface="Arial Narrow" pitchFamily="34" charset="0"/>
                </a:rPr>
                <a:t>Lower Achievement</a:t>
              </a:r>
            </a:p>
            <a:p>
              <a:pPr algn="r"/>
              <a:r>
                <a:rPr lang="en-US" sz="2100" b="1" dirty="0">
                  <a:latin typeface="Arial Narrow" pitchFamily="34" charset="0"/>
                </a:rPr>
                <a:t>Higher Growth</a:t>
              </a:r>
            </a:p>
          </p:txBody>
        </p:sp>
        <p:sp>
          <p:nvSpPr>
            <p:cNvPr id="56330" name="Rectangle 9"/>
            <p:cNvSpPr>
              <a:spLocks noChangeArrowheads="1"/>
            </p:cNvSpPr>
            <p:nvPr/>
          </p:nvSpPr>
          <p:spPr bwMode="auto">
            <a:xfrm>
              <a:off x="781826" y="1257854"/>
              <a:ext cx="1487487" cy="304699"/>
            </a:xfrm>
            <a:prstGeom prst="rect">
              <a:avLst/>
            </a:prstGeom>
            <a:solidFill>
              <a:schemeClr val="bg1"/>
            </a:solidFill>
            <a:ln w="9525">
              <a:noFill/>
              <a:miter lim="800000"/>
              <a:headEnd/>
              <a:tailEnd/>
            </a:ln>
          </p:spPr>
          <p:txBody>
            <a:bodyPr>
              <a:spAutoFit/>
            </a:bodyPr>
            <a:lstStyle/>
            <a:p>
              <a:r>
                <a:rPr lang="en-US" sz="2100" b="1" dirty="0">
                  <a:latin typeface="Arial Narrow" pitchFamily="34" charset="0"/>
                </a:rPr>
                <a:t>Lower Growth</a:t>
              </a:r>
            </a:p>
          </p:txBody>
        </p:sp>
        <p:sp>
          <p:nvSpPr>
            <p:cNvPr id="56329" name="TextBox 8"/>
            <p:cNvSpPr>
              <a:spLocks noChangeArrowheads="1"/>
            </p:cNvSpPr>
            <p:nvPr/>
          </p:nvSpPr>
          <p:spPr bwMode="auto">
            <a:xfrm>
              <a:off x="1529402" y="4646613"/>
              <a:ext cx="4381500" cy="318280"/>
            </a:xfrm>
            <a:prstGeom prst="roundRect">
              <a:avLst>
                <a:gd name="adj" fmla="val 16667"/>
              </a:avLst>
            </a:prstGeom>
            <a:solidFill>
              <a:schemeClr val="bg1"/>
            </a:solidFill>
            <a:ln w="9525">
              <a:noFill/>
              <a:miter lim="800000"/>
              <a:headEnd/>
              <a:tailEnd/>
            </a:ln>
          </p:spPr>
          <p:txBody>
            <a:bodyPr lIns="68452" tIns="34226" rIns="68452" bIns="34226">
              <a:spAutoFit/>
            </a:bodyPr>
            <a:lstStyle/>
            <a:p>
              <a:pPr algn="ctr"/>
              <a:r>
                <a:rPr lang="en-US" sz="2100" b="1" u="sng" dirty="0">
                  <a:solidFill>
                    <a:srgbClr val="C00000"/>
                  </a:solidFill>
                </a:rPr>
                <a:t>Median Student Growth Percentile</a:t>
              </a:r>
            </a:p>
          </p:txBody>
        </p:sp>
        <p:grpSp>
          <p:nvGrpSpPr>
            <p:cNvPr id="15" name="Group 14"/>
            <p:cNvGrpSpPr/>
            <p:nvPr/>
          </p:nvGrpSpPr>
          <p:grpSpPr>
            <a:xfrm>
              <a:off x="264830" y="818703"/>
              <a:ext cx="6666455" cy="4078416"/>
              <a:chOff x="219822" y="839968"/>
              <a:chExt cx="6666455" cy="4078416"/>
            </a:xfrm>
          </p:grpSpPr>
          <p:sp>
            <p:nvSpPr>
              <p:cNvPr id="11" name="TextBox 10"/>
              <p:cNvSpPr txBox="1"/>
              <p:nvPr/>
            </p:nvSpPr>
            <p:spPr>
              <a:xfrm>
                <a:off x="219822" y="839968"/>
                <a:ext cx="508473" cy="3710631"/>
              </a:xfrm>
              <a:prstGeom prst="rect">
                <a:avLst/>
              </a:prstGeom>
              <a:solidFill>
                <a:schemeClr val="bg1"/>
              </a:solidFill>
            </p:spPr>
            <p:txBody>
              <a:bodyPr wrap="square" rtlCol="0">
                <a:spAutoFit/>
              </a:bodyPr>
              <a:lstStyle/>
              <a:p>
                <a:pPr algn="r">
                  <a:lnSpc>
                    <a:spcPts val="3473"/>
                  </a:lnSpc>
                </a:pPr>
                <a:r>
                  <a:rPr lang="en-US" b="1" dirty="0" smtClean="0">
                    <a:solidFill>
                      <a:schemeClr val="tx1"/>
                    </a:solidFill>
                    <a:latin typeface="Arial Narrow" pitchFamily="34" charset="0"/>
                  </a:rPr>
                  <a:t>100%</a:t>
                </a:r>
              </a:p>
              <a:p>
                <a:pPr algn="r">
                  <a:lnSpc>
                    <a:spcPts val="3473"/>
                  </a:lnSpc>
                </a:pPr>
                <a:r>
                  <a:rPr lang="en-US" b="1" dirty="0" smtClean="0">
                    <a:solidFill>
                      <a:schemeClr val="tx1"/>
                    </a:solidFill>
                    <a:latin typeface="Arial Narrow" pitchFamily="34" charset="0"/>
                  </a:rPr>
                  <a:t>90%</a:t>
                </a:r>
              </a:p>
              <a:p>
                <a:pPr algn="r">
                  <a:lnSpc>
                    <a:spcPts val="3473"/>
                  </a:lnSpc>
                </a:pPr>
                <a:r>
                  <a:rPr lang="en-US" b="1" dirty="0" smtClean="0">
                    <a:solidFill>
                      <a:schemeClr val="tx1"/>
                    </a:solidFill>
                    <a:latin typeface="Arial Narrow" pitchFamily="34" charset="0"/>
                  </a:rPr>
                  <a:t>80%</a:t>
                </a:r>
              </a:p>
              <a:p>
                <a:pPr algn="r">
                  <a:lnSpc>
                    <a:spcPts val="3473"/>
                  </a:lnSpc>
                </a:pPr>
                <a:r>
                  <a:rPr lang="en-US" b="1" dirty="0" smtClean="0">
                    <a:solidFill>
                      <a:schemeClr val="tx1"/>
                    </a:solidFill>
                    <a:latin typeface="Arial Narrow" pitchFamily="34" charset="0"/>
                  </a:rPr>
                  <a:t>70%</a:t>
                </a:r>
              </a:p>
              <a:p>
                <a:pPr algn="r">
                  <a:lnSpc>
                    <a:spcPts val="3473"/>
                  </a:lnSpc>
                </a:pPr>
                <a:r>
                  <a:rPr lang="en-US" b="1" dirty="0" smtClean="0">
                    <a:solidFill>
                      <a:schemeClr val="tx1"/>
                    </a:solidFill>
                    <a:latin typeface="Arial Narrow" pitchFamily="34" charset="0"/>
                  </a:rPr>
                  <a:t>60%</a:t>
                </a:r>
              </a:p>
              <a:p>
                <a:pPr algn="r">
                  <a:lnSpc>
                    <a:spcPts val="3473"/>
                  </a:lnSpc>
                </a:pPr>
                <a:r>
                  <a:rPr lang="en-US" b="1" dirty="0" smtClean="0">
                    <a:solidFill>
                      <a:schemeClr val="tx1"/>
                    </a:solidFill>
                    <a:latin typeface="Arial Narrow" pitchFamily="34" charset="0"/>
                  </a:rPr>
                  <a:t>50%</a:t>
                </a:r>
              </a:p>
              <a:p>
                <a:pPr algn="r">
                  <a:lnSpc>
                    <a:spcPts val="3473"/>
                  </a:lnSpc>
                </a:pPr>
                <a:r>
                  <a:rPr lang="en-US" b="1" dirty="0" smtClean="0">
                    <a:solidFill>
                      <a:schemeClr val="tx1"/>
                    </a:solidFill>
                    <a:latin typeface="Arial Narrow" pitchFamily="34" charset="0"/>
                  </a:rPr>
                  <a:t>40%</a:t>
                </a:r>
              </a:p>
              <a:p>
                <a:pPr algn="r">
                  <a:lnSpc>
                    <a:spcPts val="3473"/>
                  </a:lnSpc>
                </a:pPr>
                <a:r>
                  <a:rPr lang="en-US" b="1" dirty="0" smtClean="0">
                    <a:solidFill>
                      <a:schemeClr val="tx1"/>
                    </a:solidFill>
                    <a:latin typeface="Arial Narrow" pitchFamily="34" charset="0"/>
                  </a:rPr>
                  <a:t>30%</a:t>
                </a:r>
              </a:p>
              <a:p>
                <a:pPr algn="r">
                  <a:lnSpc>
                    <a:spcPts val="3473"/>
                  </a:lnSpc>
                </a:pPr>
                <a:r>
                  <a:rPr lang="en-US" b="1" dirty="0" smtClean="0">
                    <a:solidFill>
                      <a:schemeClr val="tx1"/>
                    </a:solidFill>
                    <a:latin typeface="Arial Narrow" pitchFamily="34" charset="0"/>
                  </a:rPr>
                  <a:t>20%</a:t>
                </a:r>
              </a:p>
              <a:p>
                <a:pPr algn="r">
                  <a:lnSpc>
                    <a:spcPts val="3473"/>
                  </a:lnSpc>
                </a:pPr>
                <a:r>
                  <a:rPr lang="en-US" b="1" dirty="0" smtClean="0">
                    <a:solidFill>
                      <a:schemeClr val="tx1"/>
                    </a:solidFill>
                    <a:latin typeface="Arial Narrow" pitchFamily="34" charset="0"/>
                  </a:rPr>
                  <a:t>10%</a:t>
                </a:r>
              </a:p>
              <a:p>
                <a:pPr algn="r">
                  <a:lnSpc>
                    <a:spcPts val="3473"/>
                  </a:lnSpc>
                </a:pPr>
                <a:r>
                  <a:rPr lang="en-US" b="1" dirty="0" smtClean="0">
                    <a:solidFill>
                      <a:schemeClr val="tx1"/>
                    </a:solidFill>
                    <a:latin typeface="Arial Narrow" pitchFamily="34" charset="0"/>
                  </a:rPr>
                  <a:t>0%</a:t>
                </a:r>
                <a:endParaRPr lang="en-US" b="1" dirty="0">
                  <a:solidFill>
                    <a:schemeClr val="tx1"/>
                  </a:solidFill>
                  <a:latin typeface="Arial Narrow" pitchFamily="34" charset="0"/>
                </a:endParaRPr>
              </a:p>
            </p:txBody>
          </p:sp>
          <p:sp>
            <p:nvSpPr>
              <p:cNvPr id="12" name="TextBox 11"/>
              <p:cNvSpPr txBox="1"/>
              <p:nvPr/>
            </p:nvSpPr>
            <p:spPr>
              <a:xfrm>
                <a:off x="318979" y="4444408"/>
                <a:ext cx="6567298" cy="473976"/>
              </a:xfrm>
              <a:prstGeom prst="rect">
                <a:avLst/>
              </a:prstGeom>
              <a:solidFill>
                <a:schemeClr val="bg1"/>
              </a:solidFill>
            </p:spPr>
            <p:txBody>
              <a:bodyPr wrap="square" rtlCol="0">
                <a:spAutoFit/>
              </a:bodyPr>
              <a:lstStyle/>
              <a:p>
                <a:pPr algn="ctr"/>
                <a:r>
                  <a:rPr lang="en-US" b="1" dirty="0" smtClean="0">
                    <a:solidFill>
                      <a:schemeClr val="tx1"/>
                    </a:solidFill>
                    <a:latin typeface="Arial Narrow" pitchFamily="34" charset="0"/>
                  </a:rPr>
                  <a:t>0%          10%          20%          30%          40%          50%          60%          70%           80%         90%        100%</a:t>
                </a:r>
                <a:endParaRPr lang="en-US" b="1" dirty="0">
                  <a:solidFill>
                    <a:schemeClr val="tx1"/>
                  </a:solidFill>
                  <a:latin typeface="Arial Narrow" pitchFamily="34" charset="0"/>
                </a:endParaRPr>
              </a:p>
            </p:txBody>
          </p:sp>
          <p:sp>
            <p:nvSpPr>
              <p:cNvPr id="14" name="Rounded Rectangle 13"/>
              <p:cNvSpPr/>
              <p:nvPr/>
            </p:nvSpPr>
            <p:spPr>
              <a:xfrm>
                <a:off x="451263" y="4476997"/>
                <a:ext cx="403761" cy="2612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331" name="TextBox 7"/>
            <p:cNvSpPr>
              <a:spLocks noChangeArrowheads="1"/>
            </p:cNvSpPr>
            <p:nvPr/>
          </p:nvSpPr>
          <p:spPr bwMode="auto">
            <a:xfrm rot="16200000">
              <a:off x="-966688" y="2337131"/>
              <a:ext cx="2316163" cy="329884"/>
            </a:xfrm>
            <a:prstGeom prst="roundRect">
              <a:avLst>
                <a:gd name="adj" fmla="val 16667"/>
              </a:avLst>
            </a:prstGeom>
            <a:solidFill>
              <a:schemeClr val="bg1"/>
            </a:solidFill>
            <a:ln w="9525">
              <a:noFill/>
              <a:miter lim="800000"/>
              <a:headEnd/>
              <a:tailEnd/>
            </a:ln>
          </p:spPr>
          <p:txBody>
            <a:bodyPr lIns="68452" tIns="34226" rIns="68452" bIns="34226">
              <a:spAutoFit/>
            </a:bodyPr>
            <a:lstStyle/>
            <a:p>
              <a:pPr algn="ctr"/>
              <a:r>
                <a:rPr lang="en-US" sz="2100" b="1" u="sng" dirty="0">
                  <a:solidFill>
                    <a:srgbClr val="0040CC"/>
                  </a:solidFill>
                </a:rPr>
                <a:t>% Meets &amp; Exceeds</a:t>
              </a:r>
            </a:p>
          </p:txBody>
        </p:sp>
      </p:grpSp>
      <p:sp>
        <p:nvSpPr>
          <p:cNvPr id="2" name="Oval 1"/>
          <p:cNvSpPr/>
          <p:nvPr/>
        </p:nvSpPr>
        <p:spPr>
          <a:xfrm>
            <a:off x="5090585" y="1739519"/>
            <a:ext cx="2609309" cy="37015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spTree>
    <p:extLst>
      <p:ext uri="{BB962C8B-B14F-4D97-AF65-F5344CB8AC3E}">
        <p14:creationId xmlns:p14="http://schemas.microsoft.com/office/powerpoint/2010/main" val="230989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872461" y="260551"/>
            <a:ext cx="3399079" cy="677337"/>
          </a:xfrm>
          <a:prstGeom prst="rect">
            <a:avLst/>
          </a:prstGeom>
          <a:noFill/>
        </p:spPr>
        <p:txBody>
          <a:bodyPr wrap="none" lIns="122146" tIns="61073" rIns="122146" bIns="6107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dirty="0">
                <a:ln w="11430"/>
              </a:rPr>
              <a:t>SGPs for Schools</a:t>
            </a:r>
          </a:p>
        </p:txBody>
      </p:sp>
      <p:grpSp>
        <p:nvGrpSpPr>
          <p:cNvPr id="16" name="Group 15"/>
          <p:cNvGrpSpPr/>
          <p:nvPr/>
        </p:nvGrpSpPr>
        <p:grpSpPr>
          <a:xfrm>
            <a:off x="11009" y="1145411"/>
            <a:ext cx="9119394" cy="5624897"/>
            <a:chOff x="-44798" y="839968"/>
            <a:chExt cx="6931373" cy="4124925"/>
          </a:xfrm>
        </p:grpSpPr>
        <p:sp>
          <p:nvSpPr>
            <p:cNvPr id="56325" name="TextBox 3"/>
            <p:cNvSpPr txBox="1">
              <a:spLocks noChangeArrowheads="1"/>
            </p:cNvSpPr>
            <p:nvPr/>
          </p:nvSpPr>
          <p:spPr bwMode="auto">
            <a:xfrm>
              <a:off x="730250" y="959734"/>
              <a:ext cx="2039938" cy="287676"/>
            </a:xfrm>
            <a:prstGeom prst="rect">
              <a:avLst/>
            </a:prstGeom>
            <a:solidFill>
              <a:schemeClr val="bg1"/>
            </a:solidFill>
            <a:ln w="9525">
              <a:noFill/>
              <a:miter lim="800000"/>
              <a:headEnd/>
              <a:tailEnd/>
            </a:ln>
          </p:spPr>
          <p:txBody>
            <a:bodyPr lIns="68452" tIns="34226" rIns="68452" bIns="34226">
              <a:spAutoFit/>
            </a:bodyPr>
            <a:lstStyle/>
            <a:p>
              <a:r>
                <a:rPr lang="en-US" sz="2100" b="1" dirty="0">
                  <a:latin typeface="Arial Narrow" pitchFamily="34" charset="0"/>
                </a:rPr>
                <a:t>Higher Achievement</a:t>
              </a:r>
            </a:p>
          </p:txBody>
        </p:sp>
        <p:sp>
          <p:nvSpPr>
            <p:cNvPr id="56326" name="TextBox 4"/>
            <p:cNvSpPr txBox="1">
              <a:spLocks noChangeArrowheads="1"/>
            </p:cNvSpPr>
            <p:nvPr/>
          </p:nvSpPr>
          <p:spPr bwMode="auto">
            <a:xfrm>
              <a:off x="737229" y="3898438"/>
              <a:ext cx="1770062" cy="524664"/>
            </a:xfrm>
            <a:prstGeom prst="rect">
              <a:avLst/>
            </a:prstGeom>
            <a:solidFill>
              <a:schemeClr val="bg1"/>
            </a:solidFill>
            <a:ln w="9525">
              <a:noFill/>
              <a:miter lim="800000"/>
              <a:headEnd/>
              <a:tailEnd/>
            </a:ln>
          </p:spPr>
          <p:txBody>
            <a:bodyPr lIns="68452" tIns="34226" rIns="68452" bIns="34226">
              <a:spAutoFit/>
            </a:bodyPr>
            <a:lstStyle/>
            <a:p>
              <a:r>
                <a:rPr lang="en-US" sz="2100" b="1" dirty="0">
                  <a:latin typeface="Arial Narrow" pitchFamily="34" charset="0"/>
                </a:rPr>
                <a:t>Lower Achievement</a:t>
              </a:r>
            </a:p>
            <a:p>
              <a:r>
                <a:rPr lang="en-US" sz="2100" b="1" dirty="0">
                  <a:latin typeface="Arial Narrow" pitchFamily="34" charset="0"/>
                </a:rPr>
                <a:t>Lower Growth</a:t>
              </a:r>
            </a:p>
          </p:txBody>
        </p:sp>
        <p:sp>
          <p:nvSpPr>
            <p:cNvPr id="56327" name="TextBox 5"/>
            <p:cNvSpPr txBox="1">
              <a:spLocks noChangeArrowheads="1"/>
            </p:cNvSpPr>
            <p:nvPr/>
          </p:nvSpPr>
          <p:spPr bwMode="auto">
            <a:xfrm>
              <a:off x="5013325" y="935764"/>
              <a:ext cx="1873250" cy="524664"/>
            </a:xfrm>
            <a:prstGeom prst="rect">
              <a:avLst/>
            </a:prstGeom>
            <a:solidFill>
              <a:schemeClr val="bg1"/>
            </a:solidFill>
            <a:ln w="9525">
              <a:noFill/>
              <a:miter lim="800000"/>
              <a:headEnd/>
              <a:tailEnd/>
            </a:ln>
          </p:spPr>
          <p:txBody>
            <a:bodyPr lIns="68452" tIns="34226" rIns="68452" bIns="34226">
              <a:spAutoFit/>
            </a:bodyPr>
            <a:lstStyle/>
            <a:p>
              <a:pPr algn="r"/>
              <a:r>
                <a:rPr lang="en-US" sz="2100" b="1" dirty="0">
                  <a:latin typeface="Arial Narrow" pitchFamily="34" charset="0"/>
                </a:rPr>
                <a:t>Higher Achievement</a:t>
              </a:r>
            </a:p>
            <a:p>
              <a:pPr algn="r"/>
              <a:r>
                <a:rPr lang="en-US" sz="2100" b="1" dirty="0">
                  <a:latin typeface="Arial Narrow" pitchFamily="34" charset="0"/>
                </a:rPr>
                <a:t>Higher Growth</a:t>
              </a:r>
            </a:p>
          </p:txBody>
        </p:sp>
        <p:sp>
          <p:nvSpPr>
            <p:cNvPr id="56328" name="TextBox 6"/>
            <p:cNvSpPr txBox="1">
              <a:spLocks noChangeArrowheads="1"/>
            </p:cNvSpPr>
            <p:nvPr/>
          </p:nvSpPr>
          <p:spPr bwMode="auto">
            <a:xfrm>
              <a:off x="4855669" y="3897791"/>
              <a:ext cx="1951038" cy="524664"/>
            </a:xfrm>
            <a:prstGeom prst="rect">
              <a:avLst/>
            </a:prstGeom>
            <a:solidFill>
              <a:schemeClr val="bg1"/>
            </a:solidFill>
            <a:ln w="9525">
              <a:noFill/>
              <a:miter lim="800000"/>
              <a:headEnd/>
              <a:tailEnd/>
            </a:ln>
          </p:spPr>
          <p:txBody>
            <a:bodyPr lIns="68452" tIns="34226" rIns="68452" bIns="34226">
              <a:spAutoFit/>
            </a:bodyPr>
            <a:lstStyle/>
            <a:p>
              <a:pPr algn="r"/>
              <a:r>
                <a:rPr lang="en-US" sz="2100" b="1" dirty="0">
                  <a:latin typeface="Arial Narrow" pitchFamily="34" charset="0"/>
                </a:rPr>
                <a:t>Lower Achievement</a:t>
              </a:r>
            </a:p>
            <a:p>
              <a:pPr algn="r"/>
              <a:r>
                <a:rPr lang="en-US" sz="2100" b="1" dirty="0">
                  <a:latin typeface="Arial Narrow" pitchFamily="34" charset="0"/>
                </a:rPr>
                <a:t>Higher Growth</a:t>
              </a:r>
            </a:p>
          </p:txBody>
        </p:sp>
        <p:sp>
          <p:nvSpPr>
            <p:cNvPr id="56330" name="Rectangle 9"/>
            <p:cNvSpPr>
              <a:spLocks noChangeArrowheads="1"/>
            </p:cNvSpPr>
            <p:nvPr/>
          </p:nvSpPr>
          <p:spPr bwMode="auto">
            <a:xfrm>
              <a:off x="781826" y="1257854"/>
              <a:ext cx="1487487" cy="304699"/>
            </a:xfrm>
            <a:prstGeom prst="rect">
              <a:avLst/>
            </a:prstGeom>
            <a:solidFill>
              <a:schemeClr val="bg1"/>
            </a:solidFill>
            <a:ln w="9525">
              <a:noFill/>
              <a:miter lim="800000"/>
              <a:headEnd/>
              <a:tailEnd/>
            </a:ln>
          </p:spPr>
          <p:txBody>
            <a:bodyPr>
              <a:spAutoFit/>
            </a:bodyPr>
            <a:lstStyle/>
            <a:p>
              <a:r>
                <a:rPr lang="en-US" sz="2100" b="1" dirty="0">
                  <a:latin typeface="Arial Narrow" pitchFamily="34" charset="0"/>
                </a:rPr>
                <a:t>Lower Growth</a:t>
              </a:r>
            </a:p>
          </p:txBody>
        </p:sp>
        <p:sp>
          <p:nvSpPr>
            <p:cNvPr id="56331" name="TextBox 7"/>
            <p:cNvSpPr>
              <a:spLocks noChangeArrowheads="1"/>
            </p:cNvSpPr>
            <p:nvPr/>
          </p:nvSpPr>
          <p:spPr bwMode="auto">
            <a:xfrm rot="16200000">
              <a:off x="-1037938" y="2358393"/>
              <a:ext cx="2316163" cy="329884"/>
            </a:xfrm>
            <a:prstGeom prst="roundRect">
              <a:avLst>
                <a:gd name="adj" fmla="val 16667"/>
              </a:avLst>
            </a:prstGeom>
            <a:solidFill>
              <a:schemeClr val="bg1"/>
            </a:solidFill>
            <a:ln w="9525">
              <a:noFill/>
              <a:miter lim="800000"/>
              <a:headEnd/>
              <a:tailEnd/>
            </a:ln>
          </p:spPr>
          <p:txBody>
            <a:bodyPr lIns="68452" tIns="34226" rIns="68452" bIns="34226">
              <a:spAutoFit/>
            </a:bodyPr>
            <a:lstStyle/>
            <a:p>
              <a:pPr algn="ctr"/>
              <a:r>
                <a:rPr lang="en-US" sz="2100" b="1" u="sng" dirty="0">
                  <a:solidFill>
                    <a:srgbClr val="0040CC"/>
                  </a:solidFill>
                </a:rPr>
                <a:t>% Meets &amp; Exceeds</a:t>
              </a:r>
            </a:p>
          </p:txBody>
        </p:sp>
        <p:sp>
          <p:nvSpPr>
            <p:cNvPr id="56329" name="TextBox 8"/>
            <p:cNvSpPr>
              <a:spLocks noChangeArrowheads="1"/>
            </p:cNvSpPr>
            <p:nvPr/>
          </p:nvSpPr>
          <p:spPr bwMode="auto">
            <a:xfrm>
              <a:off x="1529402" y="4646613"/>
              <a:ext cx="4381500" cy="318280"/>
            </a:xfrm>
            <a:prstGeom prst="roundRect">
              <a:avLst>
                <a:gd name="adj" fmla="val 16667"/>
              </a:avLst>
            </a:prstGeom>
            <a:solidFill>
              <a:schemeClr val="bg1"/>
            </a:solidFill>
            <a:ln w="9525">
              <a:noFill/>
              <a:miter lim="800000"/>
              <a:headEnd/>
              <a:tailEnd/>
            </a:ln>
          </p:spPr>
          <p:txBody>
            <a:bodyPr lIns="68452" tIns="34226" rIns="68452" bIns="34226">
              <a:spAutoFit/>
            </a:bodyPr>
            <a:lstStyle/>
            <a:p>
              <a:pPr algn="ctr"/>
              <a:r>
                <a:rPr lang="en-US" sz="2100" b="1" u="sng" dirty="0">
                  <a:solidFill>
                    <a:srgbClr val="C00000"/>
                  </a:solidFill>
                </a:rPr>
                <a:t>Median Student Growth Percentile</a:t>
              </a:r>
            </a:p>
          </p:txBody>
        </p:sp>
        <p:pic>
          <p:nvPicPr>
            <p:cNvPr id="181251" name="Picture 3"/>
            <p:cNvPicPr>
              <a:picLocks noChangeAspect="1" noChangeArrowheads="1"/>
            </p:cNvPicPr>
            <p:nvPr/>
          </p:nvPicPr>
          <p:blipFill>
            <a:blip r:embed="rId3" cstate="print"/>
            <a:srcRect/>
            <a:stretch>
              <a:fillRect/>
            </a:stretch>
          </p:blipFill>
          <p:spPr bwMode="auto">
            <a:xfrm>
              <a:off x="2273767" y="1767219"/>
              <a:ext cx="3108960" cy="1840505"/>
            </a:xfrm>
            <a:prstGeom prst="rect">
              <a:avLst/>
            </a:prstGeom>
            <a:noFill/>
            <a:ln w="9525">
              <a:noFill/>
              <a:miter lim="800000"/>
              <a:headEnd/>
              <a:tailEnd/>
            </a:ln>
          </p:spPr>
        </p:pic>
        <p:grpSp>
          <p:nvGrpSpPr>
            <p:cNvPr id="15" name="Group 14"/>
            <p:cNvGrpSpPr/>
            <p:nvPr/>
          </p:nvGrpSpPr>
          <p:grpSpPr>
            <a:xfrm>
              <a:off x="219822" y="839968"/>
              <a:ext cx="6661673" cy="4078416"/>
              <a:chOff x="219822" y="839968"/>
              <a:chExt cx="6661673" cy="4078416"/>
            </a:xfrm>
          </p:grpSpPr>
          <p:sp>
            <p:nvSpPr>
              <p:cNvPr id="11" name="TextBox 10"/>
              <p:cNvSpPr txBox="1"/>
              <p:nvPr/>
            </p:nvSpPr>
            <p:spPr>
              <a:xfrm>
                <a:off x="219822" y="839968"/>
                <a:ext cx="508473" cy="3710631"/>
              </a:xfrm>
              <a:prstGeom prst="rect">
                <a:avLst/>
              </a:prstGeom>
              <a:solidFill>
                <a:schemeClr val="bg1"/>
              </a:solidFill>
            </p:spPr>
            <p:txBody>
              <a:bodyPr wrap="square" rtlCol="0">
                <a:spAutoFit/>
              </a:bodyPr>
              <a:lstStyle/>
              <a:p>
                <a:pPr algn="r">
                  <a:lnSpc>
                    <a:spcPts val="3473"/>
                  </a:lnSpc>
                </a:pPr>
                <a:r>
                  <a:rPr lang="en-US" b="1" dirty="0" smtClean="0">
                    <a:solidFill>
                      <a:schemeClr val="tx1"/>
                    </a:solidFill>
                    <a:latin typeface="Arial Narrow" pitchFamily="34" charset="0"/>
                  </a:rPr>
                  <a:t>100%</a:t>
                </a:r>
              </a:p>
              <a:p>
                <a:pPr algn="r">
                  <a:lnSpc>
                    <a:spcPts val="3473"/>
                  </a:lnSpc>
                </a:pPr>
                <a:r>
                  <a:rPr lang="en-US" b="1" dirty="0" smtClean="0">
                    <a:solidFill>
                      <a:schemeClr val="tx1"/>
                    </a:solidFill>
                    <a:latin typeface="Arial Narrow" pitchFamily="34" charset="0"/>
                  </a:rPr>
                  <a:t>90%</a:t>
                </a:r>
              </a:p>
              <a:p>
                <a:pPr algn="r">
                  <a:lnSpc>
                    <a:spcPts val="3473"/>
                  </a:lnSpc>
                </a:pPr>
                <a:r>
                  <a:rPr lang="en-US" b="1" dirty="0" smtClean="0">
                    <a:solidFill>
                      <a:schemeClr val="tx1"/>
                    </a:solidFill>
                    <a:latin typeface="Arial Narrow" pitchFamily="34" charset="0"/>
                  </a:rPr>
                  <a:t>80%</a:t>
                </a:r>
              </a:p>
              <a:p>
                <a:pPr algn="r">
                  <a:lnSpc>
                    <a:spcPts val="3473"/>
                  </a:lnSpc>
                </a:pPr>
                <a:r>
                  <a:rPr lang="en-US" b="1" dirty="0" smtClean="0">
                    <a:solidFill>
                      <a:schemeClr val="tx1"/>
                    </a:solidFill>
                    <a:latin typeface="Arial Narrow" pitchFamily="34" charset="0"/>
                  </a:rPr>
                  <a:t>70%</a:t>
                </a:r>
              </a:p>
              <a:p>
                <a:pPr algn="r">
                  <a:lnSpc>
                    <a:spcPts val="3473"/>
                  </a:lnSpc>
                </a:pPr>
                <a:r>
                  <a:rPr lang="en-US" b="1" dirty="0" smtClean="0">
                    <a:solidFill>
                      <a:schemeClr val="tx1"/>
                    </a:solidFill>
                    <a:latin typeface="Arial Narrow" pitchFamily="34" charset="0"/>
                  </a:rPr>
                  <a:t>60%</a:t>
                </a:r>
              </a:p>
              <a:p>
                <a:pPr algn="r">
                  <a:lnSpc>
                    <a:spcPts val="3473"/>
                  </a:lnSpc>
                </a:pPr>
                <a:r>
                  <a:rPr lang="en-US" b="1" dirty="0" smtClean="0">
                    <a:solidFill>
                      <a:schemeClr val="tx1"/>
                    </a:solidFill>
                    <a:latin typeface="Arial Narrow" pitchFamily="34" charset="0"/>
                  </a:rPr>
                  <a:t>50%</a:t>
                </a:r>
              </a:p>
              <a:p>
                <a:pPr algn="r">
                  <a:lnSpc>
                    <a:spcPts val="3473"/>
                  </a:lnSpc>
                </a:pPr>
                <a:r>
                  <a:rPr lang="en-US" b="1" dirty="0" smtClean="0">
                    <a:solidFill>
                      <a:schemeClr val="tx1"/>
                    </a:solidFill>
                    <a:latin typeface="Arial Narrow" pitchFamily="34" charset="0"/>
                  </a:rPr>
                  <a:t>40%</a:t>
                </a:r>
              </a:p>
              <a:p>
                <a:pPr algn="r">
                  <a:lnSpc>
                    <a:spcPts val="3473"/>
                  </a:lnSpc>
                </a:pPr>
                <a:r>
                  <a:rPr lang="en-US" b="1" dirty="0" smtClean="0">
                    <a:solidFill>
                      <a:schemeClr val="tx1"/>
                    </a:solidFill>
                    <a:latin typeface="Arial Narrow" pitchFamily="34" charset="0"/>
                  </a:rPr>
                  <a:t>30%</a:t>
                </a:r>
              </a:p>
              <a:p>
                <a:pPr algn="r">
                  <a:lnSpc>
                    <a:spcPts val="3473"/>
                  </a:lnSpc>
                </a:pPr>
                <a:r>
                  <a:rPr lang="en-US" b="1" dirty="0" smtClean="0">
                    <a:solidFill>
                      <a:schemeClr val="tx1"/>
                    </a:solidFill>
                    <a:latin typeface="Arial Narrow" pitchFamily="34" charset="0"/>
                  </a:rPr>
                  <a:t>20%</a:t>
                </a:r>
              </a:p>
              <a:p>
                <a:pPr algn="r">
                  <a:lnSpc>
                    <a:spcPts val="3473"/>
                  </a:lnSpc>
                </a:pPr>
                <a:r>
                  <a:rPr lang="en-US" b="1" dirty="0" smtClean="0">
                    <a:solidFill>
                      <a:schemeClr val="tx1"/>
                    </a:solidFill>
                    <a:latin typeface="Arial Narrow" pitchFamily="34" charset="0"/>
                  </a:rPr>
                  <a:t>10%</a:t>
                </a:r>
              </a:p>
              <a:p>
                <a:pPr algn="r">
                  <a:lnSpc>
                    <a:spcPts val="3473"/>
                  </a:lnSpc>
                </a:pPr>
                <a:r>
                  <a:rPr lang="en-US" b="1" dirty="0" smtClean="0">
                    <a:solidFill>
                      <a:schemeClr val="tx1"/>
                    </a:solidFill>
                    <a:latin typeface="Arial Narrow" pitchFamily="34" charset="0"/>
                  </a:rPr>
                  <a:t>0%</a:t>
                </a:r>
                <a:endParaRPr lang="en-US" b="1" dirty="0">
                  <a:solidFill>
                    <a:schemeClr val="tx1"/>
                  </a:solidFill>
                  <a:latin typeface="Arial Narrow" pitchFamily="34" charset="0"/>
                </a:endParaRPr>
              </a:p>
            </p:txBody>
          </p:sp>
          <p:sp>
            <p:nvSpPr>
              <p:cNvPr id="12" name="TextBox 11"/>
              <p:cNvSpPr txBox="1"/>
              <p:nvPr/>
            </p:nvSpPr>
            <p:spPr>
              <a:xfrm>
                <a:off x="314197" y="4444408"/>
                <a:ext cx="6567298" cy="473976"/>
              </a:xfrm>
              <a:prstGeom prst="rect">
                <a:avLst/>
              </a:prstGeom>
              <a:solidFill>
                <a:schemeClr val="bg1"/>
              </a:solidFill>
            </p:spPr>
            <p:txBody>
              <a:bodyPr wrap="square" rtlCol="0">
                <a:spAutoFit/>
              </a:bodyPr>
              <a:lstStyle/>
              <a:p>
                <a:pPr algn="ctr"/>
                <a:r>
                  <a:rPr lang="en-US" b="1" dirty="0" smtClean="0">
                    <a:solidFill>
                      <a:schemeClr val="tx1"/>
                    </a:solidFill>
                    <a:latin typeface="Arial Narrow" pitchFamily="34" charset="0"/>
                  </a:rPr>
                  <a:t>0%          10%          20%          30%          40%          50%          60%          70%           80%         90%        100%</a:t>
                </a:r>
                <a:endParaRPr lang="en-US" b="1" dirty="0">
                  <a:solidFill>
                    <a:schemeClr val="tx1"/>
                  </a:solidFill>
                  <a:latin typeface="Arial Narrow" pitchFamily="34" charset="0"/>
                </a:endParaRPr>
              </a:p>
            </p:txBody>
          </p:sp>
          <p:sp>
            <p:nvSpPr>
              <p:cNvPr id="14" name="Rounded Rectangle 13"/>
              <p:cNvSpPr/>
              <p:nvPr/>
            </p:nvSpPr>
            <p:spPr>
              <a:xfrm>
                <a:off x="451263" y="4476997"/>
                <a:ext cx="403761" cy="2612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Rectangle 1"/>
          <p:cNvSpPr/>
          <p:nvPr/>
        </p:nvSpPr>
        <p:spPr>
          <a:xfrm>
            <a:off x="2287045" y="3114230"/>
            <a:ext cx="4569911" cy="677337"/>
          </a:xfrm>
          <a:prstGeom prst="rect">
            <a:avLst/>
          </a:prstGeom>
        </p:spPr>
        <p:txBody>
          <a:bodyPr lIns="122146" tIns="61073" rIns="122146" bIns="61073">
            <a:spAutoFit/>
          </a:bodyPr>
          <a:lstStyle/>
          <a:p>
            <a:r>
              <a:rPr lang="en-US" dirty="0"/>
              <a:t>50% of a teachers evaluation will come from SGP data. </a:t>
            </a:r>
          </a:p>
        </p:txBody>
      </p:sp>
      <p:sp>
        <p:nvSpPr>
          <p:cNvPr id="3" name="Oval 2"/>
          <p:cNvSpPr/>
          <p:nvPr/>
        </p:nvSpPr>
        <p:spPr>
          <a:xfrm>
            <a:off x="5106654" y="2318633"/>
            <a:ext cx="1674161" cy="27014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spTree>
    <p:extLst>
      <p:ext uri="{BB962C8B-B14F-4D97-AF65-F5344CB8AC3E}">
        <p14:creationId xmlns:p14="http://schemas.microsoft.com/office/powerpoint/2010/main" val="311213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25307"/>
            <a:ext cx="8165548" cy="964847"/>
          </a:xfrm>
        </p:spPr>
        <p:txBody>
          <a:bodyPr>
            <a:normAutofit/>
          </a:bodyPr>
          <a:lstStyle/>
          <a:p>
            <a:pPr algn="ctr"/>
            <a:r>
              <a:rPr lang="en-US" sz="3600" dirty="0" smtClean="0"/>
              <a:t>Teacher Resource</a:t>
            </a:r>
            <a:endParaRPr lang="en-US" sz="3600" dirty="0"/>
          </a:p>
        </p:txBody>
      </p:sp>
      <p:sp>
        <p:nvSpPr>
          <p:cNvPr id="3" name="Content Placeholder 2"/>
          <p:cNvSpPr>
            <a:spLocks noGrp="1"/>
          </p:cNvSpPr>
          <p:nvPr>
            <p:ph idx="1"/>
          </p:nvPr>
        </p:nvSpPr>
        <p:spPr>
          <a:xfrm>
            <a:off x="677092" y="1298863"/>
            <a:ext cx="7789817" cy="4922887"/>
          </a:xfrm>
        </p:spPr>
        <p:txBody>
          <a:bodyPr/>
          <a:lstStyle/>
          <a:p>
            <a:r>
              <a:rPr lang="en-US" dirty="0" smtClean="0"/>
              <a:t>SLDS (Statewide Longitudinal Data System) provides the information for Student Growth data that can be manipulated in a variety of ways.</a:t>
            </a:r>
          </a:p>
          <a:p>
            <a:pPr marL="0" indent="0">
              <a:buNone/>
            </a:pPr>
            <a:endParaRPr lang="en-US" dirty="0" smtClean="0"/>
          </a:p>
          <a:p>
            <a:r>
              <a:rPr lang="en-US" dirty="0" smtClean="0"/>
              <a:t>Teachers can disaggregate the data in a variety </a:t>
            </a:r>
            <a:br>
              <a:rPr lang="en-US" dirty="0" smtClean="0"/>
            </a:br>
            <a:r>
              <a:rPr lang="en-US" dirty="0" smtClean="0"/>
              <a:t>of ways.  One example is by class period or teaching segment.  This provides the teacher </a:t>
            </a:r>
            <a:br>
              <a:rPr lang="en-US" dirty="0" smtClean="0"/>
            </a:br>
            <a:r>
              <a:rPr lang="en-US" dirty="0" smtClean="0"/>
              <a:t>the opportunity to analyze his/her teaching </a:t>
            </a:r>
            <a:br>
              <a:rPr lang="en-US" dirty="0" smtClean="0"/>
            </a:br>
            <a:r>
              <a:rPr lang="en-US" dirty="0" smtClean="0"/>
              <a:t>and how student growth is similar or different depending on a variety of factors.</a:t>
            </a:r>
          </a:p>
          <a:p>
            <a:pPr lvl="1"/>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76</a:t>
            </a:fld>
            <a:endParaRPr lang="en-US" dirty="0"/>
          </a:p>
        </p:txBody>
      </p:sp>
    </p:spTree>
    <p:extLst>
      <p:ext uri="{BB962C8B-B14F-4D97-AF65-F5344CB8AC3E}">
        <p14:creationId xmlns:p14="http://schemas.microsoft.com/office/powerpoint/2010/main" val="191599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34122" y="6485659"/>
            <a:ext cx="609878" cy="365847"/>
          </a:xfrm>
        </p:spPr>
        <p:txBody>
          <a:bodyPr/>
          <a:lstStyle/>
          <a:p>
            <a:pPr>
              <a:defRPr/>
            </a:pPr>
            <a:fld id="{B2EB73B5-DBEE-40E1-8310-FF0AAF6E2B9B}" type="slidenum">
              <a:rPr lang="en-US" smtClean="0"/>
              <a:pPr>
                <a:defRPr/>
              </a:pPr>
              <a:t>77</a:t>
            </a:fld>
            <a:endParaRPr lang="en-US" dirty="0"/>
          </a:p>
        </p:txBody>
      </p:sp>
      <p:sp>
        <p:nvSpPr>
          <p:cNvPr id="4" name="Rectangle 3"/>
          <p:cNvSpPr/>
          <p:nvPr/>
        </p:nvSpPr>
        <p:spPr>
          <a:xfrm>
            <a:off x="1394986" y="1280330"/>
            <a:ext cx="1885374" cy="10794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tx1"/>
                </a:solidFill>
              </a:rPr>
              <a:t>Needs Development</a:t>
            </a:r>
          </a:p>
        </p:txBody>
      </p:sp>
      <p:sp>
        <p:nvSpPr>
          <p:cNvPr id="5" name="Rectangle 4"/>
          <p:cNvSpPr/>
          <p:nvPr/>
        </p:nvSpPr>
        <p:spPr>
          <a:xfrm>
            <a:off x="3273728" y="1283431"/>
            <a:ext cx="1885374" cy="1079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Proficient</a:t>
            </a:r>
          </a:p>
        </p:txBody>
      </p:sp>
      <p:sp>
        <p:nvSpPr>
          <p:cNvPr id="6" name="Rectangle 5"/>
          <p:cNvSpPr/>
          <p:nvPr/>
        </p:nvSpPr>
        <p:spPr>
          <a:xfrm>
            <a:off x="5162093" y="1286532"/>
            <a:ext cx="1885374" cy="1079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Exemplary</a:t>
            </a:r>
          </a:p>
        </p:txBody>
      </p:sp>
      <p:sp>
        <p:nvSpPr>
          <p:cNvPr id="7" name="Rectangle 6"/>
          <p:cNvSpPr/>
          <p:nvPr/>
        </p:nvSpPr>
        <p:spPr>
          <a:xfrm>
            <a:off x="7041481" y="1289633"/>
            <a:ext cx="1885374" cy="1079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Exemplary</a:t>
            </a:r>
          </a:p>
        </p:txBody>
      </p:sp>
      <p:sp>
        <p:nvSpPr>
          <p:cNvPr id="8" name="Rectangle 7"/>
          <p:cNvSpPr/>
          <p:nvPr/>
        </p:nvSpPr>
        <p:spPr>
          <a:xfrm>
            <a:off x="1394986" y="2353553"/>
            <a:ext cx="1885374" cy="10794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tx1"/>
                </a:solidFill>
              </a:rPr>
              <a:t>Needs Development</a:t>
            </a:r>
          </a:p>
        </p:txBody>
      </p:sp>
      <p:sp>
        <p:nvSpPr>
          <p:cNvPr id="9" name="Rectangle 8"/>
          <p:cNvSpPr/>
          <p:nvPr/>
        </p:nvSpPr>
        <p:spPr>
          <a:xfrm>
            <a:off x="3273728" y="2353553"/>
            <a:ext cx="1885374" cy="1079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Proficient</a:t>
            </a:r>
          </a:p>
        </p:txBody>
      </p:sp>
      <p:sp>
        <p:nvSpPr>
          <p:cNvPr id="10" name="Rectangle 9"/>
          <p:cNvSpPr/>
          <p:nvPr/>
        </p:nvSpPr>
        <p:spPr>
          <a:xfrm>
            <a:off x="5162093" y="2353553"/>
            <a:ext cx="1885374" cy="1079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Proficient</a:t>
            </a:r>
          </a:p>
        </p:txBody>
      </p:sp>
      <p:sp>
        <p:nvSpPr>
          <p:cNvPr id="11" name="Rectangle 10"/>
          <p:cNvSpPr/>
          <p:nvPr/>
        </p:nvSpPr>
        <p:spPr>
          <a:xfrm>
            <a:off x="7041481" y="2353553"/>
            <a:ext cx="1885374" cy="1079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Exemplary</a:t>
            </a:r>
          </a:p>
        </p:txBody>
      </p:sp>
      <p:sp>
        <p:nvSpPr>
          <p:cNvPr id="12" name="Rectangle 11"/>
          <p:cNvSpPr/>
          <p:nvPr/>
        </p:nvSpPr>
        <p:spPr>
          <a:xfrm>
            <a:off x="1394986" y="3429866"/>
            <a:ext cx="1885374" cy="1079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Ineffective</a:t>
            </a:r>
          </a:p>
        </p:txBody>
      </p:sp>
      <p:sp>
        <p:nvSpPr>
          <p:cNvPr id="13" name="Rectangle 12"/>
          <p:cNvSpPr/>
          <p:nvPr/>
        </p:nvSpPr>
        <p:spPr>
          <a:xfrm>
            <a:off x="3273728" y="3429866"/>
            <a:ext cx="1885374" cy="10794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tx1"/>
                </a:solidFill>
              </a:rPr>
              <a:t>Needs Development</a:t>
            </a:r>
          </a:p>
        </p:txBody>
      </p:sp>
      <p:sp>
        <p:nvSpPr>
          <p:cNvPr id="14" name="Rectangle 13"/>
          <p:cNvSpPr/>
          <p:nvPr/>
        </p:nvSpPr>
        <p:spPr>
          <a:xfrm>
            <a:off x="5162093" y="3429866"/>
            <a:ext cx="1885374" cy="10794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tx1"/>
                </a:solidFill>
              </a:rPr>
              <a:t>Needs Development</a:t>
            </a:r>
          </a:p>
        </p:txBody>
      </p:sp>
      <p:sp>
        <p:nvSpPr>
          <p:cNvPr id="15" name="Rectangle 14"/>
          <p:cNvSpPr/>
          <p:nvPr/>
        </p:nvSpPr>
        <p:spPr>
          <a:xfrm>
            <a:off x="7041481" y="3429866"/>
            <a:ext cx="1885374" cy="1079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Proficient</a:t>
            </a:r>
          </a:p>
        </p:txBody>
      </p:sp>
      <p:sp>
        <p:nvSpPr>
          <p:cNvPr id="16" name="Rectangle 15"/>
          <p:cNvSpPr/>
          <p:nvPr/>
        </p:nvSpPr>
        <p:spPr>
          <a:xfrm>
            <a:off x="1394986" y="4506178"/>
            <a:ext cx="1885374" cy="1079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Ineffective</a:t>
            </a:r>
          </a:p>
        </p:txBody>
      </p:sp>
      <p:sp>
        <p:nvSpPr>
          <p:cNvPr id="17" name="Rectangle 16"/>
          <p:cNvSpPr/>
          <p:nvPr/>
        </p:nvSpPr>
        <p:spPr>
          <a:xfrm>
            <a:off x="3273728" y="4506178"/>
            <a:ext cx="1885374" cy="1079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bg1"/>
                </a:solidFill>
                <a:effectLst>
                  <a:outerShdw blurRad="38100" dist="38100" dir="2700000" algn="tl">
                    <a:srgbClr val="000000">
                      <a:alpha val="43137"/>
                    </a:srgbClr>
                  </a:outerShdw>
                </a:effectLst>
              </a:rPr>
              <a:t>Ineffective</a:t>
            </a:r>
          </a:p>
        </p:txBody>
      </p:sp>
      <p:sp>
        <p:nvSpPr>
          <p:cNvPr id="18" name="Rectangle 17"/>
          <p:cNvSpPr/>
          <p:nvPr/>
        </p:nvSpPr>
        <p:spPr>
          <a:xfrm>
            <a:off x="5162093" y="4506178"/>
            <a:ext cx="1885374" cy="10794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tx1"/>
                </a:solidFill>
              </a:rPr>
              <a:t>Needs Development</a:t>
            </a:r>
          </a:p>
        </p:txBody>
      </p:sp>
      <p:sp>
        <p:nvSpPr>
          <p:cNvPr id="19" name="Rectangle 18"/>
          <p:cNvSpPr/>
          <p:nvPr/>
        </p:nvSpPr>
        <p:spPr>
          <a:xfrm>
            <a:off x="7041481" y="4506178"/>
            <a:ext cx="1885374" cy="10794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r>
              <a:rPr lang="en-US" sz="2100" b="1" dirty="0">
                <a:solidFill>
                  <a:schemeClr val="tx1"/>
                </a:solidFill>
              </a:rPr>
              <a:t>Needs Development</a:t>
            </a:r>
          </a:p>
        </p:txBody>
      </p:sp>
      <p:sp>
        <p:nvSpPr>
          <p:cNvPr id="20" name="TextBox 19"/>
          <p:cNvSpPr txBox="1"/>
          <p:nvPr/>
        </p:nvSpPr>
        <p:spPr>
          <a:xfrm>
            <a:off x="2531090" y="6095939"/>
            <a:ext cx="4671576" cy="629543"/>
          </a:xfrm>
          <a:prstGeom prst="rect">
            <a:avLst/>
          </a:prstGeom>
          <a:noFill/>
        </p:spPr>
        <p:txBody>
          <a:bodyPr wrap="square" lIns="122146" tIns="61073" rIns="122146" bIns="61073" rtlCol="0">
            <a:spAutoFit/>
          </a:bodyPr>
          <a:lstStyle/>
          <a:p>
            <a:pPr algn="ctr"/>
            <a:r>
              <a:rPr lang="en-US" sz="3200" b="1" spc="401" dirty="0"/>
              <a:t>Overall TAPS Rating</a:t>
            </a:r>
          </a:p>
        </p:txBody>
      </p:sp>
      <p:sp>
        <p:nvSpPr>
          <p:cNvPr id="21" name="TextBox 20"/>
          <p:cNvSpPr txBox="1"/>
          <p:nvPr/>
        </p:nvSpPr>
        <p:spPr>
          <a:xfrm rot="16200000">
            <a:off x="-2113820" y="3106741"/>
            <a:ext cx="4841894" cy="615781"/>
          </a:xfrm>
          <a:prstGeom prst="rect">
            <a:avLst/>
          </a:prstGeom>
          <a:noFill/>
        </p:spPr>
        <p:txBody>
          <a:bodyPr wrap="square" lIns="122146" tIns="61073" rIns="122146" bIns="61073" rtlCol="0">
            <a:spAutoFit/>
          </a:bodyPr>
          <a:lstStyle/>
          <a:p>
            <a:pPr algn="ctr"/>
            <a:r>
              <a:rPr lang="en-US" sz="3200" b="1" spc="401" dirty="0"/>
              <a:t>Overall SGP Rating</a:t>
            </a:r>
          </a:p>
        </p:txBody>
      </p:sp>
      <p:sp>
        <p:nvSpPr>
          <p:cNvPr id="22" name="TextBox 21"/>
          <p:cNvSpPr txBox="1"/>
          <p:nvPr/>
        </p:nvSpPr>
        <p:spPr>
          <a:xfrm>
            <a:off x="853367" y="4777126"/>
            <a:ext cx="334843" cy="492671"/>
          </a:xfrm>
          <a:prstGeom prst="rect">
            <a:avLst/>
          </a:prstGeom>
          <a:noFill/>
        </p:spPr>
        <p:txBody>
          <a:bodyPr wrap="none" lIns="122146" tIns="61073" rIns="122146" bIns="61073" rtlCol="0">
            <a:spAutoFit/>
          </a:bodyPr>
          <a:lstStyle/>
          <a:p>
            <a:r>
              <a:rPr lang="en-US" sz="2400" dirty="0">
                <a:latin typeface="Impact" pitchFamily="34" charset="0"/>
              </a:rPr>
              <a:t>I</a:t>
            </a:r>
          </a:p>
        </p:txBody>
      </p:sp>
      <p:sp>
        <p:nvSpPr>
          <p:cNvPr id="23" name="TextBox 22"/>
          <p:cNvSpPr txBox="1"/>
          <p:nvPr/>
        </p:nvSpPr>
        <p:spPr>
          <a:xfrm>
            <a:off x="810132" y="3705683"/>
            <a:ext cx="423008" cy="492671"/>
          </a:xfrm>
          <a:prstGeom prst="rect">
            <a:avLst/>
          </a:prstGeom>
          <a:noFill/>
        </p:spPr>
        <p:txBody>
          <a:bodyPr wrap="none" lIns="122146" tIns="61073" rIns="122146" bIns="61073" rtlCol="0">
            <a:spAutoFit/>
          </a:bodyPr>
          <a:lstStyle/>
          <a:p>
            <a:r>
              <a:rPr lang="en-US" sz="2400" dirty="0">
                <a:latin typeface="Impact" pitchFamily="34" charset="0"/>
              </a:rPr>
              <a:t>II</a:t>
            </a:r>
          </a:p>
        </p:txBody>
      </p:sp>
      <p:sp>
        <p:nvSpPr>
          <p:cNvPr id="24" name="TextBox 23"/>
          <p:cNvSpPr txBox="1"/>
          <p:nvPr/>
        </p:nvSpPr>
        <p:spPr>
          <a:xfrm>
            <a:off x="766897" y="2618047"/>
            <a:ext cx="511174" cy="492671"/>
          </a:xfrm>
          <a:prstGeom prst="rect">
            <a:avLst/>
          </a:prstGeom>
          <a:noFill/>
        </p:spPr>
        <p:txBody>
          <a:bodyPr wrap="none" lIns="122146" tIns="61073" rIns="122146" bIns="61073" rtlCol="0">
            <a:spAutoFit/>
          </a:bodyPr>
          <a:lstStyle/>
          <a:p>
            <a:r>
              <a:rPr lang="en-US" sz="2400" dirty="0">
                <a:latin typeface="Impact" pitchFamily="34" charset="0"/>
              </a:rPr>
              <a:t>III</a:t>
            </a:r>
          </a:p>
        </p:txBody>
      </p:sp>
      <p:sp>
        <p:nvSpPr>
          <p:cNvPr id="25" name="TextBox 24"/>
          <p:cNvSpPr txBox="1"/>
          <p:nvPr/>
        </p:nvSpPr>
        <p:spPr>
          <a:xfrm>
            <a:off x="774279" y="1530410"/>
            <a:ext cx="496746" cy="492671"/>
          </a:xfrm>
          <a:prstGeom prst="rect">
            <a:avLst/>
          </a:prstGeom>
          <a:noFill/>
        </p:spPr>
        <p:txBody>
          <a:bodyPr wrap="none" lIns="122146" tIns="61073" rIns="122146" bIns="61073" rtlCol="0">
            <a:spAutoFit/>
          </a:bodyPr>
          <a:lstStyle/>
          <a:p>
            <a:r>
              <a:rPr lang="en-US" sz="2400" dirty="0">
                <a:latin typeface="Impact" pitchFamily="34" charset="0"/>
              </a:rPr>
              <a:t>IV</a:t>
            </a:r>
          </a:p>
        </p:txBody>
      </p:sp>
      <p:sp>
        <p:nvSpPr>
          <p:cNvPr id="26" name="TextBox 25"/>
          <p:cNvSpPr txBox="1"/>
          <p:nvPr/>
        </p:nvSpPr>
        <p:spPr>
          <a:xfrm>
            <a:off x="1898244" y="5613832"/>
            <a:ext cx="334843" cy="492671"/>
          </a:xfrm>
          <a:prstGeom prst="rect">
            <a:avLst/>
          </a:prstGeom>
          <a:noFill/>
        </p:spPr>
        <p:txBody>
          <a:bodyPr wrap="none" lIns="122146" tIns="61073" rIns="122146" bIns="61073" rtlCol="0">
            <a:spAutoFit/>
          </a:bodyPr>
          <a:lstStyle/>
          <a:p>
            <a:r>
              <a:rPr lang="en-US" sz="2400" dirty="0">
                <a:latin typeface="Impact" pitchFamily="34" charset="0"/>
              </a:rPr>
              <a:t>I</a:t>
            </a:r>
          </a:p>
        </p:txBody>
      </p:sp>
      <p:sp>
        <p:nvSpPr>
          <p:cNvPr id="27" name="TextBox 26"/>
          <p:cNvSpPr txBox="1"/>
          <p:nvPr/>
        </p:nvSpPr>
        <p:spPr>
          <a:xfrm>
            <a:off x="3864271" y="5613832"/>
            <a:ext cx="423008" cy="492671"/>
          </a:xfrm>
          <a:prstGeom prst="rect">
            <a:avLst/>
          </a:prstGeom>
          <a:noFill/>
        </p:spPr>
        <p:txBody>
          <a:bodyPr wrap="none" lIns="122146" tIns="61073" rIns="122146" bIns="61073" rtlCol="0">
            <a:spAutoFit/>
          </a:bodyPr>
          <a:lstStyle/>
          <a:p>
            <a:r>
              <a:rPr lang="en-US" sz="2400" dirty="0">
                <a:latin typeface="Impact" pitchFamily="34" charset="0"/>
              </a:rPr>
              <a:t>II</a:t>
            </a:r>
          </a:p>
        </p:txBody>
      </p:sp>
      <p:sp>
        <p:nvSpPr>
          <p:cNvPr id="28" name="TextBox 27"/>
          <p:cNvSpPr txBox="1"/>
          <p:nvPr/>
        </p:nvSpPr>
        <p:spPr>
          <a:xfrm>
            <a:off x="5642803" y="5613832"/>
            <a:ext cx="511174" cy="492671"/>
          </a:xfrm>
          <a:prstGeom prst="rect">
            <a:avLst/>
          </a:prstGeom>
          <a:noFill/>
        </p:spPr>
        <p:txBody>
          <a:bodyPr wrap="none" lIns="122146" tIns="61073" rIns="122146" bIns="61073" rtlCol="0">
            <a:spAutoFit/>
          </a:bodyPr>
          <a:lstStyle/>
          <a:p>
            <a:r>
              <a:rPr lang="en-US" sz="2400" dirty="0">
                <a:latin typeface="Impact" pitchFamily="34" charset="0"/>
              </a:rPr>
              <a:t>III</a:t>
            </a:r>
          </a:p>
        </p:txBody>
      </p:sp>
      <p:sp>
        <p:nvSpPr>
          <p:cNvPr id="29" name="TextBox 28"/>
          <p:cNvSpPr txBox="1"/>
          <p:nvPr/>
        </p:nvSpPr>
        <p:spPr>
          <a:xfrm>
            <a:off x="7640026" y="5613832"/>
            <a:ext cx="496746" cy="492671"/>
          </a:xfrm>
          <a:prstGeom prst="rect">
            <a:avLst/>
          </a:prstGeom>
          <a:noFill/>
        </p:spPr>
        <p:txBody>
          <a:bodyPr wrap="none" lIns="122146" tIns="61073" rIns="122146" bIns="61073" rtlCol="0">
            <a:spAutoFit/>
          </a:bodyPr>
          <a:lstStyle/>
          <a:p>
            <a:r>
              <a:rPr lang="en-US" sz="2400" dirty="0">
                <a:latin typeface="Impact" pitchFamily="34" charset="0"/>
              </a:rPr>
              <a:t>IV</a:t>
            </a:r>
          </a:p>
        </p:txBody>
      </p:sp>
      <p:sp>
        <p:nvSpPr>
          <p:cNvPr id="30" name="TextBox 29"/>
          <p:cNvSpPr txBox="1"/>
          <p:nvPr/>
        </p:nvSpPr>
        <p:spPr>
          <a:xfrm>
            <a:off x="151652" y="340062"/>
            <a:ext cx="8840697" cy="692725"/>
          </a:xfrm>
          <a:prstGeom prst="rect">
            <a:avLst/>
          </a:prstGeom>
          <a:noFill/>
        </p:spPr>
        <p:txBody>
          <a:bodyPr wrap="none" lIns="122146" tIns="61073" rIns="122146" bIns="61073" rtlCol="0">
            <a:spAutoFit/>
          </a:bodyPr>
          <a:lstStyle/>
          <a:p>
            <a:r>
              <a:rPr lang="en-US" sz="3600" b="1" dirty="0">
                <a:latin typeface="Arial Rounded MT Bold" panose="020F0704030504030204" pitchFamily="34" charset="0"/>
              </a:rPr>
              <a:t>Teacher Effectiveness Measure Table</a:t>
            </a:r>
          </a:p>
        </p:txBody>
      </p:sp>
      <p:sp>
        <p:nvSpPr>
          <p:cNvPr id="31" name="TextBox 30"/>
          <p:cNvSpPr txBox="1"/>
          <p:nvPr/>
        </p:nvSpPr>
        <p:spPr>
          <a:xfrm>
            <a:off x="2184821" y="5673095"/>
            <a:ext cx="695518" cy="400338"/>
          </a:xfrm>
          <a:prstGeom prst="rect">
            <a:avLst/>
          </a:prstGeom>
          <a:noFill/>
        </p:spPr>
        <p:txBody>
          <a:bodyPr wrap="none" lIns="122146" tIns="61073" rIns="122146" bIns="61073" rtlCol="0">
            <a:spAutoFit/>
          </a:bodyPr>
          <a:lstStyle/>
          <a:p>
            <a:r>
              <a:rPr lang="en-US" b="1" dirty="0" smtClean="0">
                <a:solidFill>
                  <a:srgbClr val="0040CC"/>
                </a:solidFill>
              </a:rPr>
              <a:t>(0-6)</a:t>
            </a:r>
            <a:endParaRPr lang="en-US" b="1" dirty="0">
              <a:solidFill>
                <a:srgbClr val="0040CC"/>
              </a:solidFill>
            </a:endParaRPr>
          </a:p>
        </p:txBody>
      </p:sp>
      <p:sp>
        <p:nvSpPr>
          <p:cNvPr id="32" name="TextBox 31"/>
          <p:cNvSpPr txBox="1"/>
          <p:nvPr/>
        </p:nvSpPr>
        <p:spPr>
          <a:xfrm>
            <a:off x="4163510" y="5676785"/>
            <a:ext cx="812538" cy="400338"/>
          </a:xfrm>
          <a:prstGeom prst="rect">
            <a:avLst/>
          </a:prstGeom>
          <a:noFill/>
        </p:spPr>
        <p:txBody>
          <a:bodyPr wrap="none" lIns="122146" tIns="61073" rIns="122146" bIns="61073" rtlCol="0">
            <a:spAutoFit/>
          </a:bodyPr>
          <a:lstStyle/>
          <a:p>
            <a:r>
              <a:rPr lang="en-US" b="1" dirty="0" smtClean="0">
                <a:solidFill>
                  <a:srgbClr val="0040CC"/>
                </a:solidFill>
              </a:rPr>
              <a:t>(7-16)</a:t>
            </a:r>
            <a:endParaRPr lang="en-US" b="1" dirty="0">
              <a:solidFill>
                <a:srgbClr val="0040CC"/>
              </a:solidFill>
            </a:endParaRPr>
          </a:p>
        </p:txBody>
      </p:sp>
      <p:sp>
        <p:nvSpPr>
          <p:cNvPr id="33" name="TextBox 32"/>
          <p:cNvSpPr txBox="1"/>
          <p:nvPr/>
        </p:nvSpPr>
        <p:spPr>
          <a:xfrm>
            <a:off x="6048956" y="5676786"/>
            <a:ext cx="929557" cy="400338"/>
          </a:xfrm>
          <a:prstGeom prst="rect">
            <a:avLst/>
          </a:prstGeom>
          <a:noFill/>
        </p:spPr>
        <p:txBody>
          <a:bodyPr wrap="none" lIns="122146" tIns="61073" rIns="122146" bIns="61073" rtlCol="0">
            <a:spAutoFit/>
          </a:bodyPr>
          <a:lstStyle/>
          <a:p>
            <a:r>
              <a:rPr lang="en-US" b="1" dirty="0" smtClean="0">
                <a:solidFill>
                  <a:srgbClr val="0040CC"/>
                </a:solidFill>
              </a:rPr>
              <a:t>(17-26)</a:t>
            </a:r>
            <a:endParaRPr lang="en-US" b="1" dirty="0">
              <a:solidFill>
                <a:srgbClr val="0040CC"/>
              </a:solidFill>
            </a:endParaRPr>
          </a:p>
        </p:txBody>
      </p:sp>
      <p:sp>
        <p:nvSpPr>
          <p:cNvPr id="37" name="TextBox 36"/>
          <p:cNvSpPr txBox="1"/>
          <p:nvPr/>
        </p:nvSpPr>
        <p:spPr>
          <a:xfrm>
            <a:off x="608105" y="5163333"/>
            <a:ext cx="812538" cy="400338"/>
          </a:xfrm>
          <a:prstGeom prst="rect">
            <a:avLst/>
          </a:prstGeom>
          <a:noFill/>
        </p:spPr>
        <p:txBody>
          <a:bodyPr wrap="none" lIns="122146" tIns="61073" rIns="122146" bIns="61073" rtlCol="0">
            <a:spAutoFit/>
          </a:bodyPr>
          <a:lstStyle/>
          <a:p>
            <a:r>
              <a:rPr lang="en-US" b="1" dirty="0" smtClean="0">
                <a:solidFill>
                  <a:srgbClr val="0040CC"/>
                </a:solidFill>
              </a:rPr>
              <a:t>(1-29)</a:t>
            </a:r>
            <a:endParaRPr lang="en-US" b="1" dirty="0">
              <a:solidFill>
                <a:srgbClr val="0040CC"/>
              </a:solidFill>
            </a:endParaRPr>
          </a:p>
        </p:txBody>
      </p:sp>
      <p:sp>
        <p:nvSpPr>
          <p:cNvPr id="38" name="TextBox 37"/>
          <p:cNvSpPr txBox="1"/>
          <p:nvPr/>
        </p:nvSpPr>
        <p:spPr>
          <a:xfrm>
            <a:off x="537502" y="4089117"/>
            <a:ext cx="929557" cy="400338"/>
          </a:xfrm>
          <a:prstGeom prst="rect">
            <a:avLst/>
          </a:prstGeom>
          <a:noFill/>
        </p:spPr>
        <p:txBody>
          <a:bodyPr wrap="none" lIns="122146" tIns="61073" rIns="122146" bIns="61073" rtlCol="0">
            <a:spAutoFit/>
          </a:bodyPr>
          <a:lstStyle/>
          <a:p>
            <a:r>
              <a:rPr lang="en-US" b="1" dirty="0" smtClean="0">
                <a:solidFill>
                  <a:srgbClr val="0040CC"/>
                </a:solidFill>
              </a:rPr>
              <a:t>(30-40)</a:t>
            </a:r>
            <a:endParaRPr lang="en-US" b="1" dirty="0">
              <a:solidFill>
                <a:srgbClr val="0040CC"/>
              </a:solidFill>
            </a:endParaRPr>
          </a:p>
        </p:txBody>
      </p:sp>
      <p:sp>
        <p:nvSpPr>
          <p:cNvPr id="39" name="TextBox 38"/>
          <p:cNvSpPr txBox="1"/>
          <p:nvPr/>
        </p:nvSpPr>
        <p:spPr>
          <a:xfrm>
            <a:off x="534676" y="2962210"/>
            <a:ext cx="929557" cy="400338"/>
          </a:xfrm>
          <a:prstGeom prst="rect">
            <a:avLst/>
          </a:prstGeom>
          <a:noFill/>
        </p:spPr>
        <p:txBody>
          <a:bodyPr wrap="none" lIns="122146" tIns="61073" rIns="122146" bIns="61073" rtlCol="0">
            <a:spAutoFit/>
          </a:bodyPr>
          <a:lstStyle/>
          <a:p>
            <a:r>
              <a:rPr lang="en-US" b="1" dirty="0" smtClean="0">
                <a:solidFill>
                  <a:srgbClr val="0040CC"/>
                </a:solidFill>
              </a:rPr>
              <a:t>(41-65)</a:t>
            </a:r>
            <a:endParaRPr lang="en-US" b="1" dirty="0">
              <a:solidFill>
                <a:srgbClr val="0040CC"/>
              </a:solidFill>
            </a:endParaRPr>
          </a:p>
        </p:txBody>
      </p:sp>
      <p:sp>
        <p:nvSpPr>
          <p:cNvPr id="40" name="TextBox 39"/>
          <p:cNvSpPr txBox="1"/>
          <p:nvPr/>
        </p:nvSpPr>
        <p:spPr>
          <a:xfrm>
            <a:off x="531850" y="1958236"/>
            <a:ext cx="929557" cy="400338"/>
          </a:xfrm>
          <a:prstGeom prst="rect">
            <a:avLst/>
          </a:prstGeom>
          <a:noFill/>
        </p:spPr>
        <p:txBody>
          <a:bodyPr wrap="none" lIns="122146" tIns="61073" rIns="122146" bIns="61073" rtlCol="0">
            <a:spAutoFit/>
          </a:bodyPr>
          <a:lstStyle/>
          <a:p>
            <a:r>
              <a:rPr lang="en-US" b="1" dirty="0" smtClean="0">
                <a:solidFill>
                  <a:srgbClr val="0040CC"/>
                </a:solidFill>
              </a:rPr>
              <a:t>(66-99)</a:t>
            </a:r>
            <a:endParaRPr lang="en-US" b="1" dirty="0">
              <a:solidFill>
                <a:srgbClr val="0040CC"/>
              </a:solidFill>
            </a:endParaRPr>
          </a:p>
        </p:txBody>
      </p:sp>
      <p:sp>
        <p:nvSpPr>
          <p:cNvPr id="41" name="TextBox 40"/>
          <p:cNvSpPr txBox="1"/>
          <p:nvPr/>
        </p:nvSpPr>
        <p:spPr>
          <a:xfrm>
            <a:off x="8002277" y="5673095"/>
            <a:ext cx="929557" cy="400338"/>
          </a:xfrm>
          <a:prstGeom prst="rect">
            <a:avLst/>
          </a:prstGeom>
          <a:noFill/>
        </p:spPr>
        <p:txBody>
          <a:bodyPr wrap="none" lIns="122146" tIns="61073" rIns="122146" bIns="61073" rtlCol="0">
            <a:spAutoFit/>
          </a:bodyPr>
          <a:lstStyle/>
          <a:p>
            <a:r>
              <a:rPr lang="en-US" b="1" dirty="0" smtClean="0">
                <a:solidFill>
                  <a:srgbClr val="0040CC"/>
                </a:solidFill>
              </a:rPr>
              <a:t>(27-30)</a:t>
            </a:r>
            <a:endParaRPr lang="en-US" b="1" dirty="0">
              <a:solidFill>
                <a:srgbClr val="0040CC"/>
              </a:solidFill>
            </a:endParaRPr>
          </a:p>
        </p:txBody>
      </p:sp>
      <p:sp>
        <p:nvSpPr>
          <p:cNvPr id="42" name="TextBox 41"/>
          <p:cNvSpPr txBox="1"/>
          <p:nvPr/>
        </p:nvSpPr>
        <p:spPr>
          <a:xfrm>
            <a:off x="177801" y="6372305"/>
            <a:ext cx="2285697" cy="400338"/>
          </a:xfrm>
          <a:prstGeom prst="rect">
            <a:avLst/>
          </a:prstGeom>
          <a:solidFill>
            <a:schemeClr val="tx1"/>
          </a:solidFill>
          <a:effectLst>
            <a:glow rad="101600">
              <a:schemeClr val="accent5">
                <a:satMod val="175000"/>
                <a:alpha val="40000"/>
              </a:schemeClr>
            </a:glow>
          </a:effectLst>
        </p:spPr>
        <p:txBody>
          <a:bodyPr wrap="none" lIns="122146" tIns="61073" rIns="122146" bIns="61073" rtlCol="0">
            <a:spAutoFit/>
          </a:bodyPr>
          <a:lstStyle/>
          <a:p>
            <a:r>
              <a:rPr lang="en-US" b="1" dirty="0" smtClean="0">
                <a:solidFill>
                  <a:schemeClr val="bg1"/>
                </a:solidFill>
              </a:rPr>
              <a:t>Different Use of SGPs</a:t>
            </a:r>
            <a:endParaRPr lang="en-US" b="1" dirty="0">
              <a:solidFill>
                <a:schemeClr val="bg1"/>
              </a:solidFill>
            </a:endParaRPr>
          </a:p>
        </p:txBody>
      </p:sp>
    </p:spTree>
    <p:extLst>
      <p:ext uri="{BB962C8B-B14F-4D97-AF65-F5344CB8AC3E}">
        <p14:creationId xmlns:p14="http://schemas.microsoft.com/office/powerpoint/2010/main" val="367704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Left)">
                                      <p:cBhvr>
                                        <p:cTn id="10" dur="500"/>
                                        <p:tgtEl>
                                          <p:spTgt spid="5"/>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500"/>
                                        <p:tgtEl>
                                          <p:spTgt spid="6"/>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500"/>
                                        <p:tgtEl>
                                          <p:spTgt spid="7"/>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Lef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Left)">
                                      <p:cBhvr>
                                        <p:cTn id="25" dur="500"/>
                                        <p:tgtEl>
                                          <p:spTgt spid="10"/>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Left)">
                                      <p:cBhvr>
                                        <p:cTn id="28" dur="500"/>
                                        <p:tgtEl>
                                          <p:spTgt spid="11"/>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Left)">
                                      <p:cBhvr>
                                        <p:cTn id="31" dur="500"/>
                                        <p:tgtEl>
                                          <p:spTgt spid="1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Left)">
                                      <p:cBhvr>
                                        <p:cTn id="34" dur="500"/>
                                        <p:tgtEl>
                                          <p:spTgt spid="13"/>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lide(fromLeft)">
                                      <p:cBhvr>
                                        <p:cTn id="37" dur="500"/>
                                        <p:tgtEl>
                                          <p:spTgt spid="14"/>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lide(fromLeft)">
                                      <p:cBhvr>
                                        <p:cTn id="40" dur="500"/>
                                        <p:tgtEl>
                                          <p:spTgt spid="15"/>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slide(fromLeft)">
                                      <p:cBhvr>
                                        <p:cTn id="43" dur="500"/>
                                        <p:tgtEl>
                                          <p:spTgt spid="16"/>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lide(fromLeft)">
                                      <p:cBhvr>
                                        <p:cTn id="46" dur="500"/>
                                        <p:tgtEl>
                                          <p:spTgt spid="17"/>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lide(fromLef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lide(from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inVertical)">
                                      <p:cBhvr>
                                        <p:cTn id="78" dur="500"/>
                                        <p:tgtEl>
                                          <p:spTgt spid="39"/>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barn(inVertical)">
                                      <p:cBhvr>
                                        <p:cTn id="81" dur="500"/>
                                        <p:tgtEl>
                                          <p:spTgt spid="3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barn(inVertical)">
                                      <p:cBhvr>
                                        <p:cTn id="8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1" grpId="0"/>
      <p:bldP spid="32" grpId="0"/>
      <p:bldP spid="33" grpId="0"/>
      <p:bldP spid="37" grpId="0"/>
      <p:bldP spid="38" grpId="0"/>
      <p:bldP spid="39" grpId="0"/>
      <p:bldP spid="40" grpId="0"/>
      <p:bldP spid="41"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204652" y="209984"/>
            <a:ext cx="8734697" cy="1143000"/>
          </a:xfrm>
        </p:spPr>
        <p:txBody>
          <a:bodyPr anchor="t">
            <a:normAutofit/>
          </a:bodyPr>
          <a:lstStyle/>
          <a:p>
            <a:pPr algn="ctr" eaLnBrk="1" hangingPunct="1"/>
            <a:r>
              <a:rPr lang="en-US" sz="3600" spc="401" dirty="0"/>
              <a:t>CCRPI </a:t>
            </a:r>
            <a:r>
              <a:rPr lang="en-US" sz="3600" spc="401" dirty="0" smtClean="0"/>
              <a:t>Reports in Principal’s Section of MyGaDOE Portal</a:t>
            </a:r>
            <a:endParaRPr lang="en-US" sz="3600" spc="401" dirty="0">
              <a:solidFill>
                <a:srgbClr val="FF0000"/>
              </a:solidFill>
            </a:endParaRPr>
          </a:p>
        </p:txBody>
      </p:sp>
      <p:grpSp>
        <p:nvGrpSpPr>
          <p:cNvPr id="8" name="Group 7"/>
          <p:cNvGrpSpPr/>
          <p:nvPr/>
        </p:nvGrpSpPr>
        <p:grpSpPr>
          <a:xfrm>
            <a:off x="76199" y="1585913"/>
            <a:ext cx="9105900" cy="3640137"/>
            <a:chOff x="57917" y="1163003"/>
            <a:chExt cx="6921116" cy="2669434"/>
          </a:xfrm>
        </p:grpSpPr>
        <p:pic>
          <p:nvPicPr>
            <p:cNvPr id="18436" name="Picture 9"/>
            <p:cNvPicPr>
              <a:picLocks noChangeAspect="1" noChangeArrowheads="1"/>
            </p:cNvPicPr>
            <p:nvPr/>
          </p:nvPicPr>
          <p:blipFill>
            <a:blip r:embed="rId4" cstate="print"/>
            <a:srcRect/>
            <a:stretch>
              <a:fillRect/>
            </a:stretch>
          </p:blipFill>
          <p:spPr bwMode="auto">
            <a:xfrm>
              <a:off x="57917" y="1163003"/>
              <a:ext cx="6921116" cy="2669434"/>
            </a:xfrm>
            <a:prstGeom prst="rect">
              <a:avLst/>
            </a:prstGeom>
            <a:noFill/>
            <a:ln w="9525">
              <a:noFill/>
              <a:miter lim="800000"/>
              <a:headEnd/>
              <a:tailEnd/>
            </a:ln>
            <a:effectLst/>
          </p:spPr>
        </p:pic>
        <p:sp>
          <p:nvSpPr>
            <p:cNvPr id="4" name="Rounded Rectangle 3"/>
            <p:cNvSpPr/>
            <p:nvPr/>
          </p:nvSpPr>
          <p:spPr>
            <a:xfrm>
              <a:off x="1911271" y="2346960"/>
              <a:ext cx="752925" cy="223520"/>
            </a:xfrm>
            <a:prstGeom prst="roundRect">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lIns="68452" tIns="34226" rIns="68452" bIns="34226" anchor="ctr"/>
            <a:lstStyle/>
            <a:p>
              <a:pPr algn="ctr" eaLnBrk="1" hangingPunct="1">
                <a:defRPr/>
              </a:pPr>
              <a:endParaRPr lang="en-US" dirty="0"/>
            </a:p>
          </p:txBody>
        </p:sp>
        <p:cxnSp>
          <p:nvCxnSpPr>
            <p:cNvPr id="10" name="Straight Arrow Connector 9"/>
            <p:cNvCxnSpPr>
              <a:stCxn id="4" idx="2"/>
            </p:cNvCxnSpPr>
            <p:nvPr/>
          </p:nvCxnSpPr>
          <p:spPr>
            <a:xfrm>
              <a:off x="2287733" y="2570480"/>
              <a:ext cx="376462" cy="16764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2" name="TextBox 1"/>
          <p:cNvSpPr txBox="1"/>
          <p:nvPr/>
        </p:nvSpPr>
        <p:spPr>
          <a:xfrm>
            <a:off x="497127" y="5338010"/>
            <a:ext cx="3008073" cy="1785332"/>
          </a:xfrm>
          <a:prstGeom prst="rect">
            <a:avLst/>
          </a:prstGeom>
          <a:noFill/>
        </p:spPr>
        <p:txBody>
          <a:bodyPr wrap="square" lIns="122146" tIns="61073" rIns="122146" bIns="61073" rtlCol="0">
            <a:spAutoFit/>
          </a:bodyPr>
          <a:lstStyle/>
          <a:p>
            <a:r>
              <a:rPr lang="en-US" b="1" dirty="0" smtClean="0"/>
              <a:t>Data can be sorted by</a:t>
            </a:r>
            <a:r>
              <a:rPr lang="en-US" dirty="0" smtClean="0"/>
              <a:t>:</a:t>
            </a:r>
          </a:p>
          <a:p>
            <a:pPr marL="229023" indent="-229023">
              <a:buFont typeface="Arial" pitchFamily="34" charset="0"/>
              <a:buChar char="•"/>
            </a:pPr>
            <a:r>
              <a:rPr lang="en-US" dirty="0" smtClean="0"/>
              <a:t>Race	</a:t>
            </a:r>
          </a:p>
          <a:p>
            <a:pPr marL="229023" indent="-229023">
              <a:buFont typeface="Arial" pitchFamily="34" charset="0"/>
              <a:buChar char="•"/>
            </a:pPr>
            <a:r>
              <a:rPr lang="en-US" dirty="0" smtClean="0"/>
              <a:t>Gender</a:t>
            </a:r>
          </a:p>
          <a:p>
            <a:pPr marL="229023" indent="-229023">
              <a:buFont typeface="Arial" pitchFamily="34" charset="0"/>
              <a:buChar char="•"/>
            </a:pPr>
            <a:r>
              <a:rPr lang="en-US" dirty="0" smtClean="0"/>
              <a:t>Subgroup (ED, SWD, EL)</a:t>
            </a:r>
          </a:p>
          <a:p>
            <a:pPr marL="229023" indent="-229023">
              <a:buFont typeface="Arial" pitchFamily="34" charset="0"/>
              <a:buChar char="•"/>
            </a:pPr>
            <a:r>
              <a:rPr lang="en-US" dirty="0" smtClean="0"/>
              <a:t>Scale Score				</a:t>
            </a:r>
          </a:p>
        </p:txBody>
      </p:sp>
      <p:sp>
        <p:nvSpPr>
          <p:cNvPr id="9" name="TextBox 8"/>
          <p:cNvSpPr txBox="1"/>
          <p:nvPr/>
        </p:nvSpPr>
        <p:spPr>
          <a:xfrm>
            <a:off x="4838350" y="5345762"/>
            <a:ext cx="2955821" cy="1508333"/>
          </a:xfrm>
          <a:prstGeom prst="rect">
            <a:avLst/>
          </a:prstGeom>
          <a:noFill/>
        </p:spPr>
        <p:txBody>
          <a:bodyPr wrap="square" lIns="122146" tIns="61073" rIns="122146" bIns="61073" rtlCol="0">
            <a:spAutoFit/>
          </a:bodyPr>
          <a:lstStyle/>
          <a:p>
            <a:r>
              <a:rPr lang="en-US" b="1" dirty="0" smtClean="0"/>
              <a:t>Data can be sorted by</a:t>
            </a:r>
            <a:r>
              <a:rPr lang="en-US" dirty="0" smtClean="0"/>
              <a:t>:</a:t>
            </a:r>
          </a:p>
          <a:p>
            <a:pPr marL="229023" indent="-229023">
              <a:buFont typeface="Arial" pitchFamily="34" charset="0"/>
              <a:buChar char="•"/>
            </a:pPr>
            <a:r>
              <a:rPr lang="en-US" dirty="0" smtClean="0"/>
              <a:t>SGP Score</a:t>
            </a:r>
          </a:p>
          <a:p>
            <a:pPr marL="229023" indent="-229023">
              <a:buFont typeface="Arial" pitchFamily="34" charset="0"/>
              <a:buChar char="•"/>
            </a:pPr>
            <a:r>
              <a:rPr lang="en-US" dirty="0" smtClean="0"/>
              <a:t>SGP Growth</a:t>
            </a:r>
          </a:p>
          <a:p>
            <a:pPr marL="229023" indent="-229023">
              <a:buFont typeface="Arial" pitchFamily="34" charset="0"/>
              <a:buChar char="•"/>
            </a:pPr>
            <a:r>
              <a:rPr lang="en-US" dirty="0" smtClean="0"/>
              <a:t>Content Comparisons		</a:t>
            </a:r>
          </a:p>
        </p:txBody>
      </p:sp>
    </p:spTree>
    <p:extLst>
      <p:ext uri="{BB962C8B-B14F-4D97-AF65-F5344CB8AC3E}">
        <p14:creationId xmlns:p14="http://schemas.microsoft.com/office/powerpoint/2010/main" val="278351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43375" y="99425"/>
          <a:ext cx="8457251" cy="6659150"/>
        </p:xfrm>
        <a:graphic>
          <a:graphicData uri="http://schemas.openxmlformats.org/drawingml/2006/table">
            <a:tbl>
              <a:tblPr/>
              <a:tblGrid>
                <a:gridCol w="2528357"/>
                <a:gridCol w="1043968"/>
                <a:gridCol w="2715282"/>
                <a:gridCol w="2169644"/>
              </a:tblGrid>
              <a:tr h="871823">
                <a:tc>
                  <a:txBody>
                    <a:bodyPr/>
                    <a:lstStyle/>
                    <a:p>
                      <a:pPr algn="ctr"/>
                      <a:r>
                        <a:rPr lang="en-US" sz="3800" b="1" spc="300" dirty="0" smtClean="0">
                          <a:solidFill>
                            <a:schemeClr val="bg1"/>
                          </a:solidFill>
                          <a:effectLst>
                            <a:outerShdw blurRad="38100" dist="38100" dir="2700000" algn="tl">
                              <a:srgbClr val="000000">
                                <a:alpha val="43137"/>
                              </a:srgbClr>
                            </a:outerShdw>
                          </a:effectLst>
                        </a:rPr>
                        <a:t>CRCTs</a:t>
                      </a:r>
                      <a:endParaRPr lang="en-US" sz="3800" b="1" spc="300" dirty="0">
                        <a:solidFill>
                          <a:schemeClr val="bg1"/>
                        </a:solidFill>
                        <a:effectLst>
                          <a:outerShdw blurRad="38100" dist="38100" dir="2700000" algn="tl">
                            <a:srgbClr val="000000">
                              <a:alpha val="43137"/>
                            </a:srgbClr>
                          </a:outerShdw>
                        </a:effectLst>
                      </a:endParaRP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1DB7"/>
                    </a:solidFill>
                  </a:tcPr>
                </a:tc>
                <a:tc>
                  <a:txBody>
                    <a:bodyPr/>
                    <a:lstStyle/>
                    <a:p>
                      <a:pPr algn="ctr"/>
                      <a:r>
                        <a:rPr lang="en-US" sz="2200" b="1" dirty="0" smtClean="0">
                          <a:solidFill>
                            <a:srgbClr val="C00000"/>
                          </a:solidFill>
                        </a:rPr>
                        <a:t>% 35 or above</a:t>
                      </a:r>
                      <a:endParaRPr lang="en-US" sz="2200" b="1" dirty="0">
                        <a:solidFill>
                          <a:srgbClr val="C00000"/>
                        </a:solidFill>
                      </a:endParaRP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200" b="1" dirty="0" smtClean="0">
                          <a:solidFill>
                            <a:schemeClr val="tx1"/>
                          </a:solidFill>
                        </a:rPr>
                        <a:t># Students </a:t>
                      </a:r>
                      <a:r>
                        <a:rPr lang="en-US" sz="2200" b="1" dirty="0">
                          <a:solidFill>
                            <a:schemeClr val="tx1"/>
                          </a:solidFill>
                        </a:rPr>
                        <a:t>Meeting </a:t>
                      </a:r>
                      <a:r>
                        <a:rPr lang="en-US" sz="2200" b="1" dirty="0">
                          <a:solidFill>
                            <a:srgbClr val="C00000"/>
                          </a:solidFill>
                        </a:rPr>
                        <a:t>Typical/High Growth</a:t>
                      </a: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200" b="1" dirty="0">
                          <a:solidFill>
                            <a:schemeClr val="tx1"/>
                          </a:solidFill>
                        </a:rPr>
                        <a:t>Count of Students </a:t>
                      </a:r>
                      <a:r>
                        <a:rPr lang="en-US" sz="2200" b="1" dirty="0" smtClean="0">
                          <a:solidFill>
                            <a:schemeClr val="tx1"/>
                          </a:solidFill>
                        </a:rPr>
                        <a:t>            with SGPs</a:t>
                      </a:r>
                      <a:endParaRPr lang="en-US" sz="2200" b="1" dirty="0">
                        <a:solidFill>
                          <a:schemeClr val="tx1"/>
                        </a:solidFill>
                      </a:endParaRP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01600">
                <a:tc>
                  <a:txBody>
                    <a:bodyPr/>
                    <a:lstStyle/>
                    <a:p>
                      <a:r>
                        <a:rPr lang="en-US" sz="2500" b="1" dirty="0" smtClean="0"/>
                        <a:t>ELA</a:t>
                      </a:r>
                      <a:endParaRPr lang="en-US" sz="25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60%</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700" b="1" dirty="0" smtClean="0"/>
                        <a:t>672</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1127</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600">
                <a:tc>
                  <a:txBody>
                    <a:bodyPr/>
                    <a:lstStyle/>
                    <a:p>
                      <a:r>
                        <a:rPr lang="en-US" sz="2500" b="1" dirty="0" smtClean="0"/>
                        <a:t>Reading</a:t>
                      </a:r>
                      <a:endParaRPr lang="en-US" sz="25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700" b="1" dirty="0" smtClean="0"/>
                        <a:t>68%</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700" b="1" dirty="0" smtClean="0"/>
                        <a:t>766</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1126</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600">
                <a:tc>
                  <a:txBody>
                    <a:bodyPr/>
                    <a:lstStyle/>
                    <a:p>
                      <a:r>
                        <a:rPr lang="en-US" sz="2500" b="1" dirty="0" smtClean="0"/>
                        <a:t>Mathematics</a:t>
                      </a:r>
                      <a:endParaRPr lang="en-US" sz="25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61%</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700" b="1" dirty="0" smtClean="0"/>
                        <a:t>681</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1120</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600">
                <a:tc>
                  <a:txBody>
                    <a:bodyPr/>
                    <a:lstStyle/>
                    <a:p>
                      <a:r>
                        <a:rPr lang="en-US" sz="2500" b="1" dirty="0" smtClean="0"/>
                        <a:t>Science</a:t>
                      </a:r>
                      <a:endParaRPr lang="en-US" sz="25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28%</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700" b="1" dirty="0" smtClean="0"/>
                        <a:t>325</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1156</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600">
                <a:tc>
                  <a:txBody>
                    <a:bodyPr/>
                    <a:lstStyle/>
                    <a:p>
                      <a:r>
                        <a:rPr lang="en-US" sz="2500" b="1" dirty="0" smtClean="0"/>
                        <a:t>Social </a:t>
                      </a:r>
                      <a:r>
                        <a:rPr lang="en-US" sz="2500" b="1" dirty="0"/>
                        <a:t>Studies</a:t>
                      </a: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39%</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700" b="1" dirty="0" smtClean="0"/>
                        <a:t>450</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1152</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600">
                <a:tc>
                  <a:txBody>
                    <a:bodyPr/>
                    <a:lstStyle/>
                    <a:p>
                      <a:pPr algn="r"/>
                      <a:r>
                        <a:rPr lang="en-US" sz="2500" b="1" dirty="0"/>
                        <a:t>Total</a:t>
                      </a: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700" b="1" dirty="0" smtClean="0"/>
                        <a:t>          3592</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b="1" dirty="0"/>
                    </a:p>
                  </a:txBody>
                  <a:tcPr marL="63039" marR="63039" marT="31520" marB="31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smtClean="0"/>
                        <a:t>5681</a:t>
                      </a:r>
                      <a:endParaRPr lang="en-US" sz="27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901">
                <a:tc>
                  <a:txBody>
                    <a:bodyPr/>
                    <a:lstStyle/>
                    <a:p>
                      <a:pPr algn="r"/>
                      <a:r>
                        <a:rPr lang="en-US" sz="2200" b="1" dirty="0"/>
                        <a:t>Percent Meeting Typical/High Growth</a:t>
                      </a: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sz="2200" b="1" dirty="0" smtClean="0">
                          <a:solidFill>
                            <a:srgbClr val="009900"/>
                          </a:solidFill>
                        </a:rPr>
                        <a:t>(3592 divided by 5681)</a:t>
                      </a:r>
                    </a:p>
                    <a:p>
                      <a:pPr algn="ctr"/>
                      <a:r>
                        <a:rPr lang="en-US" sz="2200" b="1" dirty="0" smtClean="0"/>
                        <a:t>.63228</a:t>
                      </a:r>
                      <a:endParaRPr lang="en-US" sz="2200" b="1" dirty="0"/>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684520" rtl="0" eaLnBrk="1" fontAlgn="auto" latinLnBrk="0" hangingPunct="1">
                        <a:lnSpc>
                          <a:spcPct val="100000"/>
                        </a:lnSpc>
                        <a:spcBef>
                          <a:spcPts val="0"/>
                        </a:spcBef>
                        <a:spcAft>
                          <a:spcPts val="0"/>
                        </a:spcAft>
                        <a:buClrTx/>
                        <a:buSzTx/>
                        <a:buFontTx/>
                        <a:buNone/>
                        <a:tabLst/>
                        <a:defRPr/>
                      </a:pPr>
                      <a:endParaRPr lang="en-US" sz="1600" b="1" dirty="0"/>
                    </a:p>
                  </a:txBody>
                  <a:tcPr marL="63039" marR="63039" marT="31520" marB="31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750982">
                <a:tc>
                  <a:txBody>
                    <a:bodyPr/>
                    <a:lstStyle/>
                    <a:p>
                      <a:pPr algn="r"/>
                      <a:r>
                        <a:rPr lang="en-US" sz="2200" b="1" dirty="0"/>
                        <a:t>Weighted Performance</a:t>
                      </a: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algn="ctr"/>
                      <a:r>
                        <a:rPr lang="en-US" sz="2200" b="1" dirty="0" smtClean="0"/>
                        <a:t>.63228</a:t>
                      </a:r>
                      <a:r>
                        <a:rPr lang="en-US" sz="2200" b="1" baseline="0" dirty="0" smtClean="0"/>
                        <a:t> X </a:t>
                      </a:r>
                      <a:r>
                        <a:rPr lang="en-US" sz="2200" b="1" baseline="0" dirty="0" smtClean="0">
                          <a:solidFill>
                            <a:srgbClr val="C00000"/>
                          </a:solidFill>
                        </a:rPr>
                        <a:t>2</a:t>
                      </a:r>
                      <a:r>
                        <a:rPr lang="en-US" sz="2200" b="1" dirty="0" smtClean="0">
                          <a:solidFill>
                            <a:srgbClr val="C00000"/>
                          </a:solidFill>
                        </a:rPr>
                        <a:t>5 points for the Category</a:t>
                      </a:r>
                      <a:endParaRPr lang="en-US" sz="2200" b="1" dirty="0">
                        <a:solidFill>
                          <a:srgbClr val="C00000"/>
                        </a:solidFill>
                      </a:endParaRP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lang="en-US" sz="1600" b="1" dirty="0">
                        <a:solidFill>
                          <a:srgbClr val="C00000"/>
                        </a:solidFill>
                      </a:endParaRPr>
                    </a:p>
                  </a:txBody>
                  <a:tcPr marL="63039" marR="63039" marT="31520" marB="31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r>
              <a:tr h="709418">
                <a:tc>
                  <a:txBody>
                    <a:bodyPr/>
                    <a:lstStyle/>
                    <a:p>
                      <a:pPr algn="r">
                        <a:lnSpc>
                          <a:spcPts val="1800"/>
                        </a:lnSpc>
                      </a:pPr>
                      <a:r>
                        <a:rPr lang="en-US" sz="2200" b="1" dirty="0">
                          <a:solidFill>
                            <a:srgbClr val="C00000"/>
                          </a:solidFill>
                        </a:rPr>
                        <a:t>Progress Points Earned</a:t>
                      </a: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200" b="1" dirty="0" smtClean="0">
                          <a:solidFill>
                            <a:srgbClr val="C00000"/>
                          </a:solidFill>
                        </a:rPr>
                        <a:t>15.8 Points</a:t>
                      </a:r>
                      <a:endParaRPr lang="en-US" sz="2200" b="1" dirty="0">
                        <a:solidFill>
                          <a:srgbClr val="C00000"/>
                        </a:solidFill>
                      </a:endParaRPr>
                    </a:p>
                  </a:txBody>
                  <a:tcPr marL="82938" marR="82938" marT="42982" marB="42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b="1" dirty="0">
                        <a:solidFill>
                          <a:srgbClr val="C00000"/>
                        </a:solidFill>
                      </a:endParaRPr>
                    </a:p>
                  </a:txBody>
                  <a:tcPr marL="63039" marR="63039" marT="31520" marB="31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27945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488" y="1447128"/>
            <a:ext cx="8220456" cy="646331"/>
          </a:xfrm>
          <a:prstGeom prst="rect">
            <a:avLst/>
          </a:prstGeom>
          <a:noFill/>
        </p:spPr>
        <p:txBody>
          <a:bodyPr wrap="square" rtlCol="0">
            <a:spAutoFit/>
          </a:bodyPr>
          <a:lstStyle/>
          <a:p>
            <a:pPr algn="ctr"/>
            <a:r>
              <a:rPr lang="en-US" sz="3600" b="1" dirty="0">
                <a:latin typeface="Arial Rounded MT Bold" panose="020F0704030504030204" pitchFamily="34" charset="0"/>
              </a:rPr>
              <a:t>Involving your Staff with CCRPI</a:t>
            </a:r>
          </a:p>
        </p:txBody>
      </p:sp>
      <p:sp>
        <p:nvSpPr>
          <p:cNvPr id="3" name="TextBox 2"/>
          <p:cNvSpPr txBox="1"/>
          <p:nvPr/>
        </p:nvSpPr>
        <p:spPr>
          <a:xfrm>
            <a:off x="914400" y="2525609"/>
            <a:ext cx="7342632" cy="2246769"/>
          </a:xfrm>
          <a:prstGeom prst="rect">
            <a:avLst/>
          </a:prstGeom>
          <a:noFill/>
        </p:spPr>
        <p:txBody>
          <a:bodyPr wrap="square" rtlCol="0">
            <a:spAutoFit/>
          </a:bodyPr>
          <a:lstStyle/>
          <a:p>
            <a:pPr marL="225577" indent="-225577">
              <a:buFont typeface="Arial" pitchFamily="34" charset="0"/>
              <a:buChar char="•"/>
            </a:pPr>
            <a:r>
              <a:rPr lang="en-US" sz="2800" b="1" dirty="0"/>
              <a:t>Determine what data will be shared and when</a:t>
            </a:r>
          </a:p>
          <a:p>
            <a:pPr marL="225577" indent="-225577">
              <a:buFont typeface="Arial" pitchFamily="34" charset="0"/>
              <a:buChar char="•"/>
            </a:pPr>
            <a:r>
              <a:rPr lang="en-US" sz="2800" b="1" dirty="0" err="1"/>
              <a:t>Calendarize</a:t>
            </a:r>
            <a:r>
              <a:rPr lang="en-US" sz="2800" b="1" dirty="0"/>
              <a:t> what you expect to happen</a:t>
            </a:r>
          </a:p>
          <a:p>
            <a:pPr marL="225577" indent="-225577">
              <a:buFont typeface="Arial" pitchFamily="34" charset="0"/>
              <a:buChar char="•"/>
            </a:pPr>
            <a:r>
              <a:rPr lang="en-US" sz="2800" b="1" dirty="0"/>
              <a:t>Learn with your staff</a:t>
            </a:r>
          </a:p>
          <a:p>
            <a:pPr marL="225577" indent="-225577">
              <a:buFont typeface="Arial" pitchFamily="34" charset="0"/>
              <a:buChar char="•"/>
            </a:pPr>
            <a:r>
              <a:rPr lang="en-US" sz="2800" b="1" dirty="0"/>
              <a:t>Model for your staff what you expect</a:t>
            </a:r>
          </a:p>
          <a:p>
            <a:pPr marL="225577" indent="-225577">
              <a:buFont typeface="Arial" pitchFamily="34" charset="0"/>
              <a:buChar char="•"/>
            </a:pPr>
            <a:r>
              <a:rPr lang="en-US" sz="2800" b="1" dirty="0"/>
              <a:t>Reassure your “math phobic” staff</a:t>
            </a:r>
          </a:p>
        </p:txBody>
      </p:sp>
      <p:sp>
        <p:nvSpPr>
          <p:cNvPr id="4" name="Slide Number Placeholder 3"/>
          <p:cNvSpPr>
            <a:spLocks noGrp="1"/>
          </p:cNvSpPr>
          <p:nvPr>
            <p:ph type="sldNum" sz="quarter" idx="12"/>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147631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39541" y="80314"/>
          <a:ext cx="8464919" cy="6697373"/>
        </p:xfrm>
        <a:graphic>
          <a:graphicData uri="http://schemas.openxmlformats.org/drawingml/2006/table">
            <a:tbl>
              <a:tblPr firstRow="1" bandRow="1">
                <a:tableStyleId>{5C22544A-7EE6-4342-B048-85BDC9FD1C3A}</a:tableStyleId>
              </a:tblPr>
              <a:tblGrid>
                <a:gridCol w="3029017"/>
                <a:gridCol w="994255"/>
                <a:gridCol w="2736479"/>
                <a:gridCol w="1705168"/>
              </a:tblGrid>
              <a:tr h="1122218">
                <a:tc>
                  <a:txBody>
                    <a:bodyPr/>
                    <a:lstStyle/>
                    <a:p>
                      <a:pPr algn="ctr"/>
                      <a:r>
                        <a:rPr lang="en-US" sz="3800" spc="300" baseline="0" dirty="0" smtClean="0">
                          <a:solidFill>
                            <a:schemeClr val="bg1"/>
                          </a:solidFill>
                          <a:effectLst>
                            <a:outerShdw blurRad="38100" dist="38100" dir="2700000" algn="tl">
                              <a:srgbClr val="000000">
                                <a:alpha val="43137"/>
                              </a:srgbClr>
                            </a:outerShdw>
                          </a:effectLst>
                        </a:rPr>
                        <a:t>EOCTs</a:t>
                      </a:r>
                      <a:endParaRPr lang="en-US" sz="3800" spc="300" dirty="0">
                        <a:solidFill>
                          <a:schemeClr val="bg1"/>
                        </a:solidFill>
                        <a:effectLst>
                          <a:outerShdw blurRad="38100" dist="38100" dir="2700000" algn="tl">
                            <a:srgbClr val="000000">
                              <a:alpha val="43137"/>
                            </a:srgbClr>
                          </a:outerShdw>
                        </a:effectLst>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200" dirty="0" smtClean="0">
                          <a:solidFill>
                            <a:srgbClr val="C00000"/>
                          </a:solidFill>
                          <a:effectLst/>
                        </a:rPr>
                        <a:t>%</a:t>
                      </a:r>
                    </a:p>
                    <a:p>
                      <a:pPr algn="ctr"/>
                      <a:r>
                        <a:rPr lang="en-US" sz="2200" dirty="0" smtClean="0">
                          <a:solidFill>
                            <a:srgbClr val="C00000"/>
                          </a:solidFill>
                          <a:effectLst/>
                        </a:rPr>
                        <a:t>35 or above</a:t>
                      </a:r>
                      <a:endParaRPr lang="en-US" sz="2200" dirty="0">
                        <a:solidFill>
                          <a:srgbClr val="C00000"/>
                        </a:solidFill>
                        <a:effectLst/>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200" dirty="0" smtClean="0">
                          <a:solidFill>
                            <a:schemeClr val="tx1"/>
                          </a:solidFill>
                          <a:effectLst/>
                        </a:rPr>
                        <a:t># of Students with</a:t>
                      </a:r>
                      <a:r>
                        <a:rPr lang="en-US" sz="2200" baseline="0" dirty="0" smtClean="0">
                          <a:solidFill>
                            <a:schemeClr val="tx1"/>
                          </a:solidFill>
                          <a:effectLst/>
                        </a:rPr>
                        <a:t> </a:t>
                      </a:r>
                      <a:r>
                        <a:rPr lang="en-US" sz="2200" baseline="0" dirty="0" smtClean="0">
                          <a:solidFill>
                            <a:srgbClr val="C00000"/>
                          </a:solidFill>
                          <a:effectLst/>
                        </a:rPr>
                        <a:t>Typical/High Growth</a:t>
                      </a:r>
                      <a:endParaRPr lang="en-US" sz="2200" dirty="0">
                        <a:solidFill>
                          <a:srgbClr val="C00000"/>
                        </a:solidFill>
                        <a:effectLst/>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200" dirty="0" smtClean="0">
                          <a:solidFill>
                            <a:schemeClr val="tx1"/>
                          </a:solidFill>
                          <a:effectLst/>
                        </a:rPr>
                        <a:t>Count of Students with</a:t>
                      </a:r>
                      <a:r>
                        <a:rPr lang="en-US" sz="2200" baseline="0" dirty="0" smtClean="0">
                          <a:solidFill>
                            <a:schemeClr val="tx1"/>
                          </a:solidFill>
                          <a:effectLst/>
                        </a:rPr>
                        <a:t> </a:t>
                      </a:r>
                      <a:r>
                        <a:rPr lang="en-US" sz="2200" dirty="0" smtClean="0">
                          <a:solidFill>
                            <a:schemeClr val="tx1"/>
                          </a:solidFill>
                          <a:effectLst/>
                        </a:rPr>
                        <a:t>SGPs</a:t>
                      </a:r>
                      <a:endParaRPr lang="en-US" sz="2200" dirty="0">
                        <a:solidFill>
                          <a:schemeClr val="tx1"/>
                        </a:solidFill>
                        <a:effectLst/>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89315">
                <a:tc>
                  <a:txBody>
                    <a:bodyPr/>
                    <a:lstStyle/>
                    <a:p>
                      <a:r>
                        <a:rPr lang="en-US" sz="2200" b="1" dirty="0" smtClean="0">
                          <a:solidFill>
                            <a:schemeClr val="tx1"/>
                          </a:solidFill>
                        </a:rPr>
                        <a:t>9</a:t>
                      </a:r>
                      <a:r>
                        <a:rPr lang="en-US" sz="2200" b="1" baseline="30000" dirty="0" smtClean="0">
                          <a:solidFill>
                            <a:schemeClr val="tx1"/>
                          </a:solidFill>
                        </a:rPr>
                        <a:t>th</a:t>
                      </a:r>
                      <a:r>
                        <a:rPr lang="en-US" sz="2200" b="1" dirty="0" smtClean="0">
                          <a:solidFill>
                            <a:schemeClr val="tx1"/>
                          </a:solidFill>
                        </a:rPr>
                        <a:t> Grade Lit./Amer. Lit.</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64%</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en-US" sz="2700" b="1" dirty="0" smtClean="0">
                          <a:solidFill>
                            <a:schemeClr val="tx1"/>
                          </a:solidFill>
                        </a:rPr>
                        <a:t>342</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536</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9709">
                <a:tc>
                  <a:txBody>
                    <a:bodyPr/>
                    <a:lstStyle/>
                    <a:p>
                      <a:r>
                        <a:rPr lang="en-US" sz="2200" b="1" dirty="0" smtClean="0">
                          <a:solidFill>
                            <a:schemeClr val="tx1"/>
                          </a:solidFill>
                        </a:rPr>
                        <a:t>Math I, Alg./</a:t>
                      </a:r>
                      <a:r>
                        <a:rPr lang="en-US" sz="2200" b="1" baseline="0" dirty="0" smtClean="0">
                          <a:solidFill>
                            <a:schemeClr val="tx1"/>
                          </a:solidFill>
                        </a:rPr>
                        <a:t>Math II, Geo.</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71%</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en-US" sz="2700" b="1" dirty="0" smtClean="0">
                          <a:solidFill>
                            <a:schemeClr val="tx1"/>
                          </a:solidFill>
                        </a:rPr>
                        <a:t>407</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573</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15">
                <a:tc>
                  <a:txBody>
                    <a:bodyPr/>
                    <a:lstStyle/>
                    <a:p>
                      <a:r>
                        <a:rPr lang="en-US" sz="2200" b="1" dirty="0" smtClean="0">
                          <a:solidFill>
                            <a:schemeClr val="tx1"/>
                          </a:solidFill>
                        </a:rPr>
                        <a:t>Biology/Physical</a:t>
                      </a:r>
                      <a:r>
                        <a:rPr lang="en-US" sz="2200" b="1" baseline="0" dirty="0" smtClean="0">
                          <a:solidFill>
                            <a:schemeClr val="tx1"/>
                          </a:solidFill>
                        </a:rPr>
                        <a:t> Science</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64%</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en-US" sz="2700" b="1" dirty="0" smtClean="0">
                          <a:solidFill>
                            <a:schemeClr val="tx1"/>
                          </a:solidFill>
                        </a:rPr>
                        <a:t>167</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260</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15">
                <a:tc>
                  <a:txBody>
                    <a:bodyPr/>
                    <a:lstStyle/>
                    <a:p>
                      <a:r>
                        <a:rPr lang="en-US" sz="2200" b="1" baseline="0" dirty="0" smtClean="0">
                          <a:solidFill>
                            <a:schemeClr val="tx1"/>
                          </a:solidFill>
                        </a:rPr>
                        <a:t>US History/Economics</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31%</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en-US" sz="2700" b="1" dirty="0" smtClean="0">
                          <a:solidFill>
                            <a:schemeClr val="tx1"/>
                          </a:solidFill>
                        </a:rPr>
                        <a:t>150</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dirty="0" smtClean="0">
                          <a:solidFill>
                            <a:schemeClr val="tx1"/>
                          </a:solidFill>
                        </a:rPr>
                        <a:t>483</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315">
                <a:tc>
                  <a:txBody>
                    <a:bodyPr/>
                    <a:lstStyle/>
                    <a:p>
                      <a:pPr algn="r"/>
                      <a:r>
                        <a:rPr lang="en-US" sz="2700" b="1" dirty="0" smtClean="0">
                          <a:solidFill>
                            <a:schemeClr val="tx1"/>
                          </a:solidFill>
                        </a:rPr>
                        <a:t>Total</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700" b="1" dirty="0" smtClean="0">
                          <a:solidFill>
                            <a:schemeClr val="tx1"/>
                          </a:solidFill>
                        </a:rPr>
                        <a:t>          1254</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700" b="1" smtClean="0"/>
                        <a:t>1852</a:t>
                      </a:r>
                      <a:endParaRPr lang="en-US" sz="2700" b="1" dirty="0"/>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5964">
                <a:tc>
                  <a:txBody>
                    <a:bodyPr/>
                    <a:lstStyle/>
                    <a:p>
                      <a:pPr algn="r"/>
                      <a:r>
                        <a:rPr lang="en-US" sz="2200" b="1" dirty="0" smtClean="0">
                          <a:solidFill>
                            <a:schemeClr val="tx1"/>
                          </a:solidFill>
                        </a:rPr>
                        <a:t>Percent Meeting Typical/High</a:t>
                      </a:r>
                      <a:r>
                        <a:rPr lang="en-US" sz="2200" b="1" baseline="0" dirty="0" smtClean="0">
                          <a:solidFill>
                            <a:schemeClr val="tx1"/>
                          </a:solidFill>
                        </a:rPr>
                        <a:t> Growth</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700" b="1" dirty="0" smtClean="0">
                          <a:solidFill>
                            <a:srgbClr val="009900"/>
                          </a:solidFill>
                        </a:rPr>
                        <a:t>(1254 divided by 1852)</a:t>
                      </a:r>
                    </a:p>
                    <a:p>
                      <a:pPr algn="ctr"/>
                      <a:r>
                        <a:rPr lang="en-US" sz="2700" b="1" dirty="0" smtClean="0">
                          <a:solidFill>
                            <a:schemeClr val="tx1"/>
                          </a:solidFill>
                        </a:rPr>
                        <a:t>.67711</a:t>
                      </a:r>
                      <a:endParaRPr lang="en-US" sz="27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tc>
              </a:tr>
              <a:tr h="626217">
                <a:tc>
                  <a:txBody>
                    <a:bodyPr/>
                    <a:lstStyle/>
                    <a:p>
                      <a:pPr algn="r"/>
                      <a:r>
                        <a:rPr lang="en-US" sz="2200" b="1" dirty="0" smtClean="0">
                          <a:solidFill>
                            <a:schemeClr val="tx1"/>
                          </a:solidFill>
                        </a:rPr>
                        <a:t>Weighted Performance</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rPr>
                        <a:t>.67711</a:t>
                      </a:r>
                      <a:r>
                        <a:rPr lang="en-US" sz="2200" b="1" baseline="0" dirty="0" smtClean="0">
                          <a:solidFill>
                            <a:schemeClr val="tx1"/>
                          </a:solidFill>
                        </a:rPr>
                        <a:t> X 25 Points for the Category</a:t>
                      </a:r>
                      <a:endParaRPr lang="en-US" sz="2200" b="1" dirty="0">
                        <a:solidFill>
                          <a:schemeClr val="tx1"/>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marL="0" marR="0" indent="0" algn="ctr" defTabSz="68452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lang="en-US" dirty="0"/>
                    </a:p>
                  </a:txBody>
                  <a:tcPr/>
                </a:tc>
              </a:tr>
              <a:tr h="626217">
                <a:tc>
                  <a:txBody>
                    <a:bodyPr/>
                    <a:lstStyle/>
                    <a:p>
                      <a:pPr algn="r"/>
                      <a:r>
                        <a:rPr lang="en-US" sz="2200" b="1" dirty="0" smtClean="0">
                          <a:solidFill>
                            <a:srgbClr val="C00000"/>
                          </a:solidFill>
                        </a:rPr>
                        <a:t>Progress Points</a:t>
                      </a:r>
                      <a:r>
                        <a:rPr lang="en-US" sz="2200" b="1" baseline="0" dirty="0" smtClean="0">
                          <a:solidFill>
                            <a:srgbClr val="C00000"/>
                          </a:solidFill>
                        </a:rPr>
                        <a:t> Earned</a:t>
                      </a:r>
                      <a:endParaRPr lang="en-US" sz="2200" b="1" dirty="0">
                        <a:solidFill>
                          <a:srgbClr val="C00000"/>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sz="2200" b="1" dirty="0" smtClean="0">
                          <a:solidFill>
                            <a:srgbClr val="C00000"/>
                          </a:solidFill>
                        </a:rPr>
                        <a:t>16.9 Points</a:t>
                      </a:r>
                      <a:endParaRPr lang="en-US" sz="2200" b="1" dirty="0">
                        <a:solidFill>
                          <a:srgbClr val="C00000"/>
                        </a:solidFill>
                      </a:endParaRPr>
                    </a:p>
                  </a:txBody>
                  <a:tcPr marL="120305" marR="120305" marT="62345" marB="623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684520" rtl="0" eaLnBrk="1" fontAlgn="auto" latinLnBrk="0" hangingPunct="1">
                        <a:lnSpc>
                          <a:spcPct val="100000"/>
                        </a:lnSpc>
                        <a:spcBef>
                          <a:spcPts val="0"/>
                        </a:spcBef>
                        <a:spcAft>
                          <a:spcPts val="0"/>
                        </a:spcAft>
                        <a:buClrTx/>
                        <a:buSzTx/>
                        <a:buFontTx/>
                        <a:buNone/>
                        <a:tabLst/>
                        <a:defRPr/>
                      </a:pPr>
                      <a:endParaRPr lang="en-US"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02925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 y="530876"/>
            <a:ext cx="9143999" cy="677337"/>
          </a:xfrm>
          <a:prstGeom prst="rect">
            <a:avLst/>
          </a:prstGeom>
          <a:noFill/>
        </p:spPr>
        <p:txBody>
          <a:bodyPr wrap="square" lIns="122146" tIns="61073" rIns="122146" bIns="61073" rtlCol="0">
            <a:spAutoFit/>
          </a:bodyPr>
          <a:lstStyle/>
          <a:p>
            <a:pPr algn="ctr"/>
            <a:r>
              <a:rPr lang="en-US" sz="3600" b="1" dirty="0">
                <a:solidFill>
                  <a:schemeClr val="bg2">
                    <a:lumMod val="25000"/>
                  </a:schemeClr>
                </a:solidFill>
                <a:latin typeface="Arial Rounded MT Bold" panose="020F0704030504030204" pitchFamily="34" charset="0"/>
              </a:rPr>
              <a:t>CCRPI Targets</a:t>
            </a:r>
          </a:p>
        </p:txBody>
      </p:sp>
      <p:pic>
        <p:nvPicPr>
          <p:cNvPr id="4" name="Picture 3"/>
          <p:cNvPicPr>
            <a:picLocks noChangeAspect="1"/>
          </p:cNvPicPr>
          <p:nvPr/>
        </p:nvPicPr>
        <p:blipFill>
          <a:blip r:embed="rId3"/>
          <a:stretch>
            <a:fillRect/>
          </a:stretch>
        </p:blipFill>
        <p:spPr>
          <a:xfrm>
            <a:off x="242281" y="1904543"/>
            <a:ext cx="8659439" cy="4000500"/>
          </a:xfrm>
          <a:prstGeom prst="rect">
            <a:avLst/>
          </a:prstGeom>
        </p:spPr>
      </p:pic>
      <p:sp>
        <p:nvSpPr>
          <p:cNvPr id="2" name="TextBox 1"/>
          <p:cNvSpPr txBox="1"/>
          <p:nvPr/>
        </p:nvSpPr>
        <p:spPr>
          <a:xfrm>
            <a:off x="242282" y="1471830"/>
            <a:ext cx="8659438" cy="1200329"/>
          </a:xfrm>
          <a:prstGeom prst="rect">
            <a:avLst/>
          </a:prstGeom>
          <a:solidFill>
            <a:schemeClr val="bg1"/>
          </a:solidFill>
        </p:spPr>
        <p:txBody>
          <a:bodyPr wrap="square" rtlCol="0">
            <a:spAutoFit/>
          </a:bodyPr>
          <a:lstStyle/>
          <a:p>
            <a:pPr algn="ctr"/>
            <a:r>
              <a:rPr lang="en-US" sz="2400" b="1" dirty="0">
                <a:solidFill>
                  <a:srgbClr val="0040CC"/>
                </a:solidFill>
              </a:rPr>
              <a:t>Elementary Goal:  </a:t>
            </a:r>
            <a:r>
              <a:rPr lang="en-US" sz="2400" b="1" dirty="0">
                <a:solidFill>
                  <a:srgbClr val="C00000"/>
                </a:solidFill>
              </a:rPr>
              <a:t>Increase the percentage of Student Growth Percentiles 35 and higher in all content areas</a:t>
            </a:r>
            <a:r>
              <a:rPr lang="en-US" sz="2400" b="1" dirty="0" smtClean="0">
                <a:solidFill>
                  <a:srgbClr val="C00000"/>
                </a:solidFill>
              </a:rPr>
              <a:t>.</a:t>
            </a:r>
          </a:p>
          <a:p>
            <a:pPr algn="ctr"/>
            <a:endParaRPr lang="en-US" sz="1200" b="1" dirty="0" smtClean="0">
              <a:solidFill>
                <a:srgbClr val="C00000"/>
              </a:solidFill>
            </a:endParaRPr>
          </a:p>
          <a:p>
            <a:pPr algn="ctr"/>
            <a:endParaRPr lang="en-US" sz="1200" b="1" dirty="0">
              <a:solidFill>
                <a:srgbClr val="C00000"/>
              </a:solidFill>
            </a:endParaRPr>
          </a:p>
        </p:txBody>
      </p:sp>
      <p:sp>
        <p:nvSpPr>
          <p:cNvPr id="6" name="Rectangle 5"/>
          <p:cNvSpPr/>
          <p:nvPr/>
        </p:nvSpPr>
        <p:spPr>
          <a:xfrm>
            <a:off x="1054357" y="2788032"/>
            <a:ext cx="1392291" cy="2241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1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 y="518574"/>
            <a:ext cx="9143999" cy="677337"/>
          </a:xfrm>
          <a:prstGeom prst="rect">
            <a:avLst/>
          </a:prstGeom>
          <a:noFill/>
        </p:spPr>
        <p:txBody>
          <a:bodyPr wrap="square" lIns="122146" tIns="61073" rIns="122146" bIns="61073" rtlCol="0">
            <a:spAutoFit/>
          </a:bodyPr>
          <a:lstStyle/>
          <a:p>
            <a:pPr algn="ctr"/>
            <a:r>
              <a:rPr lang="en-US" sz="3600" b="1" dirty="0">
                <a:solidFill>
                  <a:schemeClr val="bg2">
                    <a:lumMod val="25000"/>
                  </a:schemeClr>
                </a:solidFill>
                <a:latin typeface="Arial Rounded MT Bold" panose="020F0704030504030204" pitchFamily="34" charset="0"/>
              </a:rPr>
              <a:t>CCRPI Targets</a:t>
            </a:r>
          </a:p>
        </p:txBody>
      </p:sp>
      <p:grpSp>
        <p:nvGrpSpPr>
          <p:cNvPr id="3" name="Group 2"/>
          <p:cNvGrpSpPr/>
          <p:nvPr/>
        </p:nvGrpSpPr>
        <p:grpSpPr>
          <a:xfrm>
            <a:off x="229749" y="1471831"/>
            <a:ext cx="8684503" cy="4367616"/>
            <a:chOff x="174625" y="1079331"/>
            <a:chExt cx="6600825" cy="3202909"/>
          </a:xfrm>
        </p:grpSpPr>
        <p:pic>
          <p:nvPicPr>
            <p:cNvPr id="2" name="Picture 1"/>
            <p:cNvPicPr>
              <a:picLocks noChangeAspect="1"/>
            </p:cNvPicPr>
            <p:nvPr/>
          </p:nvPicPr>
          <p:blipFill>
            <a:blip r:embed="rId3"/>
            <a:stretch>
              <a:fillRect/>
            </a:stretch>
          </p:blipFill>
          <p:spPr>
            <a:xfrm>
              <a:off x="174625" y="1348540"/>
              <a:ext cx="6600825" cy="2933700"/>
            </a:xfrm>
            <a:prstGeom prst="rect">
              <a:avLst/>
            </a:prstGeom>
          </p:spPr>
        </p:pic>
        <p:sp>
          <p:nvSpPr>
            <p:cNvPr id="4" name="TextBox 3"/>
            <p:cNvSpPr txBox="1"/>
            <p:nvPr/>
          </p:nvSpPr>
          <p:spPr>
            <a:xfrm>
              <a:off x="184151" y="1079331"/>
              <a:ext cx="6581774" cy="880239"/>
            </a:xfrm>
            <a:prstGeom prst="rect">
              <a:avLst/>
            </a:prstGeom>
            <a:solidFill>
              <a:schemeClr val="bg1"/>
            </a:solidFill>
          </p:spPr>
          <p:txBody>
            <a:bodyPr wrap="square" rtlCol="0">
              <a:spAutoFit/>
            </a:bodyPr>
            <a:lstStyle/>
            <a:p>
              <a:pPr algn="ctr"/>
              <a:r>
                <a:rPr lang="en-US" sz="2400" b="1" dirty="0">
                  <a:solidFill>
                    <a:srgbClr val="0040CC"/>
                  </a:solidFill>
                </a:rPr>
                <a:t>Middle School Goal:  </a:t>
              </a:r>
              <a:r>
                <a:rPr lang="en-US" sz="2400" b="1" dirty="0">
                  <a:solidFill>
                    <a:srgbClr val="C00000"/>
                  </a:solidFill>
                </a:rPr>
                <a:t>Increase the percentage of Student Growth Percentiles 35 and higher in all content areas</a:t>
              </a:r>
              <a:r>
                <a:rPr lang="en-US" sz="2400" b="1" dirty="0" smtClean="0">
                  <a:solidFill>
                    <a:srgbClr val="C00000"/>
                  </a:solidFill>
                </a:rPr>
                <a:t>.</a:t>
              </a:r>
            </a:p>
            <a:p>
              <a:pPr algn="ctr"/>
              <a:endParaRPr lang="en-US" sz="1200" b="1" dirty="0" smtClean="0">
                <a:solidFill>
                  <a:srgbClr val="C00000"/>
                </a:solidFill>
              </a:endParaRPr>
            </a:p>
            <a:p>
              <a:pPr algn="ctr"/>
              <a:endParaRPr lang="en-US" sz="1200" b="1" dirty="0">
                <a:solidFill>
                  <a:srgbClr val="C00000"/>
                </a:solidFill>
              </a:endParaRPr>
            </a:p>
          </p:txBody>
        </p:sp>
      </p:grpSp>
      <p:sp>
        <p:nvSpPr>
          <p:cNvPr id="6" name="Rectangle 5"/>
          <p:cNvSpPr/>
          <p:nvPr/>
        </p:nvSpPr>
        <p:spPr>
          <a:xfrm>
            <a:off x="1054356" y="2788033"/>
            <a:ext cx="1392291" cy="2241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spTree>
    <p:extLst>
      <p:ext uri="{BB962C8B-B14F-4D97-AF65-F5344CB8AC3E}">
        <p14:creationId xmlns:p14="http://schemas.microsoft.com/office/powerpoint/2010/main" val="404568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512029"/>
            <a:ext cx="9143999" cy="677337"/>
          </a:xfrm>
          <a:prstGeom prst="rect">
            <a:avLst/>
          </a:prstGeom>
          <a:noFill/>
        </p:spPr>
        <p:txBody>
          <a:bodyPr wrap="square" lIns="122146" tIns="61073" rIns="122146" bIns="61073" rtlCol="0">
            <a:spAutoFit/>
          </a:bodyPr>
          <a:lstStyle/>
          <a:p>
            <a:pPr algn="ctr"/>
            <a:r>
              <a:rPr lang="en-US" sz="3600" b="1" dirty="0">
                <a:solidFill>
                  <a:schemeClr val="bg2">
                    <a:lumMod val="25000"/>
                  </a:schemeClr>
                </a:solidFill>
                <a:latin typeface="Arial Rounded MT Bold" panose="020F0704030504030204" pitchFamily="34" charset="0"/>
              </a:rPr>
              <a:t>CCRPI Targets</a:t>
            </a:r>
          </a:p>
        </p:txBody>
      </p:sp>
      <p:pic>
        <p:nvPicPr>
          <p:cNvPr id="4" name="Picture 3"/>
          <p:cNvPicPr>
            <a:picLocks noChangeAspect="1"/>
          </p:cNvPicPr>
          <p:nvPr/>
        </p:nvPicPr>
        <p:blipFill rotWithShape="1">
          <a:blip r:embed="rId3"/>
          <a:srcRect b="3165"/>
          <a:stretch/>
        </p:blipFill>
        <p:spPr>
          <a:xfrm>
            <a:off x="198420" y="1541091"/>
            <a:ext cx="8747161" cy="5295138"/>
          </a:xfrm>
          <a:prstGeom prst="rect">
            <a:avLst/>
          </a:prstGeom>
        </p:spPr>
      </p:pic>
      <p:sp>
        <p:nvSpPr>
          <p:cNvPr id="6" name="TextBox 5"/>
          <p:cNvSpPr txBox="1"/>
          <p:nvPr/>
        </p:nvSpPr>
        <p:spPr>
          <a:xfrm>
            <a:off x="242280" y="1466647"/>
            <a:ext cx="8659437" cy="830997"/>
          </a:xfrm>
          <a:prstGeom prst="rect">
            <a:avLst/>
          </a:prstGeom>
          <a:solidFill>
            <a:schemeClr val="bg1"/>
          </a:solidFill>
        </p:spPr>
        <p:txBody>
          <a:bodyPr wrap="square" rtlCol="0">
            <a:spAutoFit/>
          </a:bodyPr>
          <a:lstStyle/>
          <a:p>
            <a:pPr algn="ctr"/>
            <a:r>
              <a:rPr lang="en-US" sz="2400" b="1" dirty="0">
                <a:solidFill>
                  <a:srgbClr val="0040CC"/>
                </a:solidFill>
              </a:rPr>
              <a:t>High School Goal:  </a:t>
            </a:r>
            <a:r>
              <a:rPr lang="en-US" sz="2400" b="1" dirty="0">
                <a:solidFill>
                  <a:srgbClr val="C00000"/>
                </a:solidFill>
              </a:rPr>
              <a:t>Increase the percentage of Student Growth Percentiles 35 and higher in all content areas.</a:t>
            </a:r>
          </a:p>
        </p:txBody>
      </p:sp>
      <p:sp>
        <p:nvSpPr>
          <p:cNvPr id="7" name="Rectangle 6"/>
          <p:cNvSpPr/>
          <p:nvPr/>
        </p:nvSpPr>
        <p:spPr>
          <a:xfrm>
            <a:off x="1027322" y="2389308"/>
            <a:ext cx="1392291" cy="2241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91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1911" y="121915"/>
            <a:ext cx="8229182" cy="610555"/>
          </a:xfrm>
        </p:spPr>
        <p:txBody>
          <a:bodyPr>
            <a:normAutofit/>
          </a:bodyPr>
          <a:lstStyle/>
          <a:p>
            <a:pPr algn="ctr"/>
            <a:r>
              <a:rPr lang="en-US" sz="3600" dirty="0" smtClean="0"/>
              <a:t>Progress Points by School</a:t>
            </a:r>
            <a:endParaRPr lang="en-US" sz="3600" dirty="0"/>
          </a:p>
        </p:txBody>
      </p:sp>
      <p:graphicFrame>
        <p:nvGraphicFramePr>
          <p:cNvPr id="3" name="Table 2"/>
          <p:cNvGraphicFramePr>
            <a:graphicFrameLocks noGrp="1"/>
          </p:cNvGraphicFramePr>
          <p:nvPr>
            <p:extLst/>
          </p:nvPr>
        </p:nvGraphicFramePr>
        <p:xfrm>
          <a:off x="218738" y="948069"/>
          <a:ext cx="1382013" cy="5121668"/>
        </p:xfrm>
        <a:graphic>
          <a:graphicData uri="http://schemas.openxmlformats.org/drawingml/2006/table">
            <a:tbl>
              <a:tblPr>
                <a:tableStyleId>{5C22544A-7EE6-4342-B048-85BDC9FD1C3A}</a:tableStyleId>
              </a:tblPr>
              <a:tblGrid>
                <a:gridCol w="950633"/>
                <a:gridCol w="431380"/>
              </a:tblGrid>
              <a:tr h="262409">
                <a:tc>
                  <a:txBody>
                    <a:bodyPr/>
                    <a:lstStyle/>
                    <a:p>
                      <a:pPr algn="l" fontAlgn="b"/>
                      <a:r>
                        <a:rPr lang="en-US" sz="1500" u="none" strike="noStrike" dirty="0">
                          <a:effectLst/>
                        </a:rPr>
                        <a:t>GA ES Avg</a:t>
                      </a:r>
                      <a:endParaRPr lang="en-US" sz="1500" b="1" i="0" u="none" strike="noStrike" dirty="0">
                        <a:solidFill>
                          <a:srgbClr val="C00000"/>
                        </a:solidFill>
                        <a:effectLst/>
                        <a:latin typeface="Arial"/>
                      </a:endParaRPr>
                    </a:p>
                  </a:txBody>
                  <a:tcPr marL="9402" marR="9402" marT="9745" marB="0" anchor="b"/>
                </a:tc>
                <a:tc>
                  <a:txBody>
                    <a:bodyPr/>
                    <a:lstStyle/>
                    <a:p>
                      <a:pPr algn="ctr" fontAlgn="b"/>
                      <a:r>
                        <a:rPr lang="en-US" sz="1500" u="none" strike="noStrike">
                          <a:effectLst/>
                        </a:rPr>
                        <a:t>15.9</a:t>
                      </a:r>
                      <a:endParaRPr lang="en-US" sz="1500" b="1" i="0" u="none" strike="noStrike">
                        <a:solidFill>
                          <a:srgbClr val="C00000"/>
                        </a:solidFill>
                        <a:effectLst/>
                        <a:latin typeface="Arial"/>
                      </a:endParaRPr>
                    </a:p>
                  </a:txBody>
                  <a:tcPr marL="9402" marR="9402" marT="9745" marB="0" anchor="b"/>
                </a:tc>
              </a:tr>
              <a:tr h="466945">
                <a:tc>
                  <a:txBody>
                    <a:bodyPr/>
                    <a:lstStyle/>
                    <a:p>
                      <a:pPr algn="l" fontAlgn="b"/>
                      <a:r>
                        <a:rPr lang="en-US" sz="1500" u="none" strike="noStrike" dirty="0">
                          <a:effectLst/>
                        </a:rPr>
                        <a:t>District ES Avg</a:t>
                      </a:r>
                      <a:endParaRPr lang="en-US" sz="1500" b="1" i="0" u="none" strike="noStrike" dirty="0">
                        <a:solidFill>
                          <a:srgbClr val="0070C0"/>
                        </a:solidFill>
                        <a:effectLst/>
                        <a:latin typeface="Arial"/>
                      </a:endParaRPr>
                    </a:p>
                  </a:txBody>
                  <a:tcPr marL="9402" marR="9402" marT="9745" marB="0" anchor="b"/>
                </a:tc>
                <a:tc>
                  <a:txBody>
                    <a:bodyPr/>
                    <a:lstStyle/>
                    <a:p>
                      <a:pPr algn="ctr" fontAlgn="b"/>
                      <a:r>
                        <a:rPr lang="en-US" sz="1500" u="none" strike="noStrike">
                          <a:effectLst/>
                        </a:rPr>
                        <a:t>14.8</a:t>
                      </a:r>
                      <a:endParaRPr lang="en-US" sz="1500" b="1" i="0" u="none" strike="noStrike">
                        <a:solidFill>
                          <a:srgbClr val="0070C0"/>
                        </a:solidFill>
                        <a:effectLst/>
                        <a:latin typeface="Arial"/>
                      </a:endParaRPr>
                    </a:p>
                  </a:txBody>
                  <a:tcPr marL="9402" marR="9402" marT="9745" marB="0" anchor="b"/>
                </a:tc>
              </a:tr>
              <a:tr h="262409">
                <a:tc>
                  <a:txBody>
                    <a:bodyPr/>
                    <a:lstStyle/>
                    <a:p>
                      <a:pPr algn="l" fontAlgn="b"/>
                      <a:r>
                        <a:rPr lang="en-US" sz="1500" u="none" strike="noStrike" dirty="0">
                          <a:effectLst/>
                        </a:rPr>
                        <a:t>Smith ES</a:t>
                      </a:r>
                      <a:endParaRPr lang="en-US" sz="1500" b="1" i="0" u="none" strike="noStrike" dirty="0">
                        <a:solidFill>
                          <a:srgbClr val="000000"/>
                        </a:solidFill>
                        <a:effectLst/>
                        <a:latin typeface="Arial"/>
                      </a:endParaRPr>
                    </a:p>
                  </a:txBody>
                  <a:tcPr marL="9402" marR="9402" marT="9745" marB="0" anchor="b"/>
                </a:tc>
                <a:tc>
                  <a:txBody>
                    <a:bodyPr/>
                    <a:lstStyle/>
                    <a:p>
                      <a:pPr algn="ctr" fontAlgn="b"/>
                      <a:r>
                        <a:rPr lang="en-US" sz="1500" u="none" strike="noStrike">
                          <a:effectLst/>
                        </a:rPr>
                        <a:t>14.1</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Jones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16.7</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Lamar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11.5</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Lee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15.4</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Evans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13.5</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Moore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13.9</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Preston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13.9</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Gates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12.5</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River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16.3</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Bloom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9.8</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Turner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16.4</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Lake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16.1</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Creek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16.3</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Pond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16.4</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Rex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a:effectLst/>
                        </a:rPr>
                        <a:t>18.7</a:t>
                      </a:r>
                      <a:endParaRPr lang="en-US" sz="1500" b="1" i="0" u="none" strike="noStrike">
                        <a:solidFill>
                          <a:srgbClr val="000000"/>
                        </a:solidFill>
                        <a:effectLst/>
                        <a:latin typeface="Arial"/>
                      </a:endParaRPr>
                    </a:p>
                  </a:txBody>
                  <a:tcPr marL="9402" marR="9402" marT="9745" marB="0" anchor="b"/>
                </a:tc>
              </a:tr>
              <a:tr h="262409">
                <a:tc>
                  <a:txBody>
                    <a:bodyPr/>
                    <a:lstStyle/>
                    <a:p>
                      <a:pPr algn="l" fontAlgn="b"/>
                      <a:r>
                        <a:rPr lang="en-US" sz="1500" u="none" strike="noStrike">
                          <a:effectLst/>
                        </a:rPr>
                        <a:t>Webb ES</a:t>
                      </a:r>
                      <a:endParaRPr lang="en-US" sz="1500" b="1" i="0" u="none" strike="noStrike">
                        <a:solidFill>
                          <a:srgbClr val="000000"/>
                        </a:solidFill>
                        <a:effectLst/>
                        <a:latin typeface="Arial"/>
                      </a:endParaRPr>
                    </a:p>
                  </a:txBody>
                  <a:tcPr marL="9402" marR="9402" marT="9745" marB="0" anchor="b"/>
                </a:tc>
                <a:tc>
                  <a:txBody>
                    <a:bodyPr/>
                    <a:lstStyle/>
                    <a:p>
                      <a:pPr algn="ctr" fontAlgn="b"/>
                      <a:r>
                        <a:rPr lang="en-US" sz="1500" u="none" strike="noStrike" dirty="0">
                          <a:effectLst/>
                        </a:rPr>
                        <a:t>14.6</a:t>
                      </a:r>
                      <a:endParaRPr lang="en-US" sz="1500" b="1" i="0" u="none" strike="noStrike" dirty="0">
                        <a:solidFill>
                          <a:srgbClr val="000000"/>
                        </a:solidFill>
                        <a:effectLst/>
                        <a:latin typeface="Arial"/>
                      </a:endParaRPr>
                    </a:p>
                  </a:txBody>
                  <a:tcPr marL="9402" marR="9402" marT="9745" marB="0" anchor="b"/>
                </a:tc>
              </a:tr>
              <a:tr h="193770">
                <a:tc>
                  <a:txBody>
                    <a:bodyPr/>
                    <a:lstStyle/>
                    <a:p>
                      <a:pPr algn="l" fontAlgn="b"/>
                      <a:endParaRPr lang="en-US" sz="1100" b="0" i="0" u="none" strike="noStrike">
                        <a:solidFill>
                          <a:srgbClr val="000000"/>
                        </a:solidFill>
                        <a:effectLst/>
                        <a:latin typeface="Arial"/>
                      </a:endParaRPr>
                    </a:p>
                  </a:txBody>
                  <a:tcPr marL="9402" marR="9402" marT="9745" marB="0" anchor="b"/>
                </a:tc>
                <a:tc>
                  <a:txBody>
                    <a:bodyPr/>
                    <a:lstStyle/>
                    <a:p>
                      <a:pPr algn="ctr" fontAlgn="b"/>
                      <a:endParaRPr lang="en-US" sz="1100" b="0" i="0" u="none" strike="noStrike" dirty="0">
                        <a:solidFill>
                          <a:srgbClr val="000000"/>
                        </a:solidFill>
                        <a:effectLst/>
                        <a:latin typeface="Arial"/>
                      </a:endParaRPr>
                    </a:p>
                  </a:txBody>
                  <a:tcPr marL="9402" marR="9402" marT="9745" marB="0" anchor="b"/>
                </a:tc>
              </a:tr>
            </a:tbl>
          </a:graphicData>
        </a:graphic>
      </p:graphicFrame>
      <p:graphicFrame>
        <p:nvGraphicFramePr>
          <p:cNvPr id="5" name="Chart 4"/>
          <p:cNvGraphicFramePr>
            <a:graphicFrameLocks/>
          </p:cNvGraphicFramePr>
          <p:nvPr>
            <p:extLst/>
          </p:nvPr>
        </p:nvGraphicFramePr>
        <p:xfrm>
          <a:off x="2018336" y="824779"/>
          <a:ext cx="6413442" cy="5121226"/>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Arrow 5"/>
          <p:cNvSpPr/>
          <p:nvPr/>
        </p:nvSpPr>
        <p:spPr>
          <a:xfrm>
            <a:off x="1789660" y="2967181"/>
            <a:ext cx="775519" cy="36134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2146" tIns="61073" rIns="122146" bIns="61073" rtlCol="0" anchor="ctr"/>
          <a:lstStyle/>
          <a:p>
            <a:pPr algn="ctr"/>
            <a:endParaRPr lang="en-US"/>
          </a:p>
        </p:txBody>
      </p:sp>
      <p:sp>
        <p:nvSpPr>
          <p:cNvPr id="4" name="TextBox 3"/>
          <p:cNvSpPr txBox="1"/>
          <p:nvPr/>
        </p:nvSpPr>
        <p:spPr>
          <a:xfrm>
            <a:off x="3141845" y="1638500"/>
            <a:ext cx="4494030" cy="713482"/>
          </a:xfrm>
          <a:prstGeom prst="rect">
            <a:avLst/>
          </a:prstGeom>
          <a:noFill/>
        </p:spPr>
        <p:txBody>
          <a:bodyPr wrap="square" lIns="122146" tIns="61073" rIns="122146" bIns="61073" rtlCol="0">
            <a:spAutoFit/>
          </a:bodyPr>
          <a:lstStyle/>
          <a:p>
            <a:pPr algn="ctr"/>
            <a:r>
              <a:rPr lang="en-US" sz="1900" b="1" dirty="0">
                <a:solidFill>
                  <a:srgbClr val="0040CC"/>
                </a:solidFill>
              </a:rPr>
              <a:t>Compare SGP data by school </a:t>
            </a:r>
            <a:br>
              <a:rPr lang="en-US" sz="1900" b="1" dirty="0">
                <a:solidFill>
                  <a:srgbClr val="0040CC"/>
                </a:solidFill>
              </a:rPr>
            </a:br>
            <a:r>
              <a:rPr lang="en-US" sz="1900" b="1" dirty="0">
                <a:solidFill>
                  <a:srgbClr val="0040CC"/>
                </a:solidFill>
              </a:rPr>
              <a:t>to achievement data by school!</a:t>
            </a:r>
          </a:p>
        </p:txBody>
      </p:sp>
      <p:sp>
        <p:nvSpPr>
          <p:cNvPr id="7" name="Slide Number Placeholder 6"/>
          <p:cNvSpPr>
            <a:spLocks noGrp="1"/>
          </p:cNvSpPr>
          <p:nvPr>
            <p:ph type="sldNum" sz="quarter" idx="4"/>
          </p:nvPr>
        </p:nvSpPr>
        <p:spPr/>
        <p:txBody>
          <a:bodyPr/>
          <a:lstStyle/>
          <a:p>
            <a:fld id="{B63E4CEF-BB1E-48C7-AE93-F39F6AA99AD7}" type="slidenum">
              <a:rPr lang="en-US" smtClean="0"/>
              <a:pPr/>
              <a:t>84</a:t>
            </a:fld>
            <a:endParaRPr lang="en-US" dirty="0"/>
          </a:p>
        </p:txBody>
      </p:sp>
    </p:spTree>
    <p:extLst>
      <p:ext uri="{BB962C8B-B14F-4D97-AF65-F5344CB8AC3E}">
        <p14:creationId xmlns:p14="http://schemas.microsoft.com/office/powerpoint/2010/main" val="350792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 y="518556"/>
            <a:ext cx="9143999" cy="677337"/>
          </a:xfrm>
          <a:prstGeom prst="rect">
            <a:avLst/>
          </a:prstGeom>
          <a:noFill/>
        </p:spPr>
        <p:txBody>
          <a:bodyPr wrap="square" lIns="122146" tIns="61073" rIns="122146" bIns="61073" rtlCol="0">
            <a:spAutoFit/>
          </a:bodyPr>
          <a:lstStyle/>
          <a:p>
            <a:pPr algn="ctr"/>
            <a:r>
              <a:rPr lang="en-US" sz="3600" b="1" dirty="0">
                <a:solidFill>
                  <a:schemeClr val="bg2">
                    <a:lumMod val="25000"/>
                  </a:schemeClr>
                </a:solidFill>
                <a:latin typeface="Arial Rounded MT Bold" panose="020F0704030504030204" pitchFamily="34" charset="0"/>
              </a:rPr>
              <a:t>CCRPI Targets</a:t>
            </a:r>
          </a:p>
        </p:txBody>
      </p:sp>
      <p:pic>
        <p:nvPicPr>
          <p:cNvPr id="2" name="Picture 1"/>
          <p:cNvPicPr>
            <a:picLocks noChangeAspect="1"/>
          </p:cNvPicPr>
          <p:nvPr/>
        </p:nvPicPr>
        <p:blipFill>
          <a:blip r:embed="rId3"/>
          <a:stretch>
            <a:fillRect/>
          </a:stretch>
        </p:blipFill>
        <p:spPr>
          <a:xfrm>
            <a:off x="850071" y="1905001"/>
            <a:ext cx="7443859" cy="4117398"/>
          </a:xfrm>
          <a:prstGeom prst="rect">
            <a:avLst/>
          </a:prstGeom>
        </p:spPr>
      </p:pic>
      <p:sp>
        <p:nvSpPr>
          <p:cNvPr id="3" name="TextBox 2"/>
          <p:cNvSpPr txBox="1"/>
          <p:nvPr/>
        </p:nvSpPr>
        <p:spPr>
          <a:xfrm>
            <a:off x="1094912" y="3543943"/>
            <a:ext cx="2757545" cy="415499"/>
          </a:xfrm>
          <a:prstGeom prst="rect">
            <a:avLst/>
          </a:prstGeom>
          <a:solidFill>
            <a:schemeClr val="bg1"/>
          </a:solidFill>
        </p:spPr>
        <p:txBody>
          <a:bodyPr wrap="square" rtlCol="0">
            <a:spAutoFit/>
          </a:bodyPr>
          <a:lstStyle/>
          <a:p>
            <a:r>
              <a:rPr lang="en-US" sz="2100" b="1" dirty="0">
                <a:solidFill>
                  <a:schemeClr val="bg1"/>
                </a:solidFill>
              </a:rPr>
              <a:t>Oak </a:t>
            </a:r>
            <a:r>
              <a:rPr lang="en-US" sz="2100" b="1" dirty="0"/>
              <a:t>Elementary  </a:t>
            </a:r>
          </a:p>
        </p:txBody>
      </p:sp>
      <p:sp>
        <p:nvSpPr>
          <p:cNvPr id="6" name="TextBox 5"/>
          <p:cNvSpPr txBox="1"/>
          <p:nvPr/>
        </p:nvSpPr>
        <p:spPr>
          <a:xfrm>
            <a:off x="1103929" y="4088002"/>
            <a:ext cx="2735011" cy="415499"/>
          </a:xfrm>
          <a:prstGeom prst="rect">
            <a:avLst/>
          </a:prstGeom>
          <a:solidFill>
            <a:schemeClr val="bg1"/>
          </a:solidFill>
        </p:spPr>
        <p:txBody>
          <a:bodyPr wrap="square" rtlCol="0">
            <a:spAutoFit/>
          </a:bodyPr>
          <a:lstStyle/>
          <a:p>
            <a:pPr algn="ctr"/>
            <a:r>
              <a:rPr lang="en-US" sz="2100" b="1" dirty="0" smtClean="0"/>
              <a:t>Middle </a:t>
            </a:r>
            <a:r>
              <a:rPr lang="en-US" sz="2100" b="1" dirty="0"/>
              <a:t>School  </a:t>
            </a:r>
          </a:p>
        </p:txBody>
      </p:sp>
      <p:sp>
        <p:nvSpPr>
          <p:cNvPr id="7" name="TextBox 6"/>
          <p:cNvSpPr txBox="1"/>
          <p:nvPr/>
        </p:nvSpPr>
        <p:spPr>
          <a:xfrm>
            <a:off x="1212067" y="4679013"/>
            <a:ext cx="2424110" cy="415499"/>
          </a:xfrm>
          <a:prstGeom prst="rect">
            <a:avLst/>
          </a:prstGeom>
          <a:solidFill>
            <a:schemeClr val="bg1"/>
          </a:solidFill>
        </p:spPr>
        <p:txBody>
          <a:bodyPr wrap="square" rtlCol="0">
            <a:spAutoFit/>
          </a:bodyPr>
          <a:lstStyle/>
          <a:p>
            <a:r>
              <a:rPr lang="en-US" sz="1100" b="1" dirty="0">
                <a:solidFill>
                  <a:schemeClr val="bg1"/>
                </a:solidFill>
              </a:rPr>
              <a:t>Cyprus </a:t>
            </a:r>
            <a:r>
              <a:rPr lang="en-US" sz="2100" b="1" dirty="0"/>
              <a:t>High School  </a:t>
            </a:r>
          </a:p>
        </p:txBody>
      </p:sp>
      <p:sp>
        <p:nvSpPr>
          <p:cNvPr id="8" name="TextBox 7"/>
          <p:cNvSpPr txBox="1"/>
          <p:nvPr/>
        </p:nvSpPr>
        <p:spPr>
          <a:xfrm>
            <a:off x="1223333" y="5231780"/>
            <a:ext cx="2520984" cy="415499"/>
          </a:xfrm>
          <a:prstGeom prst="rect">
            <a:avLst/>
          </a:prstGeom>
          <a:solidFill>
            <a:schemeClr val="bg1"/>
          </a:solidFill>
        </p:spPr>
        <p:txBody>
          <a:bodyPr wrap="square" rtlCol="0">
            <a:spAutoFit/>
          </a:bodyPr>
          <a:lstStyle/>
          <a:p>
            <a:r>
              <a:rPr lang="en-US" sz="1100" b="1" dirty="0">
                <a:solidFill>
                  <a:schemeClr val="bg1"/>
                </a:solidFill>
              </a:rPr>
              <a:t>Cyprus </a:t>
            </a:r>
            <a:r>
              <a:rPr lang="en-US" sz="2100" b="1" dirty="0"/>
              <a:t>District</a:t>
            </a:r>
          </a:p>
        </p:txBody>
      </p:sp>
      <p:sp>
        <p:nvSpPr>
          <p:cNvPr id="4" name="TextBox 3"/>
          <p:cNvSpPr txBox="1"/>
          <p:nvPr/>
        </p:nvSpPr>
        <p:spPr>
          <a:xfrm>
            <a:off x="0" y="1100505"/>
            <a:ext cx="9143999" cy="1569660"/>
          </a:xfrm>
          <a:prstGeom prst="rect">
            <a:avLst/>
          </a:prstGeom>
          <a:solidFill>
            <a:schemeClr val="bg1"/>
          </a:solidFill>
        </p:spPr>
        <p:txBody>
          <a:bodyPr wrap="square" rtlCol="0">
            <a:spAutoFit/>
          </a:bodyPr>
          <a:lstStyle/>
          <a:p>
            <a:pPr algn="ctr"/>
            <a:endParaRPr lang="en-US" sz="2400" b="1" dirty="0" smtClean="0">
              <a:solidFill>
                <a:srgbClr val="0040CC"/>
              </a:solidFill>
            </a:endParaRPr>
          </a:p>
          <a:p>
            <a:pPr algn="ctr"/>
            <a:r>
              <a:rPr lang="en-US" sz="2400" b="1" dirty="0" smtClean="0">
                <a:solidFill>
                  <a:srgbClr val="0040CC"/>
                </a:solidFill>
              </a:rPr>
              <a:t>District </a:t>
            </a:r>
            <a:r>
              <a:rPr lang="en-US" sz="2400" b="1" dirty="0">
                <a:solidFill>
                  <a:srgbClr val="0040CC"/>
                </a:solidFill>
              </a:rPr>
              <a:t>Goal:  </a:t>
            </a:r>
            <a:r>
              <a:rPr lang="en-US" sz="2400" b="1" dirty="0">
                <a:solidFill>
                  <a:srgbClr val="C00000"/>
                </a:solidFill>
              </a:rPr>
              <a:t>Increase the </a:t>
            </a:r>
            <a:r>
              <a:rPr lang="en-US" sz="2400" b="1" dirty="0" smtClean="0">
                <a:solidFill>
                  <a:srgbClr val="C00000"/>
                </a:solidFill>
              </a:rPr>
              <a:t>SGPs for </a:t>
            </a:r>
            <a:r>
              <a:rPr lang="en-US" sz="2400" b="1" dirty="0">
                <a:solidFill>
                  <a:srgbClr val="C00000"/>
                </a:solidFill>
              </a:rPr>
              <a:t>all schools and the district</a:t>
            </a:r>
            <a:r>
              <a:rPr lang="en-US" sz="2400" b="1" dirty="0" smtClean="0">
                <a:solidFill>
                  <a:srgbClr val="C00000"/>
                </a:solidFill>
              </a:rPr>
              <a:t>.</a:t>
            </a:r>
          </a:p>
          <a:p>
            <a:pPr algn="ctr"/>
            <a:endParaRPr lang="en-US" sz="2400" b="1" dirty="0" smtClean="0">
              <a:solidFill>
                <a:srgbClr val="C00000"/>
              </a:solidFill>
            </a:endParaRPr>
          </a:p>
          <a:p>
            <a:pPr algn="ctr"/>
            <a:endParaRPr lang="en-US" sz="2400" b="1" dirty="0">
              <a:solidFill>
                <a:srgbClr val="C00000"/>
              </a:solidFill>
            </a:endParaRPr>
          </a:p>
        </p:txBody>
      </p:sp>
    </p:spTree>
    <p:extLst>
      <p:ext uri="{BB962C8B-B14F-4D97-AF65-F5344CB8AC3E}">
        <p14:creationId xmlns:p14="http://schemas.microsoft.com/office/powerpoint/2010/main" val="11560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10" y="95377"/>
            <a:ext cx="8229182" cy="899847"/>
          </a:xfrm>
        </p:spPr>
        <p:txBody>
          <a:bodyPr>
            <a:normAutofit/>
          </a:bodyPr>
          <a:lstStyle/>
          <a:p>
            <a:pPr algn="ctr"/>
            <a:r>
              <a:rPr lang="en-US" sz="3600" dirty="0" smtClean="0"/>
              <a:t>Summary of SGPs</a:t>
            </a:r>
            <a:endParaRPr lang="en-US" sz="3600" dirty="0"/>
          </a:p>
        </p:txBody>
      </p:sp>
      <p:sp>
        <p:nvSpPr>
          <p:cNvPr id="3" name="Content Placeholder 2"/>
          <p:cNvSpPr>
            <a:spLocks noGrp="1"/>
          </p:cNvSpPr>
          <p:nvPr>
            <p:ph idx="1"/>
          </p:nvPr>
        </p:nvSpPr>
        <p:spPr>
          <a:xfrm>
            <a:off x="255463" y="1233478"/>
            <a:ext cx="8633072" cy="6183020"/>
          </a:xfrm>
        </p:spPr>
        <p:txBody>
          <a:bodyPr/>
          <a:lstStyle/>
          <a:p>
            <a:r>
              <a:rPr lang="en-US" sz="3000" dirty="0"/>
              <a:t>50% of a teacher’s and leader’s evaluation will </a:t>
            </a:r>
            <a:br>
              <a:rPr lang="en-US" sz="3000" dirty="0"/>
            </a:br>
            <a:r>
              <a:rPr lang="en-US" sz="3000" dirty="0"/>
              <a:t>come from SGP data.</a:t>
            </a:r>
          </a:p>
          <a:p>
            <a:r>
              <a:rPr lang="en-US" sz="3000" dirty="0"/>
              <a:t>A SGP is separate and independent of achievement (cut scores). </a:t>
            </a:r>
          </a:p>
          <a:p>
            <a:r>
              <a:rPr lang="en-US" sz="3000" dirty="0"/>
              <a:t>A SGP describes a student’s growth relative to </a:t>
            </a:r>
            <a:r>
              <a:rPr lang="en-US" sz="3000" dirty="0" smtClean="0"/>
              <a:t>other </a:t>
            </a:r>
            <a:r>
              <a:rPr lang="en-US" sz="3000" dirty="0"/>
              <a:t>students with similar prior achievement.</a:t>
            </a:r>
          </a:p>
          <a:p>
            <a:r>
              <a:rPr lang="en-US" sz="3000" dirty="0"/>
              <a:t>Every student’s SGP has potential to earn points toward the progress score.</a:t>
            </a:r>
          </a:p>
          <a:p>
            <a:r>
              <a:rPr lang="en-US" sz="3000" dirty="0"/>
              <a:t>SGPs provide a valuable piece of information, </a:t>
            </a:r>
            <a:r>
              <a:rPr lang="en-US" sz="3000" dirty="0" smtClean="0"/>
              <a:t>in </a:t>
            </a:r>
            <a:r>
              <a:rPr lang="en-US" sz="3000" dirty="0"/>
              <a:t>addition to student test scores, that can be useful in understanding and improving student performance.</a:t>
            </a:r>
          </a:p>
          <a:p>
            <a:endParaRPr lang="en-US" sz="3100" dirty="0"/>
          </a:p>
          <a:p>
            <a:pPr marL="0" indent="0">
              <a:buNone/>
            </a:pPr>
            <a:endParaRPr lang="en-US" sz="3100" dirty="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3B7298A-DE78-4286-ABD7-5D6797E7F15E}" type="slidenum">
              <a:rPr lang="en-US" smtClean="0"/>
              <a:pPr>
                <a:defRPr/>
              </a:pPr>
              <a:t>86</a:t>
            </a:fld>
            <a:endParaRPr lang="en-US" dirty="0"/>
          </a:p>
        </p:txBody>
      </p:sp>
    </p:spTree>
    <p:extLst>
      <p:ext uri="{BB962C8B-B14F-4D97-AF65-F5344CB8AC3E}">
        <p14:creationId xmlns:p14="http://schemas.microsoft.com/office/powerpoint/2010/main" val="428922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488" y="1199543"/>
            <a:ext cx="8738941" cy="5672954"/>
          </a:xfrm>
        </p:spPr>
        <p:txBody>
          <a:bodyPr/>
          <a:lstStyle/>
          <a:p>
            <a:pPr>
              <a:lnSpc>
                <a:spcPct val="100000"/>
              </a:lnSpc>
              <a:spcBef>
                <a:spcPts val="0"/>
              </a:spcBef>
            </a:pPr>
            <a:r>
              <a:rPr lang="en-US" sz="2900" b="1" dirty="0">
                <a:solidFill>
                  <a:srgbClr val="0040CC"/>
                </a:solidFill>
              </a:rPr>
              <a:t>District leaders </a:t>
            </a:r>
            <a:r>
              <a:rPr lang="en-US" sz="2900" dirty="0"/>
              <a:t>should use SGP data to identify strengths and areas of concern within the district.</a:t>
            </a:r>
          </a:p>
          <a:p>
            <a:pPr marL="0" indent="0">
              <a:lnSpc>
                <a:spcPct val="100000"/>
              </a:lnSpc>
              <a:spcBef>
                <a:spcPts val="0"/>
              </a:spcBef>
              <a:buNone/>
            </a:pPr>
            <a:endParaRPr lang="en-US" sz="1500" dirty="0"/>
          </a:p>
          <a:p>
            <a:pPr>
              <a:lnSpc>
                <a:spcPct val="100000"/>
              </a:lnSpc>
              <a:spcBef>
                <a:spcPts val="0"/>
              </a:spcBef>
            </a:pPr>
            <a:r>
              <a:rPr lang="en-US" sz="2900" b="1" dirty="0">
                <a:solidFill>
                  <a:srgbClr val="0040CC"/>
                </a:solidFill>
              </a:rPr>
              <a:t>School leaders </a:t>
            </a:r>
            <a:r>
              <a:rPr lang="en-US" sz="2900" dirty="0"/>
              <a:t>should use individual teacher and student SGP data (subgroup, gender, race, scale score) to do the following:</a:t>
            </a:r>
          </a:p>
          <a:p>
            <a:pPr marL="1064532" lvl="1"/>
            <a:r>
              <a:rPr lang="en-US" sz="2900" dirty="0"/>
              <a:t>Identify strengths and weaknesses within </a:t>
            </a:r>
            <a:br>
              <a:rPr lang="en-US" sz="2900" dirty="0"/>
            </a:br>
            <a:r>
              <a:rPr lang="en-US" sz="2900" dirty="0"/>
              <a:t>the school. </a:t>
            </a:r>
          </a:p>
          <a:p>
            <a:pPr marL="1064532" lvl="1"/>
            <a:r>
              <a:rPr lang="en-US" sz="2900" dirty="0"/>
              <a:t>Compare with other schools in the district </a:t>
            </a:r>
            <a:br>
              <a:rPr lang="en-US" sz="2900" dirty="0"/>
            </a:br>
            <a:r>
              <a:rPr lang="en-US" sz="2900" dirty="0"/>
              <a:t>and state.  </a:t>
            </a:r>
          </a:p>
          <a:p>
            <a:pPr marL="1064532" lvl="1"/>
            <a:r>
              <a:rPr lang="en-US" sz="2900" dirty="0"/>
              <a:t>Identify the most effective teachers with </a:t>
            </a:r>
            <a:br>
              <a:rPr lang="en-US" sz="2900" dirty="0"/>
            </a:br>
            <a:r>
              <a:rPr lang="en-US" sz="2900" dirty="0"/>
              <a:t>all students.</a:t>
            </a:r>
          </a:p>
          <a:p>
            <a:pPr marL="0" indent="0">
              <a:buNone/>
            </a:pPr>
            <a:endParaRPr lang="en-US" dirty="0"/>
          </a:p>
        </p:txBody>
      </p:sp>
      <p:sp>
        <p:nvSpPr>
          <p:cNvPr id="3" name="Title 2"/>
          <p:cNvSpPr>
            <a:spLocks noGrp="1"/>
          </p:cNvSpPr>
          <p:nvPr>
            <p:ph type="title"/>
          </p:nvPr>
        </p:nvSpPr>
        <p:spPr>
          <a:xfrm>
            <a:off x="457410" y="135584"/>
            <a:ext cx="8229182" cy="802403"/>
          </a:xfrm>
        </p:spPr>
        <p:txBody>
          <a:bodyPr>
            <a:normAutofit/>
          </a:bodyPr>
          <a:lstStyle/>
          <a:p>
            <a:pPr algn="ctr"/>
            <a:r>
              <a:rPr lang="en-US" sz="3600" dirty="0" smtClean="0"/>
              <a:t>Jot List</a:t>
            </a:r>
            <a:endParaRPr lang="en-US" sz="3600" dirty="0"/>
          </a:p>
        </p:txBody>
      </p:sp>
      <p:sp>
        <p:nvSpPr>
          <p:cNvPr id="5" name="Slide Number Placeholder 4"/>
          <p:cNvSpPr>
            <a:spLocks noGrp="1"/>
          </p:cNvSpPr>
          <p:nvPr>
            <p:ph type="sldNum" sz="quarter" idx="12"/>
          </p:nvPr>
        </p:nvSpPr>
        <p:spPr/>
        <p:txBody>
          <a:bodyPr/>
          <a:lstStyle/>
          <a:p>
            <a:pPr>
              <a:defRPr/>
            </a:pPr>
            <a:fld id="{C3B7298A-DE78-4286-ABD7-5D6797E7F15E}" type="slidenum">
              <a:rPr lang="en-US" smtClean="0"/>
              <a:pPr>
                <a:defRPr/>
              </a:pPr>
              <a:t>87</a:t>
            </a:fld>
            <a:endParaRPr lang="en-US" dirty="0"/>
          </a:p>
        </p:txBody>
      </p:sp>
    </p:spTree>
    <p:extLst>
      <p:ext uri="{BB962C8B-B14F-4D97-AF65-F5344CB8AC3E}">
        <p14:creationId xmlns:p14="http://schemas.microsoft.com/office/powerpoint/2010/main" val="34443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37890" y="706279"/>
            <a:ext cx="8229601" cy="6077050"/>
          </a:xfrm>
        </p:spPr>
        <p:txBody>
          <a:bodyPr/>
          <a:lstStyle/>
          <a:p>
            <a:r>
              <a:rPr lang="en-US" b="1" dirty="0" smtClean="0">
                <a:solidFill>
                  <a:srgbClr val="0040CC"/>
                </a:solidFill>
              </a:rPr>
              <a:t>Each teacher </a:t>
            </a:r>
            <a:r>
              <a:rPr lang="en-US" dirty="0" smtClean="0"/>
              <a:t>should know his/her percentage of students making typical or high growth, and analyze the data to discover the root causes </a:t>
            </a:r>
            <a:br>
              <a:rPr lang="en-US" dirty="0" smtClean="0"/>
            </a:br>
            <a:r>
              <a:rPr lang="en-US" dirty="0" smtClean="0"/>
              <a:t>of the growth and lack of growth (schedules, subgroups, instructional strategies, </a:t>
            </a:r>
            <a:br>
              <a:rPr lang="en-US" dirty="0" smtClean="0"/>
            </a:br>
            <a:r>
              <a:rPr lang="en-US" dirty="0" smtClean="0"/>
              <a:t>co-teaching, etc.) </a:t>
            </a:r>
          </a:p>
          <a:p>
            <a:r>
              <a:rPr lang="en-US" b="1" dirty="0" smtClean="0">
                <a:solidFill>
                  <a:srgbClr val="0040CC"/>
                </a:solidFill>
              </a:rPr>
              <a:t>Each student </a:t>
            </a:r>
            <a:r>
              <a:rPr lang="en-US" dirty="0" smtClean="0"/>
              <a:t>should know his/her growth </a:t>
            </a:r>
            <a:br>
              <a:rPr lang="en-US" dirty="0" smtClean="0"/>
            </a:br>
            <a:r>
              <a:rPr lang="en-US" dirty="0" smtClean="0"/>
              <a:t>from year to year and set goals based on growth percentiles.</a:t>
            </a:r>
          </a:p>
          <a:p>
            <a:r>
              <a:rPr lang="en-US" b="1" dirty="0" smtClean="0">
                <a:solidFill>
                  <a:srgbClr val="0040CC"/>
                </a:solidFill>
              </a:rPr>
              <a:t>Parents</a:t>
            </a:r>
            <a:r>
              <a:rPr lang="en-US" dirty="0" smtClean="0">
                <a:solidFill>
                  <a:srgbClr val="0040CC"/>
                </a:solidFill>
              </a:rPr>
              <a:t> </a:t>
            </a:r>
            <a:r>
              <a:rPr lang="en-US" dirty="0" smtClean="0"/>
              <a:t>should know their children’s growth from year to year (apple to apple comparison).</a:t>
            </a:r>
            <a:endParaRPr lang="en-US" dirty="0"/>
          </a:p>
        </p:txBody>
      </p:sp>
      <p:sp>
        <p:nvSpPr>
          <p:cNvPr id="5" name="Slide Number Placeholder 4"/>
          <p:cNvSpPr>
            <a:spLocks noGrp="1"/>
          </p:cNvSpPr>
          <p:nvPr>
            <p:ph type="sldNum" sz="quarter" idx="4294967295"/>
          </p:nvPr>
        </p:nvSpPr>
        <p:spPr>
          <a:xfrm>
            <a:off x="8076714" y="6355773"/>
            <a:ext cx="609878" cy="365847"/>
          </a:xfrm>
          <a:prstGeom prst="rect">
            <a:avLst/>
          </a:prstGeom>
        </p:spPr>
        <p:txBody>
          <a:bodyPr lIns="122146" tIns="61073" rIns="122146" bIns="61073"/>
          <a:lstStyle/>
          <a:p>
            <a:pPr>
              <a:defRPr/>
            </a:pPr>
            <a:fld id="{C3B7298A-DE78-4286-ABD7-5D6797E7F15E}" type="slidenum">
              <a:rPr lang="en-US" smtClean="0"/>
              <a:pPr>
                <a:defRPr/>
              </a:pPr>
              <a:t>88</a:t>
            </a:fld>
            <a:endParaRPr lang="en-US" dirty="0"/>
          </a:p>
        </p:txBody>
      </p:sp>
    </p:spTree>
    <p:extLst>
      <p:ext uri="{BB962C8B-B14F-4D97-AF65-F5344CB8AC3E}">
        <p14:creationId xmlns:p14="http://schemas.microsoft.com/office/powerpoint/2010/main" val="148971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409" y="1599768"/>
            <a:ext cx="8229182" cy="4375005"/>
          </a:xfrm>
        </p:spPr>
        <p:txBody>
          <a:bodyPr/>
          <a:lstStyle/>
          <a:p>
            <a:pPr marL="0" indent="0">
              <a:buNone/>
            </a:pPr>
            <a:endParaRPr lang="en-US" dirty="0" smtClean="0"/>
          </a:p>
          <a:p>
            <a:pPr marL="0" indent="0" algn="ctr">
              <a:buNone/>
            </a:pPr>
            <a:r>
              <a:rPr lang="en-US" sz="3600" b="1" dirty="0">
                <a:latin typeface="Arial Rounded MT Bold" panose="020F0704030504030204" pitchFamily="34" charset="0"/>
              </a:rPr>
              <a:t>Additional </a:t>
            </a:r>
            <a:r>
              <a:rPr lang="en-US" sz="3600" b="1" dirty="0" smtClean="0">
                <a:latin typeface="Arial Rounded MT Bold" panose="020F0704030504030204" pitchFamily="34" charset="0"/>
              </a:rPr>
              <a:t>Information</a:t>
            </a:r>
          </a:p>
          <a:p>
            <a:pPr marL="0" indent="0" algn="ctr">
              <a:buNone/>
            </a:pPr>
            <a:r>
              <a:rPr lang="en-US" dirty="0" smtClean="0"/>
              <a:t>Allison Timberlake   </a:t>
            </a:r>
          </a:p>
          <a:p>
            <a:pPr marL="0" indent="0" algn="ctr">
              <a:buNone/>
            </a:pPr>
            <a:r>
              <a:rPr lang="en-US" dirty="0" smtClean="0"/>
              <a:t>Growth Model Program Manager</a:t>
            </a:r>
          </a:p>
          <a:p>
            <a:pPr marL="0" indent="0" algn="ctr">
              <a:buNone/>
            </a:pPr>
            <a:r>
              <a:rPr lang="en-US" dirty="0" smtClean="0">
                <a:solidFill>
                  <a:srgbClr val="0000FF"/>
                </a:solidFill>
                <a:hlinkClick r:id="rId2"/>
              </a:rPr>
              <a:t>atimberlake@doe.k12.ga.us</a:t>
            </a:r>
            <a:r>
              <a:rPr lang="en-US" dirty="0" smtClean="0">
                <a:solidFill>
                  <a:srgbClr val="0000FF"/>
                </a:solidFill>
              </a:rPr>
              <a:t> </a:t>
            </a:r>
          </a:p>
          <a:p>
            <a:pPr marL="0" indent="0" algn="ctr">
              <a:buNone/>
            </a:pPr>
            <a:r>
              <a:rPr lang="en-US" dirty="0" smtClean="0">
                <a:solidFill>
                  <a:srgbClr val="0000FF"/>
                </a:solidFill>
                <a:hlinkClick r:id="rId3"/>
              </a:rPr>
              <a:t>gsgm@gadoe.org</a:t>
            </a:r>
            <a:r>
              <a:rPr lang="en-US" dirty="0" smtClean="0">
                <a:solidFill>
                  <a:srgbClr val="0000FF"/>
                </a:solidFill>
              </a:rPr>
              <a:t> </a:t>
            </a:r>
          </a:p>
          <a:p>
            <a:pPr marL="0" indent="0">
              <a:buNone/>
            </a:pPr>
            <a:endParaRPr lang="en-US" dirty="0">
              <a:solidFill>
                <a:srgbClr val="0040CC"/>
              </a:solidFill>
            </a:endParaRPr>
          </a:p>
          <a:p>
            <a:pPr marL="0" indent="0">
              <a:buNone/>
            </a:pPr>
            <a:endParaRPr lang="en-US" dirty="0">
              <a:solidFill>
                <a:srgbClr val="0040CC"/>
              </a:solidFill>
            </a:endParaRPr>
          </a:p>
        </p:txBody>
      </p:sp>
    </p:spTree>
    <p:extLst>
      <p:ext uri="{BB962C8B-B14F-4D97-AF65-F5344CB8AC3E}">
        <p14:creationId xmlns:p14="http://schemas.microsoft.com/office/powerpoint/2010/main" val="364031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350" y="1442483"/>
            <a:ext cx="6339875" cy="646331"/>
          </a:xfrm>
          <a:prstGeom prst="rect">
            <a:avLst/>
          </a:prstGeom>
          <a:noFill/>
        </p:spPr>
        <p:txBody>
          <a:bodyPr wrap="square" rtlCol="0">
            <a:spAutoFit/>
          </a:bodyPr>
          <a:lstStyle/>
          <a:p>
            <a:pPr algn="ctr"/>
            <a:r>
              <a:rPr lang="en-US" sz="3600" b="1" dirty="0">
                <a:latin typeface="Arial Rounded MT Bold" panose="020F0704030504030204" pitchFamily="34" charset="0"/>
              </a:rPr>
              <a:t>Learning with Data</a:t>
            </a:r>
          </a:p>
        </p:txBody>
      </p:sp>
      <p:sp>
        <p:nvSpPr>
          <p:cNvPr id="3" name="TextBox 2"/>
          <p:cNvSpPr txBox="1"/>
          <p:nvPr/>
        </p:nvSpPr>
        <p:spPr>
          <a:xfrm>
            <a:off x="905257" y="2509310"/>
            <a:ext cx="7306056" cy="2246769"/>
          </a:xfrm>
          <a:prstGeom prst="rect">
            <a:avLst/>
          </a:prstGeom>
          <a:noFill/>
        </p:spPr>
        <p:txBody>
          <a:bodyPr wrap="square" rtlCol="0">
            <a:spAutoFit/>
          </a:bodyPr>
          <a:lstStyle/>
          <a:p>
            <a:pPr marL="225577" indent="-225577">
              <a:buFont typeface="Arial" pitchFamily="34" charset="0"/>
              <a:buChar char="•"/>
            </a:pPr>
            <a:r>
              <a:rPr lang="en-US" sz="2800" b="1" dirty="0">
                <a:latin typeface="Calibri  "/>
              </a:rPr>
              <a:t>Looking at data raises new questions</a:t>
            </a:r>
          </a:p>
          <a:p>
            <a:pPr marL="225577" indent="-225577">
              <a:buFont typeface="Arial" pitchFamily="34" charset="0"/>
              <a:buChar char="•"/>
            </a:pPr>
            <a:r>
              <a:rPr lang="en-US" sz="2800" b="1" dirty="0">
                <a:latin typeface="Calibri  "/>
              </a:rPr>
              <a:t>Look at trend data</a:t>
            </a:r>
          </a:p>
          <a:p>
            <a:pPr marL="225577" indent="-225577">
              <a:buFont typeface="Arial" pitchFamily="34" charset="0"/>
              <a:buChar char="•"/>
            </a:pPr>
            <a:r>
              <a:rPr lang="en-US" sz="2800" b="1" dirty="0">
                <a:latin typeface="Calibri  "/>
              </a:rPr>
              <a:t>Look deeply at data sources</a:t>
            </a:r>
          </a:p>
          <a:p>
            <a:pPr marL="225577" indent="-225577">
              <a:buFont typeface="Arial" pitchFamily="34" charset="0"/>
              <a:buChar char="•"/>
            </a:pPr>
            <a:r>
              <a:rPr lang="en-US" sz="2800" b="1" dirty="0">
                <a:latin typeface="Calibri  "/>
              </a:rPr>
              <a:t>Consider selecting a mentor school or </a:t>
            </a:r>
            <a:r>
              <a:rPr lang="en-US" sz="2800" b="1" dirty="0" smtClean="0">
                <a:latin typeface="Calibri  "/>
              </a:rPr>
              <a:t/>
            </a:r>
            <a:br>
              <a:rPr lang="en-US" sz="2800" b="1" dirty="0" smtClean="0">
                <a:latin typeface="Calibri  "/>
              </a:rPr>
            </a:br>
            <a:r>
              <a:rPr lang="en-US" sz="2800" b="1" dirty="0" smtClean="0">
                <a:latin typeface="Calibri  "/>
              </a:rPr>
              <a:t>mentor </a:t>
            </a:r>
            <a:r>
              <a:rPr lang="en-US" sz="2800" b="1" dirty="0">
                <a:latin typeface="Calibri  "/>
              </a:rPr>
              <a:t>district</a:t>
            </a:r>
          </a:p>
        </p:txBody>
      </p:sp>
      <p:sp>
        <p:nvSpPr>
          <p:cNvPr id="4" name="Slide Number Placeholder 3"/>
          <p:cNvSpPr>
            <a:spLocks noGrp="1"/>
          </p:cNvSpPr>
          <p:nvPr>
            <p:ph type="sldNum" sz="quarter" idx="12"/>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369103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0684"/>
            <a:ext cx="9144000" cy="4616648"/>
          </a:xfrm>
          <a:prstGeom prst="rect">
            <a:avLst/>
          </a:prstGeom>
          <a:noFill/>
        </p:spPr>
        <p:txBody>
          <a:bodyPr wrap="square" rtlCol="0">
            <a:spAutoFit/>
          </a:bodyPr>
          <a:lstStyle/>
          <a:p>
            <a:pPr algn="ctr"/>
            <a:r>
              <a:rPr lang="en-US" sz="3600" b="1" i="1" dirty="0"/>
              <a:t>College and Career Ready Performance Index</a:t>
            </a:r>
          </a:p>
          <a:p>
            <a:pPr algn="ctr"/>
            <a:r>
              <a:rPr lang="en-US" sz="3600" b="1" i="1" dirty="0"/>
              <a:t>(CCRPI</a:t>
            </a:r>
            <a:r>
              <a:rPr lang="en-US" sz="3600" b="1" i="1" dirty="0" smtClean="0"/>
              <a:t>)</a:t>
            </a:r>
          </a:p>
          <a:p>
            <a:pPr algn="ctr"/>
            <a:endParaRPr lang="en-US" sz="3600" i="1" dirty="0">
              <a:solidFill>
                <a:schemeClr val="accent1"/>
              </a:solidFill>
            </a:endParaRPr>
          </a:p>
          <a:p>
            <a:pPr algn="ctr"/>
            <a:r>
              <a:rPr lang="en-US" sz="5400" b="1" i="1" dirty="0" smtClean="0">
                <a:solidFill>
                  <a:srgbClr val="0000FF"/>
                </a:solidFill>
              </a:rPr>
              <a:t>Gap</a:t>
            </a:r>
          </a:p>
          <a:p>
            <a:pPr algn="ctr"/>
            <a:endParaRPr lang="en-US" sz="3600" b="1" i="1" dirty="0" smtClean="0">
              <a:solidFill>
                <a:schemeClr val="accent1"/>
              </a:solidFill>
            </a:endParaRPr>
          </a:p>
          <a:p>
            <a:pPr algn="ctr"/>
            <a:r>
              <a:rPr lang="en-US" sz="3600" b="1" i="1" dirty="0"/>
              <a:t>Leadership and Data </a:t>
            </a:r>
            <a:r>
              <a:rPr lang="en-US" sz="3600" b="1" i="1" dirty="0" smtClean="0"/>
              <a:t>Strategies</a:t>
            </a:r>
            <a:endParaRPr lang="en-US" sz="3600" b="1" i="1" dirty="0"/>
          </a:p>
          <a:p>
            <a:pPr algn="ctr"/>
            <a:r>
              <a:rPr lang="en-US" sz="2400" b="1" i="1" dirty="0"/>
              <a:t>Division of School &amp; District Effectiveness</a:t>
            </a:r>
            <a:endParaRPr lang="en-US" sz="2400" i="1" dirty="0"/>
          </a:p>
          <a:p>
            <a:pPr algn="ctr"/>
            <a:endParaRPr lang="en-US" sz="3600" b="1" i="1" dirty="0"/>
          </a:p>
        </p:txBody>
      </p:sp>
    </p:spTree>
    <p:extLst>
      <p:ext uri="{BB962C8B-B14F-4D97-AF65-F5344CB8AC3E}">
        <p14:creationId xmlns:p14="http://schemas.microsoft.com/office/powerpoint/2010/main" val="146304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901821"/>
          <a:ext cx="9143999" cy="5768319"/>
        </p:xfrm>
        <a:graphic>
          <a:graphicData uri="http://schemas.openxmlformats.org/drawingml/2006/table">
            <a:tbl>
              <a:tblPr/>
              <a:tblGrid>
                <a:gridCol w="1078054"/>
                <a:gridCol w="1265545"/>
                <a:gridCol w="1359288"/>
                <a:gridCol w="1140552"/>
                <a:gridCol w="1367645"/>
                <a:gridCol w="1539115"/>
                <a:gridCol w="1393800"/>
              </a:tblGrid>
              <a:tr h="842134">
                <a:tc gridSpan="3">
                  <a:txBody>
                    <a:bodyPr/>
                    <a:lstStyle/>
                    <a:p>
                      <a:pPr algn="ctr">
                        <a:lnSpc>
                          <a:spcPct val="100000"/>
                        </a:lnSpc>
                      </a:pPr>
                      <a:r>
                        <a:rPr lang="en-US" sz="2400" b="1" dirty="0"/>
                        <a:t>Achievement </a:t>
                      </a:r>
                      <a:r>
                        <a:rPr lang="en-US" sz="2400" b="1" dirty="0" smtClean="0"/>
                        <a:t>Points </a:t>
                      </a:r>
                    </a:p>
                    <a:p>
                      <a:pPr algn="ctr">
                        <a:lnSpc>
                          <a:spcPct val="100000"/>
                        </a:lnSpc>
                      </a:pPr>
                      <a:r>
                        <a:rPr lang="en-US" sz="2400" b="1" dirty="0" smtClean="0">
                          <a:solidFill>
                            <a:srgbClr val="C00000"/>
                          </a:solidFill>
                        </a:rPr>
                        <a:t>(60</a:t>
                      </a:r>
                      <a:r>
                        <a:rPr lang="en-US" sz="2400" b="1" baseline="0" dirty="0" smtClean="0">
                          <a:solidFill>
                            <a:srgbClr val="C00000"/>
                          </a:solidFill>
                        </a:rPr>
                        <a:t> pts)</a:t>
                      </a:r>
                      <a:endParaRPr lang="en-US" sz="24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n-US" sz="1800" b="1" dirty="0"/>
                        <a:t>Progress </a:t>
                      </a:r>
                      <a:r>
                        <a:rPr lang="en-US" sz="1800" b="1" dirty="0" smtClean="0"/>
                        <a:t>Points</a:t>
                      </a:r>
                    </a:p>
                    <a:p>
                      <a:pPr algn="ctr">
                        <a:lnSpc>
                          <a:spcPct val="100000"/>
                        </a:lnSpc>
                      </a:pPr>
                      <a:r>
                        <a:rPr lang="en-US" sz="1800" b="1" dirty="0" smtClean="0"/>
                        <a:t>(SGPs)</a:t>
                      </a:r>
                    </a:p>
                    <a:p>
                      <a:pPr algn="ctr">
                        <a:lnSpc>
                          <a:spcPct val="100000"/>
                        </a:lnSpc>
                      </a:pPr>
                      <a:r>
                        <a:rPr lang="en-US" sz="1800" b="1" dirty="0" smtClean="0">
                          <a:solidFill>
                            <a:srgbClr val="C00000"/>
                          </a:solidFill>
                        </a:rPr>
                        <a:t>(25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00000"/>
                        </a:lnSpc>
                      </a:pPr>
                      <a:r>
                        <a:rPr lang="en-US" sz="1600" b="1" dirty="0"/>
                        <a:t>Achievement </a:t>
                      </a:r>
                      <a:r>
                        <a:rPr lang="en-US" sz="1800" b="1" dirty="0" smtClean="0"/>
                        <a:t>Gap</a:t>
                      </a:r>
                    </a:p>
                    <a:p>
                      <a:pPr algn="ctr">
                        <a:lnSpc>
                          <a:spcPct val="100000"/>
                        </a:lnSpc>
                      </a:pPr>
                      <a:r>
                        <a:rPr lang="en-US" sz="1800" b="1" dirty="0" smtClean="0">
                          <a:solidFill>
                            <a:srgbClr val="C00000"/>
                          </a:solidFill>
                        </a:rPr>
                        <a:t>(15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00000"/>
                        </a:lnSpc>
                      </a:pPr>
                      <a:r>
                        <a:rPr lang="en-US" sz="2100" b="1" dirty="0"/>
                        <a:t>Challenge </a:t>
                      </a:r>
                      <a:r>
                        <a:rPr lang="en-US" sz="2100" b="1" dirty="0" smtClean="0"/>
                        <a:t>Points </a:t>
                      </a:r>
                    </a:p>
                    <a:p>
                      <a:pPr algn="ctr">
                        <a:lnSpc>
                          <a:spcPct val="100000"/>
                        </a:lnSpc>
                      </a:pPr>
                      <a:r>
                        <a:rPr lang="en-US" sz="1800" b="1" dirty="0" smtClean="0">
                          <a:solidFill>
                            <a:srgbClr val="C00000"/>
                          </a:solidFill>
                        </a:rPr>
                        <a:t>(10</a:t>
                      </a:r>
                      <a:r>
                        <a:rPr lang="en-US" sz="1800" b="1" baseline="0" dirty="0" smtClean="0">
                          <a:solidFill>
                            <a:srgbClr val="C00000"/>
                          </a:solidFill>
                        </a:rPr>
                        <a:t>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1243150">
                <a:tc>
                  <a:txBody>
                    <a:bodyPr/>
                    <a:lstStyle/>
                    <a:p>
                      <a:pPr algn="ctr">
                        <a:lnSpc>
                          <a:spcPct val="100000"/>
                        </a:lnSpc>
                      </a:pPr>
                      <a:r>
                        <a:rPr lang="en-US" sz="1800" b="1" dirty="0" smtClean="0"/>
                        <a:t>Content</a:t>
                      </a:r>
                    </a:p>
                    <a:p>
                      <a:pPr algn="ctr">
                        <a:lnSpc>
                          <a:spcPct val="100000"/>
                        </a:lnSpc>
                      </a:pPr>
                      <a:r>
                        <a:rPr lang="en-US" sz="1800" b="1" dirty="0" smtClean="0"/>
                        <a:t>Mastery</a:t>
                      </a:r>
                    </a:p>
                    <a:p>
                      <a:pPr algn="ctr">
                        <a:lnSpc>
                          <a:spcPct val="100000"/>
                        </a:lnSpc>
                      </a:pPr>
                      <a:r>
                        <a:rPr lang="en-US" sz="1800" b="1" dirty="0" smtClean="0"/>
                        <a:t>(Tests)</a:t>
                      </a:r>
                    </a:p>
                    <a:p>
                      <a:pPr algn="ctr">
                        <a:lnSpc>
                          <a:spcPct val="100000"/>
                        </a:lnSpc>
                      </a:pPr>
                      <a:r>
                        <a:rPr lang="en-US" sz="1800" b="1" dirty="0" smtClean="0">
                          <a:solidFill>
                            <a:srgbClr val="C00000"/>
                          </a:solidFill>
                        </a:rPr>
                        <a:t>(24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Readiness</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smtClean="0"/>
                        <a:t>Graduation</a:t>
                      </a:r>
                    </a:p>
                    <a:p>
                      <a:pPr algn="ctr">
                        <a:lnSpc>
                          <a:spcPct val="100000"/>
                        </a:lnSpc>
                      </a:pPr>
                      <a:r>
                        <a:rPr lang="en-US" sz="1800" b="1" dirty="0" smtClean="0">
                          <a:solidFill>
                            <a:srgbClr val="C00000"/>
                          </a:solidFill>
                        </a:rPr>
                        <a:t>(18 pts)</a:t>
                      </a:r>
                      <a:endParaRPr lang="en-US" sz="1800" b="1" dirty="0">
                        <a:solidFill>
                          <a:srgbClr val="C00000"/>
                        </a:solidFill>
                      </a:endParaRPr>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800" b="1" dirty="0" smtClean="0"/>
                        <a:t>ED/EL/SWD</a:t>
                      </a:r>
                    </a:p>
                    <a:p>
                      <a:pPr algn="ctr">
                        <a:lnSpc>
                          <a:spcPct val="100000"/>
                        </a:lnSpc>
                      </a:pPr>
                      <a:r>
                        <a:rPr lang="en-US" sz="1800" b="1" dirty="0" smtClean="0"/>
                        <a:t>Performance</a:t>
                      </a:r>
                    </a:p>
                    <a:p>
                      <a:pPr algn="ctr">
                        <a:lnSpc>
                          <a:spcPct val="100000"/>
                        </a:lnSpc>
                      </a:pPr>
                      <a:r>
                        <a:rPr lang="en-US" sz="1800" b="1" dirty="0" smtClean="0"/>
                        <a:t>(Flags) </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1" dirty="0"/>
                        <a:t>Exceeding the </a:t>
                      </a:r>
                      <a:r>
                        <a:rPr lang="en-US" sz="1800" b="1" dirty="0" smtClean="0"/>
                        <a:t>Bar Indicators</a:t>
                      </a:r>
                      <a:endParaRPr lang="en-US" sz="18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433">
                <a:tc rowSpan="2">
                  <a:txBody>
                    <a:bodyPr/>
                    <a:lstStyle/>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6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a:endParaRPr lang="en-US" sz="1600" b="1" dirty="0"/>
                    </a:p>
                  </a:txBody>
                  <a:tcPr marL="120305" marR="120305" marT="60152" marB="60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8226" name="TextBox 2"/>
          <p:cNvSpPr txBox="1">
            <a:spLocks noChangeArrowheads="1"/>
          </p:cNvSpPr>
          <p:nvPr/>
        </p:nvSpPr>
        <p:spPr bwMode="auto">
          <a:xfrm>
            <a:off x="390602" y="162195"/>
            <a:ext cx="8311967" cy="659283"/>
          </a:xfrm>
          <a:prstGeom prst="rect">
            <a:avLst/>
          </a:prstGeom>
          <a:noFill/>
          <a:ln w="9525">
            <a:noFill/>
            <a:miter lim="800000"/>
            <a:headEnd/>
            <a:tailEnd/>
          </a:ln>
        </p:spPr>
        <p:txBody>
          <a:bodyPr wrap="square">
            <a:spAutoFit/>
          </a:bodyPr>
          <a:lstStyle/>
          <a:p>
            <a:pPr algn="ctr"/>
            <a:r>
              <a:rPr lang="en-US" sz="3600" b="1" dirty="0">
                <a:solidFill>
                  <a:prstClr val="black"/>
                </a:solidFill>
                <a:latin typeface="Arial Rounded MT Bold" panose="020F0704030504030204" pitchFamily="34" charset="0"/>
              </a:rPr>
              <a:t>CCRPI Performance Categories</a:t>
            </a:r>
          </a:p>
        </p:txBody>
      </p:sp>
      <p:sp>
        <p:nvSpPr>
          <p:cNvPr id="3" name="Up Arrow 2"/>
          <p:cNvSpPr/>
          <p:nvPr/>
        </p:nvSpPr>
        <p:spPr>
          <a:xfrm>
            <a:off x="5215943" y="3309870"/>
            <a:ext cx="669702" cy="19833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59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22857" y="307304"/>
            <a:ext cx="7178723" cy="1062744"/>
          </a:xfrm>
          <a:prstGeom prst="rect">
            <a:avLst/>
          </a:prstGeom>
          <a:noFill/>
        </p:spPr>
        <p:txBody>
          <a:bodyPr lIns="90060" tIns="45030" rIns="90060" bIns="450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315" b="1" spc="591" dirty="0">
                <a:ln w="11430"/>
              </a:rPr>
              <a:t>CCRPI Points</a:t>
            </a:r>
          </a:p>
        </p:txBody>
      </p:sp>
      <p:sp>
        <p:nvSpPr>
          <p:cNvPr id="143361" name="Rectangle 1"/>
          <p:cNvSpPr>
            <a:spLocks noChangeArrowheads="1"/>
          </p:cNvSpPr>
          <p:nvPr/>
        </p:nvSpPr>
        <p:spPr bwMode="auto">
          <a:xfrm>
            <a:off x="363421" y="1469938"/>
            <a:ext cx="8421336" cy="4951997"/>
          </a:xfrm>
          <a:prstGeom prst="rect">
            <a:avLst/>
          </a:prstGeom>
          <a:noFill/>
          <a:ln w="9525">
            <a:noFill/>
            <a:miter lim="800000"/>
            <a:headEnd/>
            <a:tailEnd/>
          </a:ln>
          <a:effectLst/>
        </p:spPr>
        <p:txBody>
          <a:bodyPr anchor="ctr">
            <a:spAutoFit/>
          </a:bodyPr>
          <a:lstStyle/>
          <a:p>
            <a:pPr eaLnBrk="0" hangingPunct="0">
              <a:defRPr/>
            </a:pPr>
            <a:r>
              <a:rPr lang="en-US" sz="3158" b="1" dirty="0">
                <a:ea typeface="Calibri" pitchFamily="34" charset="0"/>
              </a:rPr>
              <a:t>Tests					</a:t>
            </a:r>
            <a:r>
              <a:rPr lang="en-US" sz="3158" b="1" dirty="0">
                <a:solidFill>
                  <a:srgbClr val="339900"/>
                </a:solidFill>
                <a:ea typeface="Calibri" pitchFamily="34" charset="0"/>
              </a:rPr>
              <a:t>24 points</a:t>
            </a:r>
          </a:p>
          <a:p>
            <a:pPr eaLnBrk="0" hangingPunct="0">
              <a:defRPr/>
            </a:pPr>
            <a:r>
              <a:rPr lang="en-US" sz="3158" b="1" dirty="0">
                <a:ea typeface="Calibri" pitchFamily="34" charset="0"/>
              </a:rPr>
              <a:t>Readiness  			</a:t>
            </a:r>
            <a:r>
              <a:rPr lang="en-US" sz="3158" b="1" dirty="0" smtClean="0">
                <a:solidFill>
                  <a:srgbClr val="339900"/>
                </a:solidFill>
                <a:ea typeface="Calibri" pitchFamily="34" charset="0"/>
              </a:rPr>
              <a:t>18 </a:t>
            </a:r>
            <a:r>
              <a:rPr lang="en-US" sz="3158" b="1" dirty="0">
                <a:solidFill>
                  <a:srgbClr val="339900"/>
                </a:solidFill>
                <a:ea typeface="Calibri" pitchFamily="34" charset="0"/>
              </a:rPr>
              <a:t>points</a:t>
            </a:r>
            <a:r>
              <a:rPr lang="en-US" sz="3158" b="1" dirty="0">
                <a:ea typeface="Calibri" pitchFamily="34" charset="0"/>
              </a:rPr>
              <a:t> </a:t>
            </a:r>
            <a:endParaRPr lang="en-US" sz="3158" b="1" u="sng" dirty="0">
              <a:ea typeface="Calibri" pitchFamily="34" charset="0"/>
            </a:endParaRPr>
          </a:p>
          <a:p>
            <a:pPr eaLnBrk="0" hangingPunct="0">
              <a:defRPr/>
            </a:pPr>
            <a:r>
              <a:rPr lang="en-US" sz="3158" b="1" dirty="0">
                <a:ea typeface="Calibri" pitchFamily="34" charset="0"/>
              </a:rPr>
              <a:t>Graduation			</a:t>
            </a:r>
            <a:r>
              <a:rPr lang="en-US" sz="3158" b="1" u="sng" dirty="0" smtClean="0">
                <a:solidFill>
                  <a:srgbClr val="339900"/>
                </a:solidFill>
                <a:ea typeface="Calibri" pitchFamily="34" charset="0"/>
              </a:rPr>
              <a:t>18 </a:t>
            </a:r>
            <a:r>
              <a:rPr lang="en-US" sz="3158" b="1" u="sng" dirty="0">
                <a:solidFill>
                  <a:srgbClr val="339900"/>
                </a:solidFill>
                <a:ea typeface="Calibri" pitchFamily="34" charset="0"/>
              </a:rPr>
              <a:t>points</a:t>
            </a:r>
            <a:r>
              <a:rPr lang="en-US" sz="3158" b="1" u="sng" dirty="0">
                <a:ea typeface="Calibri" pitchFamily="34" charset="0"/>
              </a:rPr>
              <a:t> </a:t>
            </a:r>
            <a:r>
              <a:rPr lang="en-US" sz="3158" b="1" dirty="0">
                <a:ea typeface="Calibri" pitchFamily="34" charset="0"/>
              </a:rPr>
              <a:t>					</a:t>
            </a:r>
            <a:r>
              <a:rPr lang="en-US" sz="3158" b="1" dirty="0" smtClean="0">
                <a:ea typeface="Calibri" pitchFamily="34" charset="0"/>
              </a:rPr>
              <a:t>			60 </a:t>
            </a:r>
            <a:r>
              <a:rPr lang="en-US" sz="3158" b="1" dirty="0">
                <a:ea typeface="Calibri" pitchFamily="34" charset="0"/>
              </a:rPr>
              <a:t>points</a:t>
            </a:r>
            <a:endParaRPr lang="en-US" sz="3158" b="1" dirty="0"/>
          </a:p>
          <a:p>
            <a:pPr eaLnBrk="0" hangingPunct="0">
              <a:defRPr/>
            </a:pPr>
            <a:endParaRPr lang="en-US" sz="3158" b="1" dirty="0">
              <a:ea typeface="Calibri" pitchFamily="34" charset="0"/>
            </a:endParaRPr>
          </a:p>
          <a:p>
            <a:pPr eaLnBrk="0" hangingPunct="0">
              <a:defRPr/>
            </a:pPr>
            <a:r>
              <a:rPr lang="en-US" sz="3158" b="1" dirty="0">
                <a:solidFill>
                  <a:srgbClr val="C00000"/>
                </a:solidFill>
                <a:ea typeface="Calibri" pitchFamily="34" charset="0"/>
              </a:rPr>
              <a:t>Student Progress -- 25 points</a:t>
            </a:r>
            <a:r>
              <a:rPr lang="en-US" sz="3158" b="1" dirty="0">
                <a:ea typeface="Calibri" pitchFamily="34" charset="0"/>
              </a:rPr>
              <a:t>	</a:t>
            </a:r>
            <a:endParaRPr lang="en-US" sz="3158" b="1" dirty="0" smtClean="0">
              <a:solidFill>
                <a:srgbClr val="0040CC"/>
              </a:solidFill>
              <a:ea typeface="Calibri" pitchFamily="34" charset="0"/>
            </a:endParaRPr>
          </a:p>
          <a:p>
            <a:pPr eaLnBrk="0" hangingPunct="0">
              <a:defRPr/>
            </a:pPr>
            <a:r>
              <a:rPr lang="en-US" sz="3158" b="1" dirty="0" smtClean="0">
                <a:solidFill>
                  <a:srgbClr val="0040CC"/>
                </a:solidFill>
                <a:ea typeface="Calibri" pitchFamily="34" charset="0"/>
              </a:rPr>
              <a:t>Closing the GAP -- 15 points</a:t>
            </a:r>
            <a:endParaRPr lang="en-US" sz="3158" b="1" u="sng" dirty="0" smtClean="0">
              <a:solidFill>
                <a:srgbClr val="339900"/>
              </a:solidFill>
              <a:ea typeface="Calibri" pitchFamily="34" charset="0"/>
            </a:endParaRPr>
          </a:p>
          <a:p>
            <a:pPr eaLnBrk="0" hangingPunct="0">
              <a:defRPr/>
            </a:pPr>
            <a:r>
              <a:rPr lang="en-US" sz="3158" dirty="0"/>
              <a:t>				            </a:t>
            </a:r>
            <a:r>
              <a:rPr lang="en-US" sz="3158" b="1" dirty="0"/>
              <a:t>100 Points</a:t>
            </a:r>
          </a:p>
          <a:p>
            <a:pPr eaLnBrk="0" hangingPunct="0">
              <a:defRPr/>
            </a:pPr>
            <a:r>
              <a:rPr lang="en-US" sz="3158" b="1" dirty="0">
                <a:ea typeface="Calibri" pitchFamily="34" charset="0"/>
              </a:rPr>
              <a:t>Challenge Points</a:t>
            </a:r>
            <a:r>
              <a:rPr lang="en-US" sz="3158" dirty="0">
                <a:ea typeface="Calibri" pitchFamily="34" charset="0"/>
              </a:rPr>
              <a:t>			</a:t>
            </a:r>
            <a:r>
              <a:rPr lang="en-US" sz="3158" b="1" u="sng" dirty="0">
                <a:solidFill>
                  <a:srgbClr val="339900"/>
                </a:solidFill>
                <a:ea typeface="Calibri" pitchFamily="34" charset="0"/>
              </a:rPr>
              <a:t>10 Points</a:t>
            </a:r>
          </a:p>
          <a:p>
            <a:pPr eaLnBrk="0" hangingPunct="0">
              <a:defRPr/>
            </a:pPr>
            <a:r>
              <a:rPr lang="en-US" sz="3158" b="1" dirty="0"/>
              <a:t>				</a:t>
            </a:r>
            <a:r>
              <a:rPr lang="en-US" sz="3158" b="1" dirty="0">
                <a:solidFill>
                  <a:srgbClr val="C00000"/>
                </a:solidFill>
              </a:rPr>
              <a:t>Total   110 Points</a:t>
            </a:r>
            <a:endParaRPr lang="en-US" sz="3158" dirty="0">
              <a:solidFill>
                <a:srgbClr val="C00000"/>
              </a:solidFill>
            </a:endParaRPr>
          </a:p>
        </p:txBody>
      </p:sp>
      <p:sp>
        <p:nvSpPr>
          <p:cNvPr id="10" name="TextBox 9"/>
          <p:cNvSpPr txBox="1"/>
          <p:nvPr/>
        </p:nvSpPr>
        <p:spPr bwMode="auto">
          <a:xfrm>
            <a:off x="5317836" y="3598132"/>
            <a:ext cx="557664" cy="1550104"/>
          </a:xfrm>
          <a:prstGeom prst="rect">
            <a:avLst/>
          </a:prstGeom>
          <a:noFill/>
        </p:spPr>
        <p:txBody>
          <a:bodyPr>
            <a:spAutoFit/>
          </a:bodyPr>
          <a:lstStyle/>
          <a:p>
            <a:pPr>
              <a:defRPr/>
            </a:pPr>
            <a:r>
              <a:rPr lang="en-US" sz="9473" b="1" dirty="0"/>
              <a:t>}</a:t>
            </a:r>
          </a:p>
        </p:txBody>
      </p:sp>
      <p:sp>
        <p:nvSpPr>
          <p:cNvPr id="11" name="Rectangle 10"/>
          <p:cNvSpPr/>
          <p:nvPr/>
        </p:nvSpPr>
        <p:spPr bwMode="auto">
          <a:xfrm>
            <a:off x="5875500" y="4120149"/>
            <a:ext cx="1729256" cy="578300"/>
          </a:xfrm>
          <a:prstGeom prst="rect">
            <a:avLst/>
          </a:prstGeom>
        </p:spPr>
        <p:txBody>
          <a:bodyPr wrap="none">
            <a:spAutoFit/>
          </a:bodyPr>
          <a:lstStyle/>
          <a:p>
            <a:pPr>
              <a:defRPr/>
            </a:pPr>
            <a:r>
              <a:rPr lang="en-US" sz="3158" b="1" dirty="0">
                <a:solidFill>
                  <a:srgbClr val="339900"/>
                </a:solidFill>
                <a:ea typeface="Calibri" pitchFamily="34" charset="0"/>
              </a:rPr>
              <a:t>40 Points</a:t>
            </a:r>
            <a:endParaRPr lang="en-US" sz="3158" dirty="0"/>
          </a:p>
        </p:txBody>
      </p:sp>
      <p:sp>
        <p:nvSpPr>
          <p:cNvPr id="7" name="Rectangle 6"/>
          <p:cNvSpPr/>
          <p:nvPr/>
        </p:nvSpPr>
        <p:spPr>
          <a:xfrm>
            <a:off x="363085" y="4448465"/>
            <a:ext cx="4966697" cy="499969"/>
          </a:xfrm>
          <a:prstGeom prst="rect">
            <a:avLst/>
          </a:prstGeom>
          <a:noFill/>
          <a:ln w="38100">
            <a:solidFill>
              <a:srgbClr val="C0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Tree>
    <p:extLst>
      <p:ext uri="{BB962C8B-B14F-4D97-AF65-F5344CB8AC3E}">
        <p14:creationId xmlns:p14="http://schemas.microsoft.com/office/powerpoint/2010/main" val="296038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390051"/>
            <a:ext cx="9144000" cy="1102794"/>
          </a:xfrm>
        </p:spPr>
        <p:txBody>
          <a:bodyPr/>
          <a:lstStyle/>
          <a:p>
            <a:pPr>
              <a:defRPr/>
            </a:pPr>
            <a:r>
              <a:rPr lang="en-US" sz="3158" dirty="0"/>
              <a:t>Links Teacher, Leader, and School Accountability</a:t>
            </a:r>
          </a:p>
        </p:txBody>
      </p:sp>
      <p:pic>
        <p:nvPicPr>
          <p:cNvPr id="16387" name="Picture 2" descr="http://deloittesa.files.wordpress.com/2011/07/triangl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116" y="1402693"/>
            <a:ext cx="7130566" cy="497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0983" y="3724155"/>
            <a:ext cx="1561646" cy="90223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263" b="1" spc="66" dirty="0">
                <a:ln w="11430"/>
                <a:solidFill>
                  <a:srgbClr val="00B050"/>
                </a:solidFill>
                <a:effectLst>
                  <a:outerShdw blurRad="76200" dist="50800" dir="5400000" algn="tl" rotWithShape="0">
                    <a:srgbClr val="000000">
                      <a:alpha val="65000"/>
                    </a:srgbClr>
                  </a:outerShdw>
                </a:effectLst>
              </a:rPr>
              <a:t>TKES</a:t>
            </a:r>
          </a:p>
        </p:txBody>
      </p:sp>
      <p:sp>
        <p:nvSpPr>
          <p:cNvPr id="7" name="Rectangle 6"/>
          <p:cNvSpPr/>
          <p:nvPr/>
        </p:nvSpPr>
        <p:spPr>
          <a:xfrm>
            <a:off x="4435399" y="1854302"/>
            <a:ext cx="1513555" cy="90223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263" b="1" spc="66" dirty="0">
                <a:ln w="11430"/>
                <a:solidFill>
                  <a:srgbClr val="0040CC"/>
                </a:solidFill>
                <a:effectLst>
                  <a:outerShdw blurRad="76200" dist="50800" dir="5400000" algn="tl" rotWithShape="0">
                    <a:srgbClr val="000000">
                      <a:alpha val="65000"/>
                    </a:srgbClr>
                  </a:outerShdw>
                </a:effectLst>
              </a:rPr>
              <a:t>LKES</a:t>
            </a:r>
          </a:p>
        </p:txBody>
      </p:sp>
      <p:sp>
        <p:nvSpPr>
          <p:cNvPr id="8" name="Rectangle 7"/>
          <p:cNvSpPr/>
          <p:nvPr/>
        </p:nvSpPr>
        <p:spPr>
          <a:xfrm>
            <a:off x="5381072" y="4750010"/>
            <a:ext cx="1860445" cy="90223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263" b="1" spc="66"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CCRPI</a:t>
            </a:r>
          </a:p>
        </p:txBody>
      </p:sp>
      <p:sp>
        <p:nvSpPr>
          <p:cNvPr id="3" name="TextBox 2"/>
          <p:cNvSpPr txBox="1"/>
          <p:nvPr/>
        </p:nvSpPr>
        <p:spPr>
          <a:xfrm>
            <a:off x="1842207" y="5201127"/>
            <a:ext cx="3103808" cy="646331"/>
          </a:xfrm>
          <a:prstGeom prst="rect">
            <a:avLst/>
          </a:prstGeom>
          <a:noFill/>
        </p:spPr>
        <p:txBody>
          <a:bodyPr wrap="square" rtlCol="0">
            <a:spAutoFit/>
          </a:bodyPr>
          <a:lstStyle/>
          <a:p>
            <a:r>
              <a:rPr lang="en-US" sz="3600" b="1" dirty="0" smtClean="0"/>
              <a:t>50 % SGP</a:t>
            </a:r>
            <a:endParaRPr lang="en-US" sz="3600" b="1" dirty="0"/>
          </a:p>
        </p:txBody>
      </p:sp>
      <p:sp>
        <p:nvSpPr>
          <p:cNvPr id="4" name="TextBox 3"/>
          <p:cNvSpPr txBox="1"/>
          <p:nvPr/>
        </p:nvSpPr>
        <p:spPr>
          <a:xfrm>
            <a:off x="4942237" y="1492845"/>
            <a:ext cx="4572000" cy="1754326"/>
          </a:xfrm>
          <a:prstGeom prst="rect">
            <a:avLst/>
          </a:prstGeom>
          <a:noFill/>
        </p:spPr>
        <p:txBody>
          <a:bodyPr wrap="square" rtlCol="0">
            <a:spAutoFit/>
          </a:bodyPr>
          <a:lstStyle/>
          <a:p>
            <a:pPr algn="ctr"/>
            <a:r>
              <a:rPr lang="en-US" sz="3600" b="1" dirty="0" smtClean="0"/>
              <a:t>50% SGP Plus 20% GAP= 70% of Evaluation</a:t>
            </a:r>
            <a:endParaRPr lang="en-US" sz="3600" b="1" dirty="0"/>
          </a:p>
        </p:txBody>
      </p:sp>
    </p:spTree>
    <p:extLst>
      <p:ext uri="{BB962C8B-B14F-4D97-AF65-F5344CB8AC3E}">
        <p14:creationId xmlns:p14="http://schemas.microsoft.com/office/powerpoint/2010/main" val="16570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282781"/>
            <a:ext cx="9144000" cy="1102794"/>
          </a:xfrm>
        </p:spPr>
        <p:txBody>
          <a:bodyPr anchor="t">
            <a:normAutofit/>
          </a:bodyPr>
          <a:lstStyle/>
          <a:p>
            <a:pPr algn="ctr" eaLnBrk="1" hangingPunct="1"/>
            <a:r>
              <a:rPr lang="en-US" sz="3600" spc="395" dirty="0"/>
              <a:t>CCRPI Reports </a:t>
            </a:r>
            <a:r>
              <a:rPr lang="en-US" sz="3600" spc="395" dirty="0" smtClean="0"/>
              <a:t>in Principal’s Section of MyGaDOE Portal</a:t>
            </a:r>
            <a:endParaRPr lang="en-US" sz="3600" spc="395" dirty="0"/>
          </a:p>
        </p:txBody>
      </p:sp>
      <p:grpSp>
        <p:nvGrpSpPr>
          <p:cNvPr id="8" name="Group 7"/>
          <p:cNvGrpSpPr/>
          <p:nvPr/>
        </p:nvGrpSpPr>
        <p:grpSpPr>
          <a:xfrm>
            <a:off x="76200" y="1650746"/>
            <a:ext cx="9105900" cy="3512092"/>
            <a:chOff x="57917" y="1163003"/>
            <a:chExt cx="6921116" cy="2669434"/>
          </a:xfrm>
        </p:grpSpPr>
        <p:pic>
          <p:nvPicPr>
            <p:cNvPr id="18436" name="Picture 9"/>
            <p:cNvPicPr>
              <a:picLocks noChangeAspect="1" noChangeArrowheads="1"/>
            </p:cNvPicPr>
            <p:nvPr/>
          </p:nvPicPr>
          <p:blipFill>
            <a:blip r:embed="rId3" cstate="print"/>
            <a:srcRect/>
            <a:stretch>
              <a:fillRect/>
            </a:stretch>
          </p:blipFill>
          <p:spPr bwMode="auto">
            <a:xfrm>
              <a:off x="57917" y="1163003"/>
              <a:ext cx="6921116" cy="2669434"/>
            </a:xfrm>
            <a:prstGeom prst="rect">
              <a:avLst/>
            </a:prstGeom>
            <a:noFill/>
            <a:ln w="9525">
              <a:noFill/>
              <a:miter lim="800000"/>
              <a:headEnd/>
              <a:tailEnd/>
            </a:ln>
            <a:effectLst/>
          </p:spPr>
        </p:pic>
        <p:sp>
          <p:nvSpPr>
            <p:cNvPr id="4" name="Rounded Rectangle 3"/>
            <p:cNvSpPr/>
            <p:nvPr/>
          </p:nvSpPr>
          <p:spPr>
            <a:xfrm>
              <a:off x="1911271" y="2346960"/>
              <a:ext cx="752925" cy="223520"/>
            </a:xfrm>
            <a:prstGeom prst="roundRect">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lIns="90060" tIns="45030" rIns="90060" bIns="45030" anchor="ctr"/>
            <a:lstStyle/>
            <a:p>
              <a:pPr algn="ctr" fontAlgn="base">
                <a:spcBef>
                  <a:spcPct val="0"/>
                </a:spcBef>
                <a:spcAft>
                  <a:spcPct val="0"/>
                </a:spcAft>
                <a:defRPr/>
              </a:pPr>
              <a:endParaRPr lang="en-US" sz="1579" dirty="0">
                <a:solidFill>
                  <a:prstClr val="white"/>
                </a:solidFill>
              </a:endParaRPr>
            </a:p>
          </p:txBody>
        </p:sp>
        <p:cxnSp>
          <p:nvCxnSpPr>
            <p:cNvPr id="10" name="Straight Arrow Connector 9"/>
            <p:cNvCxnSpPr>
              <a:stCxn id="4" idx="2"/>
            </p:cNvCxnSpPr>
            <p:nvPr/>
          </p:nvCxnSpPr>
          <p:spPr>
            <a:xfrm>
              <a:off x="2287733" y="2570480"/>
              <a:ext cx="376462" cy="16764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2" name="TextBox 1"/>
          <p:cNvSpPr txBox="1"/>
          <p:nvPr/>
        </p:nvSpPr>
        <p:spPr>
          <a:xfrm>
            <a:off x="8060422" y="6346392"/>
            <a:ext cx="526333" cy="335348"/>
          </a:xfrm>
          <a:prstGeom prst="rect">
            <a:avLst/>
          </a:prstGeom>
          <a:noFill/>
        </p:spPr>
        <p:txBody>
          <a:bodyPr wrap="square" rtlCol="0">
            <a:spAutoFit/>
          </a:bodyPr>
          <a:lstStyle/>
          <a:p>
            <a:pPr fontAlgn="base">
              <a:spcBef>
                <a:spcPct val="0"/>
              </a:spcBef>
              <a:spcAft>
                <a:spcPct val="0"/>
              </a:spcAft>
            </a:pPr>
            <a:fld id="{9991633C-F6F2-4E0E-8A62-606A14507C5B}" type="slidenum">
              <a:rPr lang="en-US" sz="1579">
                <a:solidFill>
                  <a:srgbClr val="5F5F5F"/>
                </a:solidFill>
                <a:latin typeface="Arial" pitchFamily="34" charset="0"/>
                <a:cs typeface="Arial" pitchFamily="34" charset="0"/>
              </a:rPr>
              <a:pPr fontAlgn="base">
                <a:spcBef>
                  <a:spcPct val="0"/>
                </a:spcBef>
                <a:spcAft>
                  <a:spcPct val="0"/>
                </a:spcAft>
              </a:pPr>
              <a:t>94</a:t>
            </a:fld>
            <a:endParaRPr lang="en-US" sz="1579" dirty="0">
              <a:solidFill>
                <a:srgbClr val="5F5F5F"/>
              </a:solidFill>
              <a:latin typeface="Arial" pitchFamily="34" charset="0"/>
              <a:cs typeface="Arial" pitchFamily="34" charset="0"/>
            </a:endParaRPr>
          </a:p>
        </p:txBody>
      </p:sp>
      <p:sp>
        <p:nvSpPr>
          <p:cNvPr id="3" name="TextBox 2"/>
          <p:cNvSpPr txBox="1"/>
          <p:nvPr/>
        </p:nvSpPr>
        <p:spPr>
          <a:xfrm>
            <a:off x="250707" y="5448710"/>
            <a:ext cx="8642587" cy="456728"/>
          </a:xfrm>
          <a:prstGeom prst="rect">
            <a:avLst/>
          </a:prstGeom>
          <a:noFill/>
        </p:spPr>
        <p:txBody>
          <a:bodyPr wrap="square" rtlCol="0">
            <a:spAutoFit/>
          </a:bodyPr>
          <a:lstStyle/>
          <a:p>
            <a:pPr algn="ctr" fontAlgn="base">
              <a:spcBef>
                <a:spcPct val="0"/>
              </a:spcBef>
              <a:spcAft>
                <a:spcPct val="0"/>
              </a:spcAft>
            </a:pPr>
            <a:r>
              <a:rPr lang="en-US" sz="2368" b="1" i="1" dirty="0" smtClean="0">
                <a:latin typeface="Arial" pitchFamily="34" charset="0"/>
                <a:cs typeface="Arial" pitchFamily="34" charset="0"/>
              </a:rPr>
              <a:t>Where are the lowest 25%</a:t>
            </a:r>
            <a:endParaRPr lang="en-US" sz="2368" b="1" i="1" dirty="0">
              <a:latin typeface="Arial" pitchFamily="34" charset="0"/>
              <a:cs typeface="Arial" pitchFamily="34" charset="0"/>
            </a:endParaRPr>
          </a:p>
        </p:txBody>
      </p:sp>
      <p:sp>
        <p:nvSpPr>
          <p:cNvPr id="6" name="Rectangle 5"/>
          <p:cNvSpPr/>
          <p:nvPr/>
        </p:nvSpPr>
        <p:spPr>
          <a:xfrm>
            <a:off x="707727" y="5962946"/>
            <a:ext cx="7728546" cy="456728"/>
          </a:xfrm>
          <a:prstGeom prst="rect">
            <a:avLst/>
          </a:prstGeom>
        </p:spPr>
        <p:txBody>
          <a:bodyPr wrap="square">
            <a:spAutoFit/>
          </a:bodyPr>
          <a:lstStyle/>
          <a:p>
            <a:pPr algn="ctr" fontAlgn="base">
              <a:spcBef>
                <a:spcPct val="0"/>
              </a:spcBef>
              <a:spcAft>
                <a:spcPct val="0"/>
              </a:spcAft>
            </a:pPr>
            <a:r>
              <a:rPr lang="en-US" sz="2368" b="1" i="1" dirty="0" smtClean="0">
                <a:latin typeface="Arial" pitchFamily="34" charset="0"/>
                <a:cs typeface="Arial" pitchFamily="34" charset="0"/>
              </a:rPr>
              <a:t>Achievement Gap Z Scores</a:t>
            </a:r>
            <a:endParaRPr lang="en-US" sz="2368" b="1" i="1" dirty="0">
              <a:latin typeface="Arial" pitchFamily="34" charset="0"/>
              <a:cs typeface="Arial" pitchFamily="34" charset="0"/>
            </a:endParaRPr>
          </a:p>
        </p:txBody>
      </p:sp>
      <p:sp>
        <p:nvSpPr>
          <p:cNvPr id="5" name="Left Arrow 4"/>
          <p:cNvSpPr/>
          <p:nvPr/>
        </p:nvSpPr>
        <p:spPr>
          <a:xfrm>
            <a:off x="4997003" y="4781843"/>
            <a:ext cx="2009104" cy="5280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2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65298" y="4716255"/>
            <a:ext cx="7999486" cy="1064266"/>
          </a:xfrm>
          <a:prstGeom prst="rect">
            <a:avLst/>
          </a:prstGeom>
          <a:solidFill>
            <a:srgbClr val="C00000"/>
          </a:solidFill>
          <a:scene3d>
            <a:camera prst="orthographicFront"/>
            <a:lightRig rig="threePt" dir="t"/>
          </a:scene3d>
          <a:sp3d>
            <a:bevelT/>
          </a:sp3d>
        </p:spPr>
        <p:txBody>
          <a:bodyPr>
            <a:spAutoFit/>
          </a:bodyPr>
          <a:lstStyle/>
          <a:p>
            <a:pPr algn="ctr">
              <a:defRPr/>
            </a:pPr>
            <a:r>
              <a:rPr lang="en-US" sz="3158" b="1" dirty="0">
                <a:solidFill>
                  <a:schemeClr val="bg1"/>
                </a:solidFill>
                <a:ea typeface="ヒラギノ明朝 ProN W3"/>
                <a:cs typeface="ヒラギノ明朝 ProN W3"/>
                <a:sym typeface="Palatino"/>
              </a:rPr>
              <a:t>School’s lowest quartile of FAY students</a:t>
            </a:r>
          </a:p>
          <a:p>
            <a:pPr algn="ctr">
              <a:defRPr/>
            </a:pPr>
            <a:r>
              <a:rPr lang="en-US" sz="3158" b="1" dirty="0">
                <a:solidFill>
                  <a:schemeClr val="bg1"/>
                </a:solidFill>
                <a:ea typeface="ヒラギノ明朝 ProN W3"/>
                <a:cs typeface="ヒラギノ明朝 ProN W3"/>
                <a:sym typeface="Palatino"/>
              </a:rPr>
              <a:t>(focal group)</a:t>
            </a:r>
          </a:p>
        </p:txBody>
      </p:sp>
      <p:sp>
        <p:nvSpPr>
          <p:cNvPr id="3" name="Rectangle 2"/>
          <p:cNvSpPr/>
          <p:nvPr/>
        </p:nvSpPr>
        <p:spPr>
          <a:xfrm>
            <a:off x="618424" y="417059"/>
            <a:ext cx="7718254" cy="1064266"/>
          </a:xfrm>
          <a:prstGeom prst="rect">
            <a:avLst/>
          </a:prstGeom>
          <a:solidFill>
            <a:srgbClr val="FFFF00"/>
          </a:solidFill>
          <a:scene3d>
            <a:camera prst="orthographicFront"/>
            <a:lightRig rig="threePt" dir="t"/>
          </a:scene3d>
          <a:sp3d>
            <a:bevelT/>
          </a:sp3d>
        </p:spPr>
        <p:txBody>
          <a:bodyPr>
            <a:spAutoFit/>
          </a:bodyPr>
          <a:lstStyle/>
          <a:p>
            <a:pPr algn="ctr">
              <a:defRPr/>
            </a:pPr>
            <a:r>
              <a:rPr lang="en-US" sz="3158" b="1" dirty="0">
                <a:ea typeface="ヒラギノ明朝 ProN W3"/>
                <a:cs typeface="ヒラギノ明朝 ProN W3"/>
                <a:sym typeface="Palatino"/>
              </a:rPr>
              <a:t>State’s mean performance of </a:t>
            </a:r>
            <a:r>
              <a:rPr lang="en-US" sz="3158" b="1" u="sng" dirty="0">
                <a:solidFill>
                  <a:srgbClr val="00B0F0"/>
                </a:solidFill>
                <a:ea typeface="ヒラギノ明朝 ProN W3"/>
                <a:cs typeface="ヒラギノ明朝 ProN W3"/>
                <a:sym typeface="Palatino"/>
              </a:rPr>
              <a:t>FAY</a:t>
            </a:r>
            <a:r>
              <a:rPr lang="en-US" sz="3158" b="1" dirty="0">
                <a:ea typeface="ヒラギノ明朝 ProN W3"/>
                <a:cs typeface="ヒラギノ明朝 ProN W3"/>
                <a:sym typeface="Palatino"/>
              </a:rPr>
              <a:t> students</a:t>
            </a:r>
          </a:p>
          <a:p>
            <a:pPr algn="ctr">
              <a:defRPr/>
            </a:pPr>
            <a:r>
              <a:rPr lang="en-US" sz="3158" b="1" dirty="0">
                <a:ea typeface="ヒラギノ明朝 ProN W3"/>
                <a:cs typeface="ヒラギノ明朝 ProN W3"/>
                <a:sym typeface="Palatino"/>
              </a:rPr>
              <a:t>(reference group)</a:t>
            </a:r>
          </a:p>
        </p:txBody>
      </p:sp>
      <p:sp>
        <p:nvSpPr>
          <p:cNvPr id="4" name="Rectangle 3"/>
          <p:cNvSpPr/>
          <p:nvPr/>
        </p:nvSpPr>
        <p:spPr>
          <a:xfrm>
            <a:off x="1589122" y="2757991"/>
            <a:ext cx="6077689" cy="740203"/>
          </a:xfrm>
          <a:prstGeom prst="rect">
            <a:avLst/>
          </a:prstGeom>
          <a:noFill/>
        </p:spPr>
        <p:txBody>
          <a:bodyPr wrap="none">
            <a:spAutoFit/>
          </a:bodyPr>
          <a:lstStyle/>
          <a:p>
            <a:pPr algn="ctr">
              <a:defRPr/>
            </a:pPr>
            <a:r>
              <a:rPr lang="en-US" sz="421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THE GAP in Scale Scores</a:t>
            </a:r>
          </a:p>
        </p:txBody>
      </p:sp>
      <p:sp>
        <p:nvSpPr>
          <p:cNvPr id="10" name="Down Arrow 9"/>
          <p:cNvSpPr/>
          <p:nvPr/>
        </p:nvSpPr>
        <p:spPr>
          <a:xfrm>
            <a:off x="4289602" y="3526032"/>
            <a:ext cx="735196" cy="11090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
        <p:nvSpPr>
          <p:cNvPr id="11" name="Down Arrow 10"/>
          <p:cNvSpPr/>
          <p:nvPr/>
        </p:nvSpPr>
        <p:spPr>
          <a:xfrm rot="10800000">
            <a:off x="4256184" y="1585700"/>
            <a:ext cx="735196" cy="115918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68" dirty="0"/>
          </a:p>
        </p:txBody>
      </p:sp>
    </p:spTree>
    <p:extLst>
      <p:ext uri="{BB962C8B-B14F-4D97-AF65-F5344CB8AC3E}">
        <p14:creationId xmlns:p14="http://schemas.microsoft.com/office/powerpoint/2010/main" val="331253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Box 24"/>
          <p:cNvSpPr txBox="1">
            <a:spLocks noChangeArrowheads="1"/>
          </p:cNvSpPr>
          <p:nvPr/>
        </p:nvSpPr>
        <p:spPr bwMode="auto">
          <a:xfrm>
            <a:off x="999597" y="538081"/>
            <a:ext cx="5994846" cy="659283"/>
          </a:xfrm>
          <a:prstGeom prst="rect">
            <a:avLst/>
          </a:prstGeom>
          <a:noFill/>
          <a:ln w="9525">
            <a:noFill/>
            <a:miter lim="800000"/>
            <a:headEnd/>
            <a:tailEnd/>
          </a:ln>
        </p:spPr>
        <p:txBody>
          <a:bodyPr wrap="none">
            <a:spAutoFit/>
          </a:bodyPr>
          <a:lstStyle/>
          <a:p>
            <a:r>
              <a:rPr lang="en-US" sz="3684" b="1" dirty="0" smtClean="0">
                <a:solidFill>
                  <a:srgbClr val="C00000"/>
                </a:solidFill>
              </a:rPr>
              <a:t>2014</a:t>
            </a:r>
            <a:r>
              <a:rPr lang="en-US" sz="3684" b="1" dirty="0" smtClean="0"/>
              <a:t> </a:t>
            </a:r>
            <a:r>
              <a:rPr lang="en-US" sz="3684" b="1" dirty="0"/>
              <a:t>ACHIEVEMENT GAP SIZE</a:t>
            </a:r>
          </a:p>
        </p:txBody>
      </p:sp>
      <p:sp>
        <p:nvSpPr>
          <p:cNvPr id="45059" name="TextBox 63"/>
          <p:cNvSpPr txBox="1">
            <a:spLocks noChangeArrowheads="1"/>
          </p:cNvSpPr>
          <p:nvPr/>
        </p:nvSpPr>
        <p:spPr bwMode="auto">
          <a:xfrm>
            <a:off x="1" y="4947431"/>
            <a:ext cx="8784757" cy="1550296"/>
          </a:xfrm>
          <a:prstGeom prst="rect">
            <a:avLst/>
          </a:prstGeom>
          <a:noFill/>
          <a:ln w="9525">
            <a:noFill/>
            <a:miter lim="800000"/>
            <a:headEnd/>
            <a:tailEnd/>
          </a:ln>
        </p:spPr>
        <p:txBody>
          <a:bodyPr>
            <a:spAutoFit/>
          </a:bodyPr>
          <a:lstStyle/>
          <a:p>
            <a:pPr algn="ctr">
              <a:lnSpc>
                <a:spcPct val="150000"/>
              </a:lnSpc>
            </a:pPr>
            <a:r>
              <a:rPr lang="en-US" sz="3158" b="1" i="1" dirty="0">
                <a:solidFill>
                  <a:srgbClr val="C00000"/>
                </a:solidFill>
              </a:rPr>
              <a:t>Big Gap = Fewer Points</a:t>
            </a:r>
          </a:p>
          <a:p>
            <a:pPr algn="ctr">
              <a:lnSpc>
                <a:spcPct val="150000"/>
              </a:lnSpc>
            </a:pPr>
            <a:r>
              <a:rPr lang="en-US" sz="3158" b="1" i="1" dirty="0">
                <a:solidFill>
                  <a:srgbClr val="C00000"/>
                </a:solidFill>
              </a:rPr>
              <a:t>Small Gap = More Points</a:t>
            </a:r>
          </a:p>
        </p:txBody>
      </p:sp>
      <p:graphicFrame>
        <p:nvGraphicFramePr>
          <p:cNvPr id="27" name="Table 26"/>
          <p:cNvGraphicFramePr>
            <a:graphicFrameLocks noGrp="1"/>
          </p:cNvGraphicFramePr>
          <p:nvPr/>
        </p:nvGraphicFramePr>
        <p:xfrm>
          <a:off x="2415041" y="1647568"/>
          <a:ext cx="4240723" cy="3039920"/>
        </p:xfrm>
        <a:graphic>
          <a:graphicData uri="http://schemas.openxmlformats.org/drawingml/2006/table">
            <a:tbl>
              <a:tblPr firstRow="1" bandRow="1">
                <a:tableStyleId>{5C22544A-7EE6-4342-B048-85BDC9FD1C3A}</a:tableStyleId>
              </a:tblPr>
              <a:tblGrid>
                <a:gridCol w="2601047"/>
                <a:gridCol w="1639676"/>
              </a:tblGrid>
              <a:tr h="601524">
                <a:tc>
                  <a:txBody>
                    <a:bodyPr/>
                    <a:lstStyle/>
                    <a:p>
                      <a:pPr algn="ctr"/>
                      <a:r>
                        <a:rPr lang="en-US" sz="3200" dirty="0" smtClean="0">
                          <a:effectLst>
                            <a:outerShdw blurRad="38100" dist="38100" dir="2700000" algn="tl">
                              <a:srgbClr val="000000">
                                <a:alpha val="43137"/>
                              </a:srgbClr>
                            </a:outerShdw>
                          </a:effectLst>
                        </a:rPr>
                        <a:t>GAP</a:t>
                      </a:r>
                      <a:r>
                        <a:rPr lang="en-US" sz="3200" baseline="0" dirty="0" smtClean="0">
                          <a:effectLst>
                            <a:outerShdw blurRad="38100" dist="38100" dir="2700000" algn="tl">
                              <a:srgbClr val="000000">
                                <a:alpha val="43137"/>
                              </a:srgbClr>
                            </a:outerShdw>
                          </a:effectLst>
                        </a:rPr>
                        <a:t> SIZE</a:t>
                      </a:r>
                      <a:endParaRPr lang="en-US" sz="3200" dirty="0">
                        <a:effectLst>
                          <a:outerShdw blurRad="38100" dist="38100" dir="2700000" algn="tl">
                            <a:srgbClr val="000000">
                              <a:alpha val="43137"/>
                            </a:srgbClr>
                          </a:outerShdw>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effectLst>
                            <a:outerShdw blurRad="38100" dist="38100" dir="2700000" algn="tl">
                              <a:srgbClr val="000000">
                                <a:alpha val="43137"/>
                              </a:srgbClr>
                            </a:outerShdw>
                          </a:effectLst>
                        </a:rPr>
                        <a:t>SCORE</a:t>
                      </a:r>
                      <a:endParaRPr lang="en-US" sz="3200" dirty="0">
                        <a:effectLst>
                          <a:outerShdw blurRad="38100" dist="38100" dir="2700000" algn="tl">
                            <a:srgbClr val="000000">
                              <a:alpha val="43137"/>
                            </a:srgbClr>
                          </a:outerShdw>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1.2 or Greater</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0</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0.9 – 1.19</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1</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0.5 – 0.89</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2</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Less than </a:t>
                      </a:r>
                      <a:r>
                        <a:rPr lang="en-US" sz="3200" b="1" baseline="0" dirty="0" smtClean="0"/>
                        <a:t> 0.5</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3</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9" name="Group 8"/>
          <p:cNvGrpSpPr/>
          <p:nvPr/>
        </p:nvGrpSpPr>
        <p:grpSpPr>
          <a:xfrm>
            <a:off x="2424426" y="2271367"/>
            <a:ext cx="2590819" cy="2321544"/>
            <a:chOff x="1135039" y="1705969"/>
            <a:chExt cx="2467969" cy="1764534"/>
          </a:xfrm>
        </p:grpSpPr>
        <p:grpSp>
          <p:nvGrpSpPr>
            <p:cNvPr id="8" name="Group 7"/>
            <p:cNvGrpSpPr/>
            <p:nvPr/>
          </p:nvGrpSpPr>
          <p:grpSpPr>
            <a:xfrm>
              <a:off x="1135039" y="1705969"/>
              <a:ext cx="2467969" cy="1764534"/>
              <a:chOff x="1135039" y="1705969"/>
              <a:chExt cx="2467969" cy="1764534"/>
            </a:xfrm>
          </p:grpSpPr>
          <p:sp>
            <p:nvSpPr>
              <p:cNvPr id="5" name="TextBox 4"/>
              <p:cNvSpPr txBox="1"/>
              <p:nvPr/>
            </p:nvSpPr>
            <p:spPr>
              <a:xfrm flipH="1">
                <a:off x="1146413" y="1705969"/>
                <a:ext cx="2456595" cy="932022"/>
              </a:xfrm>
              <a:prstGeom prst="rect">
                <a:avLst/>
              </a:prstGeom>
              <a:solidFill>
                <a:schemeClr val="bg1"/>
              </a:solidFill>
              <a:ln>
                <a:noFill/>
              </a:ln>
            </p:spPr>
            <p:txBody>
              <a:bodyPr wrap="square" rtlCol="0">
                <a:spAutoFit/>
              </a:bodyPr>
              <a:lstStyle/>
              <a:p>
                <a:pPr algn="ctr"/>
                <a:r>
                  <a:rPr lang="en-US" sz="3684" b="1" dirty="0"/>
                  <a:t>BIG</a:t>
                </a:r>
              </a:p>
              <a:p>
                <a:pPr algn="ctr"/>
                <a:endParaRPr lang="en-US" sz="3684" b="1" dirty="0"/>
              </a:p>
            </p:txBody>
          </p:sp>
          <p:sp>
            <p:nvSpPr>
              <p:cNvPr id="7" name="TextBox 6"/>
              <p:cNvSpPr txBox="1"/>
              <p:nvPr/>
            </p:nvSpPr>
            <p:spPr>
              <a:xfrm flipH="1">
                <a:off x="1135039" y="2538481"/>
                <a:ext cx="2456595" cy="932022"/>
              </a:xfrm>
              <a:prstGeom prst="rect">
                <a:avLst/>
              </a:prstGeom>
              <a:solidFill>
                <a:schemeClr val="bg1"/>
              </a:solidFill>
              <a:ln>
                <a:noFill/>
              </a:ln>
            </p:spPr>
            <p:txBody>
              <a:bodyPr wrap="square" rtlCol="0">
                <a:spAutoFit/>
              </a:bodyPr>
              <a:lstStyle/>
              <a:p>
                <a:pPr algn="ctr"/>
                <a:endParaRPr lang="en-US" sz="3684" b="1" dirty="0"/>
              </a:p>
              <a:p>
                <a:pPr algn="ctr"/>
                <a:r>
                  <a:rPr lang="en-US" sz="3684" b="1" dirty="0"/>
                  <a:t>SMALL</a:t>
                </a:r>
              </a:p>
            </p:txBody>
          </p:sp>
        </p:grpSp>
        <p:sp>
          <p:nvSpPr>
            <p:cNvPr id="6" name="Down Arrow 5"/>
            <p:cNvSpPr/>
            <p:nvPr/>
          </p:nvSpPr>
          <p:spPr>
            <a:xfrm>
              <a:off x="2101755" y="2197290"/>
              <a:ext cx="532262" cy="846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396116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Box 60"/>
          <p:cNvSpPr txBox="1">
            <a:spLocks noChangeArrowheads="1"/>
          </p:cNvSpPr>
          <p:nvPr/>
        </p:nvSpPr>
        <p:spPr bwMode="auto">
          <a:xfrm>
            <a:off x="879313" y="751384"/>
            <a:ext cx="7613037" cy="659283"/>
          </a:xfrm>
          <a:prstGeom prst="rect">
            <a:avLst/>
          </a:prstGeom>
          <a:noFill/>
          <a:ln w="9525">
            <a:noFill/>
            <a:miter lim="800000"/>
            <a:headEnd/>
            <a:tailEnd/>
          </a:ln>
        </p:spPr>
        <p:txBody>
          <a:bodyPr>
            <a:spAutoFit/>
          </a:bodyPr>
          <a:lstStyle/>
          <a:p>
            <a:pPr algn="ctr"/>
            <a:r>
              <a:rPr lang="en-US" sz="3684" b="1" dirty="0"/>
              <a:t>ACHIEVEMENT GAP CHANGE</a:t>
            </a:r>
          </a:p>
        </p:txBody>
      </p:sp>
      <p:sp>
        <p:nvSpPr>
          <p:cNvPr id="46083" name="TextBox 61"/>
          <p:cNvSpPr txBox="1">
            <a:spLocks noChangeArrowheads="1"/>
          </p:cNvSpPr>
          <p:nvPr/>
        </p:nvSpPr>
        <p:spPr bwMode="auto">
          <a:xfrm>
            <a:off x="1" y="5005912"/>
            <a:ext cx="9144000" cy="1550296"/>
          </a:xfrm>
          <a:prstGeom prst="rect">
            <a:avLst/>
          </a:prstGeom>
          <a:noFill/>
          <a:ln w="9525">
            <a:noFill/>
            <a:miter lim="800000"/>
            <a:headEnd/>
            <a:tailEnd/>
          </a:ln>
        </p:spPr>
        <p:txBody>
          <a:bodyPr>
            <a:spAutoFit/>
          </a:bodyPr>
          <a:lstStyle/>
          <a:p>
            <a:pPr algn="ctr">
              <a:lnSpc>
                <a:spcPct val="150000"/>
              </a:lnSpc>
            </a:pPr>
            <a:r>
              <a:rPr lang="en-US" sz="3158" b="1" i="1" dirty="0">
                <a:solidFill>
                  <a:srgbClr val="C00000"/>
                </a:solidFill>
              </a:rPr>
              <a:t>Big Gap Reduction = More Points</a:t>
            </a:r>
          </a:p>
          <a:p>
            <a:pPr algn="ctr">
              <a:lnSpc>
                <a:spcPct val="150000"/>
              </a:lnSpc>
            </a:pPr>
            <a:r>
              <a:rPr lang="en-US" sz="3158" b="1" i="1" dirty="0">
                <a:solidFill>
                  <a:srgbClr val="C00000"/>
                </a:solidFill>
              </a:rPr>
              <a:t>Small Gap Reduction = Fewer Points</a:t>
            </a:r>
          </a:p>
        </p:txBody>
      </p:sp>
      <p:graphicFrame>
        <p:nvGraphicFramePr>
          <p:cNvPr id="24" name="Table 23"/>
          <p:cNvGraphicFramePr>
            <a:graphicFrameLocks noGrp="1"/>
          </p:cNvGraphicFramePr>
          <p:nvPr/>
        </p:nvGraphicFramePr>
        <p:xfrm>
          <a:off x="1462038" y="1710062"/>
          <a:ext cx="6096001" cy="3039920"/>
        </p:xfrm>
        <a:graphic>
          <a:graphicData uri="http://schemas.openxmlformats.org/drawingml/2006/table">
            <a:tbl>
              <a:tblPr firstRow="1" bandRow="1">
                <a:tableStyleId>{5C22544A-7EE6-4342-B048-85BDC9FD1C3A}</a:tableStyleId>
              </a:tblPr>
              <a:tblGrid>
                <a:gridCol w="3288192"/>
                <a:gridCol w="2807809"/>
              </a:tblGrid>
              <a:tr h="601524">
                <a:tc>
                  <a:txBody>
                    <a:bodyPr/>
                    <a:lstStyle/>
                    <a:p>
                      <a:pPr algn="ctr"/>
                      <a:r>
                        <a:rPr lang="en-US" sz="3200" dirty="0" smtClean="0">
                          <a:effectLst>
                            <a:outerShdw blurRad="38100" dist="38100" dir="2700000" algn="tl">
                              <a:srgbClr val="000000">
                                <a:alpha val="43137"/>
                              </a:srgbClr>
                            </a:outerShdw>
                          </a:effectLst>
                        </a:rPr>
                        <a:t>GAP</a:t>
                      </a:r>
                      <a:r>
                        <a:rPr lang="en-US" sz="3200" baseline="0" dirty="0" smtClean="0">
                          <a:effectLst>
                            <a:outerShdw blurRad="38100" dist="38100" dir="2700000" algn="tl">
                              <a:srgbClr val="000000">
                                <a:alpha val="43137"/>
                              </a:srgbClr>
                            </a:outerShdw>
                          </a:effectLst>
                        </a:rPr>
                        <a:t> CHANGE</a:t>
                      </a:r>
                      <a:endParaRPr lang="en-US" sz="3200" dirty="0">
                        <a:effectLst>
                          <a:outerShdw blurRad="38100" dist="38100" dir="2700000" algn="tl">
                            <a:srgbClr val="000000">
                              <a:alpha val="43137"/>
                            </a:srgbClr>
                          </a:outerShdw>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effectLst>
                            <a:outerShdw blurRad="38100" dist="38100" dir="2700000" algn="tl">
                              <a:srgbClr val="000000">
                                <a:alpha val="43137"/>
                              </a:srgbClr>
                            </a:outerShdw>
                          </a:effectLst>
                        </a:rPr>
                        <a:t>SCORE</a:t>
                      </a:r>
                      <a:endParaRPr lang="en-US" sz="3200" dirty="0">
                        <a:effectLst>
                          <a:outerShdw blurRad="38100" dist="38100" dir="2700000" algn="tl">
                            <a:srgbClr val="000000">
                              <a:alpha val="43137"/>
                            </a:srgbClr>
                          </a:outerShdw>
                        </a:effectLst>
                      </a:endParaRPr>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0.05 or Greater</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0</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-0.04 – 0.04</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1</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-0.15 –</a:t>
                      </a:r>
                      <a:r>
                        <a:rPr lang="en-US" sz="3200" b="1" baseline="0" dirty="0" smtClean="0"/>
                        <a:t> -0.05</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2</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524">
                <a:tc>
                  <a:txBody>
                    <a:bodyPr/>
                    <a:lstStyle/>
                    <a:p>
                      <a:pPr algn="ctr"/>
                      <a:r>
                        <a:rPr lang="en-US" sz="3200" b="1" dirty="0" smtClean="0"/>
                        <a:t>Less than </a:t>
                      </a:r>
                      <a:r>
                        <a:rPr lang="en-US" sz="3200" b="1" baseline="0" dirty="0" smtClean="0"/>
                        <a:t> -0.15</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t>3</a:t>
                      </a:r>
                      <a:endParaRPr lang="en-US" sz="3200" b="1" dirty="0"/>
                    </a:p>
                  </a:txBody>
                  <a:tcPr marL="120305" marR="120305" marT="60152" marB="60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1477714" y="2365109"/>
            <a:ext cx="3247031" cy="2321544"/>
            <a:chOff x="1135039" y="1705969"/>
            <a:chExt cx="2467969" cy="1764534"/>
          </a:xfrm>
        </p:grpSpPr>
        <p:grpSp>
          <p:nvGrpSpPr>
            <p:cNvPr id="6" name="Group 7"/>
            <p:cNvGrpSpPr/>
            <p:nvPr/>
          </p:nvGrpSpPr>
          <p:grpSpPr>
            <a:xfrm>
              <a:off x="1135039" y="1705969"/>
              <a:ext cx="2467969" cy="1764534"/>
              <a:chOff x="1135039" y="1705969"/>
              <a:chExt cx="2467969" cy="1764534"/>
            </a:xfrm>
          </p:grpSpPr>
          <p:sp>
            <p:nvSpPr>
              <p:cNvPr id="8" name="TextBox 7"/>
              <p:cNvSpPr txBox="1"/>
              <p:nvPr/>
            </p:nvSpPr>
            <p:spPr>
              <a:xfrm flipH="1">
                <a:off x="1146412" y="1705969"/>
                <a:ext cx="2456596" cy="932022"/>
              </a:xfrm>
              <a:prstGeom prst="rect">
                <a:avLst/>
              </a:prstGeom>
              <a:solidFill>
                <a:schemeClr val="bg1"/>
              </a:solidFill>
              <a:ln>
                <a:noFill/>
              </a:ln>
            </p:spPr>
            <p:txBody>
              <a:bodyPr wrap="square" rtlCol="0">
                <a:spAutoFit/>
              </a:bodyPr>
              <a:lstStyle/>
              <a:p>
                <a:pPr algn="ctr"/>
                <a:r>
                  <a:rPr lang="en-US" sz="3684" b="1" dirty="0"/>
                  <a:t>SMALL</a:t>
                </a:r>
              </a:p>
              <a:p>
                <a:pPr algn="ctr"/>
                <a:endParaRPr lang="en-US" sz="3684" b="1" dirty="0"/>
              </a:p>
            </p:txBody>
          </p:sp>
          <p:sp>
            <p:nvSpPr>
              <p:cNvPr id="9" name="TextBox 8"/>
              <p:cNvSpPr txBox="1"/>
              <p:nvPr/>
            </p:nvSpPr>
            <p:spPr>
              <a:xfrm flipH="1">
                <a:off x="1135039" y="2538481"/>
                <a:ext cx="2456596" cy="932022"/>
              </a:xfrm>
              <a:prstGeom prst="rect">
                <a:avLst/>
              </a:prstGeom>
              <a:solidFill>
                <a:schemeClr val="bg1"/>
              </a:solidFill>
              <a:ln>
                <a:noFill/>
              </a:ln>
            </p:spPr>
            <p:txBody>
              <a:bodyPr wrap="square" rtlCol="0">
                <a:spAutoFit/>
              </a:bodyPr>
              <a:lstStyle/>
              <a:p>
                <a:pPr algn="ctr"/>
                <a:endParaRPr lang="en-US" sz="3684" b="1" dirty="0"/>
              </a:p>
              <a:p>
                <a:pPr algn="ctr"/>
                <a:r>
                  <a:rPr lang="en-US" sz="3684" b="1" dirty="0"/>
                  <a:t>BIG</a:t>
                </a:r>
              </a:p>
            </p:txBody>
          </p:sp>
        </p:grpSp>
        <p:sp>
          <p:nvSpPr>
            <p:cNvPr id="7" name="Down Arrow 6"/>
            <p:cNvSpPr/>
            <p:nvPr/>
          </p:nvSpPr>
          <p:spPr>
            <a:xfrm>
              <a:off x="2101755" y="2197290"/>
              <a:ext cx="532262" cy="846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8" dirty="0"/>
            </a:p>
          </p:txBody>
        </p:sp>
      </p:grpSp>
    </p:spTree>
    <p:extLst>
      <p:ext uri="{BB962C8B-B14F-4D97-AF65-F5344CB8AC3E}">
        <p14:creationId xmlns:p14="http://schemas.microsoft.com/office/powerpoint/2010/main" val="425688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21849" y="1013094"/>
          <a:ext cx="8421115" cy="5102420"/>
        </p:xfrm>
        <a:graphic>
          <a:graphicData uri="http://schemas.openxmlformats.org/drawingml/2006/table">
            <a:tbl>
              <a:tblPr/>
              <a:tblGrid>
                <a:gridCol w="3125528"/>
                <a:gridCol w="842111"/>
                <a:gridCol w="1214585"/>
                <a:gridCol w="1963981"/>
                <a:gridCol w="1274910"/>
              </a:tblGrid>
              <a:tr h="771693">
                <a:tc>
                  <a:txBody>
                    <a:bodyPr/>
                    <a:lstStyle/>
                    <a:p>
                      <a:r>
                        <a:rPr lang="en-US" sz="2400" b="1" dirty="0" smtClean="0"/>
                        <a:t>EOCTs </a:t>
                      </a:r>
                      <a:r>
                        <a:rPr lang="en-US" sz="2100" b="1" dirty="0" smtClean="0">
                          <a:solidFill>
                            <a:srgbClr val="C00000"/>
                          </a:solidFill>
                        </a:rPr>
                        <a:t>(4 Content</a:t>
                      </a:r>
                      <a:r>
                        <a:rPr lang="en-US" sz="2100" b="1" baseline="0" dirty="0" smtClean="0">
                          <a:solidFill>
                            <a:srgbClr val="C00000"/>
                          </a:solidFill>
                        </a:rPr>
                        <a:t> Areas)</a:t>
                      </a:r>
                      <a:endParaRPr lang="en-US" sz="2100" b="1" dirty="0">
                        <a:solidFill>
                          <a:srgbClr val="C00000"/>
                        </a:solidFill>
                      </a:endParaRP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Gap Size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Gap Change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chemeClr val="bg1"/>
                          </a:solidFill>
                          <a:effectLst>
                            <a:outerShdw blurRad="38100" dist="38100" dir="2700000" algn="tl">
                              <a:srgbClr val="000000">
                                <a:alpha val="43137"/>
                              </a:srgbClr>
                            </a:outerShdw>
                          </a:effectLst>
                        </a:rPr>
                        <a:t>Higher of Gap Size/Gap Change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400" b="1" dirty="0"/>
                        <a:t>Points Possible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028">
                <a:tc>
                  <a:txBody>
                    <a:bodyPr/>
                    <a:lstStyle/>
                    <a:p>
                      <a:r>
                        <a:rPr lang="en-US" sz="2100" b="1" dirty="0" smtClean="0"/>
                        <a:t>9th Grade Lit/Amer. Lit.</a:t>
                      </a:r>
                      <a:endParaRPr lang="en-US" sz="21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0</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3</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3</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100" b="1" dirty="0" smtClean="0"/>
                        <a:t>Math I-Alg./Math II-Geo.</a:t>
                      </a:r>
                      <a:endParaRPr lang="en-US" sz="21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100" b="1" dirty="0" smtClean="0"/>
                        <a:t>Biology/Phy.</a:t>
                      </a:r>
                      <a:r>
                        <a:rPr lang="en-US" sz="2100" b="1" baseline="0" dirty="0" smtClean="0"/>
                        <a:t> Science</a:t>
                      </a:r>
                      <a:endParaRPr lang="en-US" sz="21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1</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2</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r>
                        <a:rPr lang="en-US" sz="2100" b="1" dirty="0" smtClean="0"/>
                        <a:t>US History/Econ.</a:t>
                      </a:r>
                      <a:endParaRPr lang="en-US" sz="21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0</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1</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t>3</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778">
                <a:tc>
                  <a:txBody>
                    <a:bodyPr/>
                    <a:lstStyle/>
                    <a:p>
                      <a:pPr algn="r"/>
                      <a:r>
                        <a:rPr lang="en-US" sz="2400" b="1" dirty="0"/>
                        <a:t>Total</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8</a:t>
                      </a:r>
                      <a:endParaRPr lang="en-US" sz="24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12</a:t>
                      </a:r>
                      <a:endParaRPr lang="en-US" sz="2400" b="1" dirty="0">
                        <a:solidFill>
                          <a:schemeClr val="bg1"/>
                        </a:solidFill>
                      </a:endParaRP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71693">
                <a:tc>
                  <a:txBody>
                    <a:bodyPr/>
                    <a:lstStyle/>
                    <a:p>
                      <a:pPr algn="r"/>
                      <a:r>
                        <a:rPr lang="en-US" sz="2400" b="1" dirty="0"/>
                        <a:t>Percent of Higher of Gap Size/Gap Change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3700" b="1" dirty="0" smtClean="0"/>
                        <a:t>.66667</a:t>
                      </a:r>
                      <a:endParaRPr lang="en-US" sz="37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11286">
                <a:tc>
                  <a:txBody>
                    <a:bodyPr/>
                    <a:lstStyle/>
                    <a:p>
                      <a:pPr algn="r"/>
                      <a:r>
                        <a:rPr lang="en-US" sz="2400" b="1" dirty="0"/>
                        <a:t>Weighted Performance</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3700" b="1" dirty="0" smtClean="0"/>
                        <a:t>(.66667)</a:t>
                      </a:r>
                      <a:r>
                        <a:rPr lang="en-US" sz="3700" b="1" baseline="0" dirty="0" smtClean="0"/>
                        <a:t> X </a:t>
                      </a:r>
                      <a:r>
                        <a:rPr lang="en-US" sz="3700" b="1" dirty="0" smtClean="0"/>
                        <a:t>15</a:t>
                      </a:r>
                      <a:endParaRPr lang="en-US" sz="3700" b="1" dirty="0"/>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71693">
                <a:tc>
                  <a:txBody>
                    <a:bodyPr/>
                    <a:lstStyle/>
                    <a:p>
                      <a:pPr algn="r"/>
                      <a:r>
                        <a:rPr lang="en-US" sz="2400" b="1" dirty="0">
                          <a:solidFill>
                            <a:srgbClr val="C00000"/>
                          </a:solidFill>
                        </a:rPr>
                        <a:t>Achievement Gap Points Earned</a:t>
                      </a: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3700" b="1" dirty="0" smtClean="0">
                          <a:solidFill>
                            <a:srgbClr val="C00000"/>
                          </a:solidFill>
                        </a:rPr>
                        <a:t>10 Points</a:t>
                      </a:r>
                      <a:endParaRPr lang="en-US" sz="3700" b="1" dirty="0">
                        <a:solidFill>
                          <a:srgbClr val="C00000"/>
                        </a:solidFill>
                      </a:endParaRPr>
                    </a:p>
                  </a:txBody>
                  <a:tcPr marL="49865" marR="49865" marT="24932" marB="24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8183" name="TextBox 3"/>
          <p:cNvSpPr txBox="1">
            <a:spLocks noChangeArrowheads="1"/>
          </p:cNvSpPr>
          <p:nvPr/>
        </p:nvSpPr>
        <p:spPr bwMode="auto">
          <a:xfrm>
            <a:off x="3355160" y="357765"/>
            <a:ext cx="2433680" cy="646331"/>
          </a:xfrm>
          <a:prstGeom prst="rect">
            <a:avLst/>
          </a:prstGeom>
          <a:solidFill>
            <a:srgbClr val="0070C0"/>
          </a:solidFill>
          <a:ln w="9525">
            <a:noFill/>
            <a:miter lim="800000"/>
            <a:headEnd/>
            <a:tailEnd/>
          </a:ln>
        </p:spPr>
        <p:txBody>
          <a:bodyPr wrap="none">
            <a:spAutoFit/>
          </a:bodyPr>
          <a:lstStyle/>
          <a:p>
            <a:r>
              <a:rPr lang="en-US" sz="3600" b="1" dirty="0">
                <a:solidFill>
                  <a:schemeClr val="bg1"/>
                </a:solidFill>
              </a:rPr>
              <a:t>High School</a:t>
            </a:r>
          </a:p>
        </p:txBody>
      </p:sp>
    </p:spTree>
    <p:extLst>
      <p:ext uri="{BB962C8B-B14F-4D97-AF65-F5344CB8AC3E}">
        <p14:creationId xmlns:p14="http://schemas.microsoft.com/office/powerpoint/2010/main" val="72604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65612" y="229508"/>
            <a:ext cx="8612776" cy="1325563"/>
          </a:xfrm>
        </p:spPr>
        <p:txBody>
          <a:bodyPr>
            <a:normAutofit/>
          </a:bodyPr>
          <a:lstStyle/>
          <a:p>
            <a:pPr algn="ctr"/>
            <a:r>
              <a:rPr lang="en-US" sz="3600" dirty="0">
                <a:solidFill>
                  <a:prstClr val="black"/>
                </a:solidFill>
              </a:rPr>
              <a:t>Content Mastery </a:t>
            </a:r>
            <a:r>
              <a:rPr lang="en-US" sz="3600" dirty="0" smtClean="0">
                <a:solidFill>
                  <a:prstClr val="black"/>
                </a:solidFill>
              </a:rPr>
              <a:t>HS </a:t>
            </a:r>
            <a:r>
              <a:rPr lang="en-US" sz="3600" dirty="0">
                <a:solidFill>
                  <a:prstClr val="black"/>
                </a:solidFill>
              </a:rPr>
              <a:t>Example</a:t>
            </a:r>
            <a:endParaRPr lang="en-US" sz="3600" dirty="0"/>
          </a:p>
        </p:txBody>
      </p:sp>
      <p:pic>
        <p:nvPicPr>
          <p:cNvPr id="6" name="Content Placeholder 5"/>
          <p:cNvPicPr>
            <a:picLocks noGrp="1" noChangeAspect="1"/>
          </p:cNvPicPr>
          <p:nvPr>
            <p:ph idx="1"/>
          </p:nvPr>
        </p:nvPicPr>
        <p:blipFill>
          <a:blip r:embed="rId3"/>
          <a:stretch>
            <a:fillRect/>
          </a:stretch>
        </p:blipFill>
        <p:spPr>
          <a:xfrm>
            <a:off x="1" y="1488669"/>
            <a:ext cx="9144000" cy="5248714"/>
          </a:xfrm>
          <a:prstGeom prst="rect">
            <a:avLst/>
          </a:prstGeom>
        </p:spPr>
      </p:pic>
    </p:spTree>
    <p:extLst>
      <p:ext uri="{BB962C8B-B14F-4D97-AF65-F5344CB8AC3E}">
        <p14:creationId xmlns:p14="http://schemas.microsoft.com/office/powerpoint/2010/main" val="258671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66569ed78ef03d9940b56cdcaa4b98c3">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7FCC7-4AFD-4AB5-B734-F060551A5597}"/>
</file>

<file path=customXml/itemProps2.xml><?xml version="1.0" encoding="utf-8"?>
<ds:datastoreItem xmlns:ds="http://schemas.openxmlformats.org/officeDocument/2006/customXml" ds:itemID="{758C9C62-5E8C-4ADB-9AFF-7D5B97D4887B}"/>
</file>

<file path=customXml/itemProps3.xml><?xml version="1.0" encoding="utf-8"?>
<ds:datastoreItem xmlns:ds="http://schemas.openxmlformats.org/officeDocument/2006/customXml" ds:itemID="{D39BF80A-D48E-48FC-9A59-3674196A73F3}"/>
</file>

<file path=docProps/app.xml><?xml version="1.0" encoding="utf-8"?>
<Properties xmlns="http://schemas.openxmlformats.org/officeDocument/2006/extended-properties" xmlns:vt="http://schemas.openxmlformats.org/officeDocument/2006/docPropsVTypes">
  <Template>GaDOE-PowerPoint-Template</Template>
  <TotalTime>123</TotalTime>
  <Words>8002</Words>
  <Application>Microsoft Office PowerPoint</Application>
  <PresentationFormat>On-screen Show (4:3)</PresentationFormat>
  <Paragraphs>1733</Paragraphs>
  <Slides>154</Slides>
  <Notes>119</Notes>
  <HiddenSlides>8</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154</vt:i4>
      </vt:variant>
    </vt:vector>
  </HeadingPairs>
  <TitlesOfParts>
    <vt:vector size="172" baseType="lpstr">
      <vt:lpstr>ＭＳ Ｐゴシック</vt:lpstr>
      <vt:lpstr>Arial</vt:lpstr>
      <vt:lpstr>Arial  </vt:lpstr>
      <vt:lpstr>Arial Narrow</vt:lpstr>
      <vt:lpstr>Arial Rounded MT Bold</vt:lpstr>
      <vt:lpstr>Calibri</vt:lpstr>
      <vt:lpstr>Calibri  </vt:lpstr>
      <vt:lpstr>Calibri (body)</vt:lpstr>
      <vt:lpstr>Calibri Light</vt:lpstr>
      <vt:lpstr>Courier New</vt:lpstr>
      <vt:lpstr>Impact</vt:lpstr>
      <vt:lpstr>Palatino</vt:lpstr>
      <vt:lpstr>Symbol</vt:lpstr>
      <vt:lpstr>Times</vt:lpstr>
      <vt:lpstr>Times New Roman</vt:lpstr>
      <vt:lpstr>Wingdings</vt:lpstr>
      <vt:lpstr>ヒラギノ明朝 ProN W3</vt:lpstr>
      <vt:lpstr>GaDOE-PowerPoint-Template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Mastery ES/MS School Example</vt:lpstr>
      <vt:lpstr>Content Mastery  ES/MS School Example</vt:lpstr>
      <vt:lpstr>Content Mastery  HS Example</vt:lpstr>
      <vt:lpstr>Content Mastery  HS Example</vt:lpstr>
      <vt:lpstr>Content Mastery  HS Example</vt:lpstr>
      <vt:lpstr>PowerPoint Presentation</vt:lpstr>
      <vt:lpstr>PowerPoint Presentation</vt:lpstr>
      <vt:lpstr>PowerPoint Presentation</vt:lpstr>
      <vt:lpstr>PowerPoint Presentation</vt:lpstr>
      <vt:lpstr>PowerPoint Presentation</vt:lpstr>
      <vt:lpstr>CCRPI Reports in Principal’s Section of MyGaDOE Portal</vt:lpstr>
      <vt:lpstr>Explore Data Details In Principal’s Section of MyGaDOE Portal: </vt:lpstr>
      <vt:lpstr>PowerPoint Presentation</vt:lpstr>
      <vt:lpstr>PowerPoint Presentation</vt:lpstr>
      <vt:lpstr>PowerPoint Presentation</vt:lpstr>
      <vt:lpstr>PowerPoint Presentation</vt:lpstr>
      <vt:lpstr>Post School Readiness Middle School Example</vt:lpstr>
      <vt:lpstr>PowerPoint Presentation</vt:lpstr>
      <vt:lpstr> More Strategies for Post School Readiness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CCRPI Indicator Analysis </vt:lpstr>
      <vt:lpstr>PowerPoint Presentation</vt:lpstr>
      <vt:lpstr>PowerPoint Presentation</vt:lpstr>
      <vt:lpstr>PowerPoint Presentation</vt:lpstr>
      <vt:lpstr>PowerPoint Presentation</vt:lpstr>
      <vt:lpstr>Jot list – Identifying  who’s responsible!</vt:lpstr>
      <vt:lpstr>Summary of Achievement</vt:lpstr>
      <vt:lpstr>PowerPoint Presentation</vt:lpstr>
      <vt:lpstr>Additional Tool Effective Practices for CCRPI </vt:lpstr>
      <vt:lpstr>PowerPoint Presentation</vt:lpstr>
      <vt:lpstr>PowerPoint Presentation</vt:lpstr>
      <vt:lpstr>PowerPoint Presentation</vt:lpstr>
      <vt:lpstr>Student Growth  Percentiles (SGPs)</vt:lpstr>
      <vt:lpstr>PowerPoint Presentation</vt:lpstr>
      <vt:lpstr>PowerPoint Presentation</vt:lpstr>
      <vt:lpstr>PowerPoint Presentation</vt:lpstr>
      <vt:lpstr>PowerPoint Presentation</vt:lpstr>
      <vt:lpstr>PowerPoint Presentation</vt:lpstr>
      <vt:lpstr>Types of Growth for Students</vt:lpstr>
      <vt:lpstr>Achievement Data  Versus  Student Growth Data</vt:lpstr>
      <vt:lpstr>PowerPoint Presentation</vt:lpstr>
      <vt:lpstr>PowerPoint Presentation</vt:lpstr>
      <vt:lpstr>PowerPoint Presentation</vt:lpstr>
      <vt:lpstr>PowerPoint Presentation</vt:lpstr>
      <vt:lpstr>Teacher Resource</vt:lpstr>
      <vt:lpstr>PowerPoint Presentation</vt:lpstr>
      <vt:lpstr>CCRPI Reports in Principal’s Section of MyGaDOE Portal</vt:lpstr>
      <vt:lpstr>PowerPoint Presentation</vt:lpstr>
      <vt:lpstr>PowerPoint Presentation</vt:lpstr>
      <vt:lpstr>PowerPoint Presentation</vt:lpstr>
      <vt:lpstr>PowerPoint Presentation</vt:lpstr>
      <vt:lpstr>PowerPoint Presentation</vt:lpstr>
      <vt:lpstr>Progress Points by School</vt:lpstr>
      <vt:lpstr>PowerPoint Presentation</vt:lpstr>
      <vt:lpstr>Summary of SGPs</vt:lpstr>
      <vt:lpstr>Jot List</vt:lpstr>
      <vt:lpstr>PowerPoint Presentation</vt:lpstr>
      <vt:lpstr>PowerPoint Presentation</vt:lpstr>
      <vt:lpstr>PowerPoint Presentation</vt:lpstr>
      <vt:lpstr>PowerPoint Presentation</vt:lpstr>
      <vt:lpstr>PowerPoint Presentation</vt:lpstr>
      <vt:lpstr>Links Teacher, Leader, and School Accountability</vt:lpstr>
      <vt:lpstr>CCRPI Reports in Principal’s Section of MyGaDOE Portal</vt:lpstr>
      <vt:lpstr>PowerPoint Presentation</vt:lpstr>
      <vt:lpstr>PowerPoint Presentation</vt:lpstr>
      <vt:lpstr>PowerPoint Presentation</vt:lpstr>
      <vt:lpstr>PowerPoint Presentation</vt:lpstr>
      <vt:lpstr>Content Mastery HS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 or Bonus Points</vt:lpstr>
      <vt:lpstr>PowerPoint Presentation</vt:lpstr>
      <vt:lpstr>PowerPoint Presentation</vt:lpstr>
      <vt:lpstr>PowerPoint Presentation</vt:lpstr>
      <vt:lpstr>Only Three Flags Count</vt:lpstr>
      <vt:lpstr>PowerPoint Presentation</vt:lpstr>
      <vt:lpstr>PowerPoint Presentation</vt:lpstr>
      <vt:lpstr>PowerPoint Presentation</vt:lpstr>
      <vt:lpstr>“Challenge” or Bonus Points</vt:lpstr>
      <vt:lpstr>Exceeding the Bar Indicators:  A Companion to the CCRPI for High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Popp</dc:creator>
  <cp:lastModifiedBy>Charles.Price</cp:lastModifiedBy>
  <cp:revision>26</cp:revision>
  <dcterms:created xsi:type="dcterms:W3CDTF">2015-01-16T16:49:05Z</dcterms:created>
  <dcterms:modified xsi:type="dcterms:W3CDTF">2015-05-28T14:45:01Z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142600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