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theme/theme3.xml" ContentType="application/vnd.openxmlformats-officedocument.theme+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79" r:id="rId2"/>
    <p:sldId id="256" r:id="rId3"/>
    <p:sldId id="258" r:id="rId4"/>
    <p:sldId id="277" r:id="rId5"/>
    <p:sldId id="257" r:id="rId6"/>
    <p:sldId id="267" r:id="rId7"/>
    <p:sldId id="297" r:id="rId8"/>
    <p:sldId id="298" r:id="rId9"/>
    <p:sldId id="300" r:id="rId10"/>
    <p:sldId id="270" r:id="rId11"/>
    <p:sldId id="271" r:id="rId12"/>
    <p:sldId id="286" r:id="rId13"/>
    <p:sldId id="288" r:id="rId14"/>
    <p:sldId id="299" r:id="rId15"/>
    <p:sldId id="291" r:id="rId16"/>
    <p:sldId id="292" r:id="rId17"/>
    <p:sldId id="296" r:id="rId18"/>
    <p:sldId id="302" r:id="rId19"/>
    <p:sldId id="303" r:id="rId20"/>
    <p:sldId id="282" r:id="rId21"/>
    <p:sldId id="289" r:id="rId22"/>
    <p:sldId id="301" r:id="rId23"/>
    <p:sldId id="283" r:id="rId24"/>
    <p:sldId id="285" r:id="rId25"/>
    <p:sldId id="284" r:id="rId26"/>
    <p:sldId id="265" r:id="rId27"/>
    <p:sldId id="280"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35" d="100"/>
          <a:sy n="135" d="100"/>
        </p:scale>
        <p:origin x="-846" y="-96"/>
      </p:cViewPr>
      <p:guideLst>
        <p:guide orient="horz" pos="2160"/>
        <p:guide pos="2880"/>
      </p:guideLst>
    </p:cSldViewPr>
  </p:slideViewPr>
  <p:notesTextViewPr>
    <p:cViewPr>
      <p:scale>
        <a:sx n="1" d="1"/>
        <a:sy n="1" d="1"/>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3F357-D8F2-4F8B-95B2-8B51A334B3C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61BA40C-91CF-4761-BE73-AD84D3C8705B}">
      <dgm:prSet phldrT="[Text]" custT="1"/>
      <dgm:spPr>
        <a:solidFill>
          <a:srgbClr val="FFC000"/>
        </a:solidFill>
      </dgm:spPr>
      <dgm:t>
        <a:bodyPr anchor="t"/>
        <a:lstStyle/>
        <a:p>
          <a:r>
            <a:rPr lang="en-US" sz="1600" u="sng" dirty="0" smtClean="0">
              <a:solidFill>
                <a:schemeClr val="tx1"/>
              </a:solidFill>
            </a:rPr>
            <a:t>Statute</a:t>
          </a:r>
        </a:p>
        <a:p>
          <a:r>
            <a:rPr lang="en-US" sz="1600" dirty="0" smtClean="0">
              <a:solidFill>
                <a:schemeClr val="tx1"/>
              </a:solidFill>
            </a:rPr>
            <a:t>Elementary and Secondary Education Act (ESEA) of 1965, Title I, Part C-Sections 1304(b)(5) and 1304(d)</a:t>
          </a:r>
          <a:endParaRPr lang="en-US" sz="1600" u="sng" dirty="0">
            <a:solidFill>
              <a:schemeClr val="tx1"/>
            </a:solidFill>
          </a:endParaRPr>
        </a:p>
      </dgm:t>
    </dgm:pt>
    <dgm:pt modelId="{08DC7B25-9071-4B6B-9616-01731F208CDA}" type="parTrans" cxnId="{AAF12B8F-6F67-41C0-8FEA-46DFFEC4F98C}">
      <dgm:prSet/>
      <dgm:spPr/>
      <dgm:t>
        <a:bodyPr/>
        <a:lstStyle/>
        <a:p>
          <a:endParaRPr lang="en-US"/>
        </a:p>
      </dgm:t>
    </dgm:pt>
    <dgm:pt modelId="{13375180-9AC4-4890-9952-0A57E0C36218}" type="sibTrans" cxnId="{AAF12B8F-6F67-41C0-8FEA-46DFFEC4F98C}">
      <dgm:prSet/>
      <dgm:spPr>
        <a:solidFill>
          <a:srgbClr val="FF0000">
            <a:alpha val="90000"/>
          </a:srgbClr>
        </a:solidFill>
      </dgm:spPr>
      <dgm:t>
        <a:bodyPr/>
        <a:lstStyle/>
        <a:p>
          <a:endParaRPr lang="en-US" dirty="0"/>
        </a:p>
      </dgm:t>
    </dgm:pt>
    <dgm:pt modelId="{DF7D116E-5F7B-4177-9219-6B05F7F03469}">
      <dgm:prSet phldrT="[Text]" custT="1"/>
      <dgm:spPr>
        <a:solidFill>
          <a:srgbClr val="00B0F0"/>
        </a:solidFill>
      </dgm:spPr>
      <dgm:t>
        <a:bodyPr anchor="t"/>
        <a:lstStyle/>
        <a:p>
          <a:r>
            <a:rPr lang="en-US" sz="1600" u="sng" dirty="0" smtClean="0">
              <a:solidFill>
                <a:schemeClr val="tx1"/>
              </a:solidFill>
            </a:rPr>
            <a:t>Code of Federal Regulation</a:t>
          </a:r>
          <a:r>
            <a:rPr lang="en-US" sz="1600" u="none" dirty="0" smtClean="0">
              <a:solidFill>
                <a:schemeClr val="tx1"/>
              </a:solidFill>
            </a:rPr>
            <a:t>, 34 CFR 200.84</a:t>
          </a:r>
          <a:endParaRPr lang="en-US" sz="1600" u="none" dirty="0">
            <a:solidFill>
              <a:schemeClr val="tx1"/>
            </a:solidFill>
          </a:endParaRPr>
        </a:p>
      </dgm:t>
    </dgm:pt>
    <dgm:pt modelId="{C1908AF5-A9B8-4B41-A740-0DFBB9EE7959}" type="sibTrans" cxnId="{21D30132-B062-483C-BEFA-82AA8DDEB410}">
      <dgm:prSet/>
      <dgm:spPr>
        <a:solidFill>
          <a:srgbClr val="FF0000">
            <a:alpha val="90000"/>
          </a:srgbClr>
        </a:solidFill>
      </dgm:spPr>
      <dgm:t>
        <a:bodyPr/>
        <a:lstStyle/>
        <a:p>
          <a:endParaRPr lang="en-US" dirty="0"/>
        </a:p>
      </dgm:t>
    </dgm:pt>
    <dgm:pt modelId="{589022C8-97F8-4E1C-A13C-1BD76ECF3076}" type="parTrans" cxnId="{21D30132-B062-483C-BEFA-82AA8DDEB410}">
      <dgm:prSet/>
      <dgm:spPr/>
      <dgm:t>
        <a:bodyPr/>
        <a:lstStyle/>
        <a:p>
          <a:endParaRPr lang="en-US"/>
        </a:p>
      </dgm:t>
    </dgm:pt>
    <dgm:pt modelId="{6EC05450-B091-483B-96EE-B3A9F9C631BC}">
      <dgm:prSet phldrT="[Text]" custT="1"/>
      <dgm:spPr>
        <a:solidFill>
          <a:srgbClr val="92D050"/>
        </a:solidFill>
      </dgm:spPr>
      <dgm:t>
        <a:bodyPr anchor="t"/>
        <a:lstStyle/>
        <a:p>
          <a:r>
            <a:rPr lang="en-US" sz="1600" u="sng" kern="900" baseline="0" dirty="0" smtClean="0">
              <a:solidFill>
                <a:schemeClr val="tx1"/>
              </a:solidFill>
            </a:rPr>
            <a:t>Guidance</a:t>
          </a:r>
        </a:p>
        <a:p>
          <a:r>
            <a:rPr lang="en-US" sz="1600" kern="900" baseline="0" dirty="0" smtClean="0">
              <a:solidFill>
                <a:schemeClr val="tx1"/>
              </a:solidFill>
            </a:rPr>
            <a:t>MEP Guidance, October 2010, Pages 69-71</a:t>
          </a:r>
          <a:endParaRPr lang="en-US" sz="1600" u="sng" kern="900" baseline="0" dirty="0">
            <a:solidFill>
              <a:schemeClr val="tx1"/>
            </a:solidFill>
          </a:endParaRPr>
        </a:p>
      </dgm:t>
    </dgm:pt>
    <dgm:pt modelId="{C8674E4D-B178-4DFB-910C-C01E8B75F981}" type="sibTrans" cxnId="{4924B7A2-2C16-4D49-9C27-51372438AF36}">
      <dgm:prSet/>
      <dgm:spPr/>
      <dgm:t>
        <a:bodyPr/>
        <a:lstStyle/>
        <a:p>
          <a:endParaRPr lang="en-US"/>
        </a:p>
      </dgm:t>
    </dgm:pt>
    <dgm:pt modelId="{F98F56D7-12DC-4B48-B07E-F5BAB0FEA1AB}" type="parTrans" cxnId="{4924B7A2-2C16-4D49-9C27-51372438AF36}">
      <dgm:prSet/>
      <dgm:spPr/>
      <dgm:t>
        <a:bodyPr/>
        <a:lstStyle/>
        <a:p>
          <a:endParaRPr lang="en-US"/>
        </a:p>
      </dgm:t>
    </dgm:pt>
    <dgm:pt modelId="{49DCE813-5392-47F4-9126-CF7A07813AE3}" type="pres">
      <dgm:prSet presAssocID="{AC83F357-D8F2-4F8B-95B2-8B51A334B3C6}" presName="outerComposite" presStyleCnt="0">
        <dgm:presLayoutVars>
          <dgm:chMax val="5"/>
          <dgm:dir/>
          <dgm:resizeHandles val="exact"/>
        </dgm:presLayoutVars>
      </dgm:prSet>
      <dgm:spPr/>
      <dgm:t>
        <a:bodyPr/>
        <a:lstStyle/>
        <a:p>
          <a:endParaRPr lang="en-US"/>
        </a:p>
      </dgm:t>
    </dgm:pt>
    <dgm:pt modelId="{06FB0051-5184-4DF3-A7E7-17F5BC2039F4}" type="pres">
      <dgm:prSet presAssocID="{AC83F357-D8F2-4F8B-95B2-8B51A334B3C6}" presName="dummyMaxCanvas" presStyleCnt="0">
        <dgm:presLayoutVars/>
      </dgm:prSet>
      <dgm:spPr/>
    </dgm:pt>
    <dgm:pt modelId="{4674EAC0-8C90-4D2D-B494-63978FA428E8}" type="pres">
      <dgm:prSet presAssocID="{AC83F357-D8F2-4F8B-95B2-8B51A334B3C6}" presName="ThreeNodes_1" presStyleLbl="node1" presStyleIdx="0" presStyleCnt="3" custScaleX="117647" custScaleY="120008" custLinFactNeighborX="3810" custLinFactNeighborY="30191">
        <dgm:presLayoutVars>
          <dgm:bulletEnabled val="1"/>
        </dgm:presLayoutVars>
      </dgm:prSet>
      <dgm:spPr/>
      <dgm:t>
        <a:bodyPr/>
        <a:lstStyle/>
        <a:p>
          <a:endParaRPr lang="en-US"/>
        </a:p>
      </dgm:t>
    </dgm:pt>
    <dgm:pt modelId="{8275A12A-B2CD-4B4F-9FE2-5CDF79736577}" type="pres">
      <dgm:prSet presAssocID="{AC83F357-D8F2-4F8B-95B2-8B51A334B3C6}" presName="ThreeNodes_2" presStyleLbl="node1" presStyleIdx="1" presStyleCnt="3" custScaleX="113044" custScaleY="63296" custLinFactNeighborX="-3912" custLinFactNeighborY="20860">
        <dgm:presLayoutVars>
          <dgm:bulletEnabled val="1"/>
        </dgm:presLayoutVars>
      </dgm:prSet>
      <dgm:spPr/>
      <dgm:t>
        <a:bodyPr/>
        <a:lstStyle/>
        <a:p>
          <a:endParaRPr lang="en-US"/>
        </a:p>
      </dgm:t>
    </dgm:pt>
    <dgm:pt modelId="{FF2DA937-7170-445A-BAB3-C99EA9B7A082}" type="pres">
      <dgm:prSet presAssocID="{AC83F357-D8F2-4F8B-95B2-8B51A334B3C6}" presName="ThreeNodes_3" presStyleLbl="node1" presStyleIdx="2" presStyleCnt="3" custScaleX="102461" custScaleY="73560" custLinFactNeighborX="-9446" custLinFactNeighborY="-16593">
        <dgm:presLayoutVars>
          <dgm:bulletEnabled val="1"/>
        </dgm:presLayoutVars>
      </dgm:prSet>
      <dgm:spPr/>
      <dgm:t>
        <a:bodyPr/>
        <a:lstStyle/>
        <a:p>
          <a:endParaRPr lang="en-US"/>
        </a:p>
      </dgm:t>
    </dgm:pt>
    <dgm:pt modelId="{9ECB1E36-81C2-407F-99BC-38CF29E3A129}" type="pres">
      <dgm:prSet presAssocID="{AC83F357-D8F2-4F8B-95B2-8B51A334B3C6}" presName="ThreeConn_1-2" presStyleLbl="fgAccFollowNode1" presStyleIdx="0" presStyleCnt="2" custScaleX="43925" custLinFactNeighborX="87068" custLinFactNeighborY="17002">
        <dgm:presLayoutVars>
          <dgm:bulletEnabled val="1"/>
        </dgm:presLayoutVars>
      </dgm:prSet>
      <dgm:spPr/>
      <dgm:t>
        <a:bodyPr/>
        <a:lstStyle/>
        <a:p>
          <a:endParaRPr lang="en-US"/>
        </a:p>
      </dgm:t>
    </dgm:pt>
    <dgm:pt modelId="{9C342101-6B35-4BF8-B636-CC205F04D9E0}" type="pres">
      <dgm:prSet presAssocID="{AC83F357-D8F2-4F8B-95B2-8B51A334B3C6}" presName="ThreeConn_2-3" presStyleLbl="fgAccFollowNode1" presStyleIdx="1" presStyleCnt="2" custScaleX="47551" custLinFactNeighborX="-4534" custLinFactNeighborY="6834">
        <dgm:presLayoutVars>
          <dgm:bulletEnabled val="1"/>
        </dgm:presLayoutVars>
      </dgm:prSet>
      <dgm:spPr/>
      <dgm:t>
        <a:bodyPr/>
        <a:lstStyle/>
        <a:p>
          <a:endParaRPr lang="en-US"/>
        </a:p>
      </dgm:t>
    </dgm:pt>
    <dgm:pt modelId="{C05496DF-E87C-4DAB-8E58-338FAB8866E8}" type="pres">
      <dgm:prSet presAssocID="{AC83F357-D8F2-4F8B-95B2-8B51A334B3C6}" presName="ThreeNodes_1_text" presStyleLbl="node1" presStyleIdx="2" presStyleCnt="3">
        <dgm:presLayoutVars>
          <dgm:bulletEnabled val="1"/>
        </dgm:presLayoutVars>
      </dgm:prSet>
      <dgm:spPr/>
      <dgm:t>
        <a:bodyPr/>
        <a:lstStyle/>
        <a:p>
          <a:endParaRPr lang="en-US"/>
        </a:p>
      </dgm:t>
    </dgm:pt>
    <dgm:pt modelId="{FE95ECFC-6EA8-481B-8792-32B336C46EE0}" type="pres">
      <dgm:prSet presAssocID="{AC83F357-D8F2-4F8B-95B2-8B51A334B3C6}" presName="ThreeNodes_2_text" presStyleLbl="node1" presStyleIdx="2" presStyleCnt="3">
        <dgm:presLayoutVars>
          <dgm:bulletEnabled val="1"/>
        </dgm:presLayoutVars>
      </dgm:prSet>
      <dgm:spPr/>
      <dgm:t>
        <a:bodyPr/>
        <a:lstStyle/>
        <a:p>
          <a:endParaRPr lang="en-US"/>
        </a:p>
      </dgm:t>
    </dgm:pt>
    <dgm:pt modelId="{D81855CE-0C61-421C-8EB3-5A29ED72A1A4}" type="pres">
      <dgm:prSet presAssocID="{AC83F357-D8F2-4F8B-95B2-8B51A334B3C6}" presName="ThreeNodes_3_text" presStyleLbl="node1" presStyleIdx="2" presStyleCnt="3">
        <dgm:presLayoutVars>
          <dgm:bulletEnabled val="1"/>
        </dgm:presLayoutVars>
      </dgm:prSet>
      <dgm:spPr/>
      <dgm:t>
        <a:bodyPr/>
        <a:lstStyle/>
        <a:p>
          <a:endParaRPr lang="en-US"/>
        </a:p>
      </dgm:t>
    </dgm:pt>
  </dgm:ptLst>
  <dgm:cxnLst>
    <dgm:cxn modelId="{FBEC6845-BBBE-46E4-A511-B54798C807C9}" type="presOf" srcId="{6EC05450-B091-483B-96EE-B3A9F9C631BC}" destId="{FF2DA937-7170-445A-BAB3-C99EA9B7A082}" srcOrd="0" destOrd="0" presId="urn:microsoft.com/office/officeart/2005/8/layout/vProcess5"/>
    <dgm:cxn modelId="{4924B7A2-2C16-4D49-9C27-51372438AF36}" srcId="{AC83F357-D8F2-4F8B-95B2-8B51A334B3C6}" destId="{6EC05450-B091-483B-96EE-B3A9F9C631BC}" srcOrd="2" destOrd="0" parTransId="{F98F56D7-12DC-4B48-B07E-F5BAB0FEA1AB}" sibTransId="{C8674E4D-B178-4DFB-910C-C01E8B75F981}"/>
    <dgm:cxn modelId="{AAF12B8F-6F67-41C0-8FEA-46DFFEC4F98C}" srcId="{AC83F357-D8F2-4F8B-95B2-8B51A334B3C6}" destId="{661BA40C-91CF-4761-BE73-AD84D3C8705B}" srcOrd="0" destOrd="0" parTransId="{08DC7B25-9071-4B6B-9616-01731F208CDA}" sibTransId="{13375180-9AC4-4890-9952-0A57E0C36218}"/>
    <dgm:cxn modelId="{B76F6342-908A-4894-B33D-22BD6F6F8195}" type="presOf" srcId="{6EC05450-B091-483B-96EE-B3A9F9C631BC}" destId="{D81855CE-0C61-421C-8EB3-5A29ED72A1A4}" srcOrd="1" destOrd="0" presId="urn:microsoft.com/office/officeart/2005/8/layout/vProcess5"/>
    <dgm:cxn modelId="{485C1992-84CB-48E9-BABE-E52FF8456DE2}" type="presOf" srcId="{DF7D116E-5F7B-4177-9219-6B05F7F03469}" destId="{FE95ECFC-6EA8-481B-8792-32B336C46EE0}" srcOrd="1" destOrd="0" presId="urn:microsoft.com/office/officeart/2005/8/layout/vProcess5"/>
    <dgm:cxn modelId="{8A27680E-476F-4845-B500-208894CE0845}" type="presOf" srcId="{AC83F357-D8F2-4F8B-95B2-8B51A334B3C6}" destId="{49DCE813-5392-47F4-9126-CF7A07813AE3}" srcOrd="0" destOrd="0" presId="urn:microsoft.com/office/officeart/2005/8/layout/vProcess5"/>
    <dgm:cxn modelId="{1596A3AC-E304-4B59-AF3F-CAA97D3C577A}" type="presOf" srcId="{661BA40C-91CF-4761-BE73-AD84D3C8705B}" destId="{4674EAC0-8C90-4D2D-B494-63978FA428E8}" srcOrd="0" destOrd="0" presId="urn:microsoft.com/office/officeart/2005/8/layout/vProcess5"/>
    <dgm:cxn modelId="{3544F08B-C276-4765-8421-26103BCE2FC7}" type="presOf" srcId="{C1908AF5-A9B8-4B41-A740-0DFBB9EE7959}" destId="{9C342101-6B35-4BF8-B636-CC205F04D9E0}" srcOrd="0" destOrd="0" presId="urn:microsoft.com/office/officeart/2005/8/layout/vProcess5"/>
    <dgm:cxn modelId="{21D30132-B062-483C-BEFA-82AA8DDEB410}" srcId="{AC83F357-D8F2-4F8B-95B2-8B51A334B3C6}" destId="{DF7D116E-5F7B-4177-9219-6B05F7F03469}" srcOrd="1" destOrd="0" parTransId="{589022C8-97F8-4E1C-A13C-1BD76ECF3076}" sibTransId="{C1908AF5-A9B8-4B41-A740-0DFBB9EE7959}"/>
    <dgm:cxn modelId="{1AFDB088-7602-434C-B669-59C3A9934F15}" type="presOf" srcId="{13375180-9AC4-4890-9952-0A57E0C36218}" destId="{9ECB1E36-81C2-407F-99BC-38CF29E3A129}" srcOrd="0" destOrd="0" presId="urn:microsoft.com/office/officeart/2005/8/layout/vProcess5"/>
    <dgm:cxn modelId="{FEF646BB-1DA2-4089-95A8-EAC486F0DC4A}" type="presOf" srcId="{DF7D116E-5F7B-4177-9219-6B05F7F03469}" destId="{8275A12A-B2CD-4B4F-9FE2-5CDF79736577}" srcOrd="0" destOrd="0" presId="urn:microsoft.com/office/officeart/2005/8/layout/vProcess5"/>
    <dgm:cxn modelId="{80823DBE-019B-4EE0-9908-D15769C2B908}" type="presOf" srcId="{661BA40C-91CF-4761-BE73-AD84D3C8705B}" destId="{C05496DF-E87C-4DAB-8E58-338FAB8866E8}" srcOrd="1" destOrd="0" presId="urn:microsoft.com/office/officeart/2005/8/layout/vProcess5"/>
    <dgm:cxn modelId="{699DC22D-87F2-4BC9-AE44-1C773108AC49}" type="presParOf" srcId="{49DCE813-5392-47F4-9126-CF7A07813AE3}" destId="{06FB0051-5184-4DF3-A7E7-17F5BC2039F4}" srcOrd="0" destOrd="0" presId="urn:microsoft.com/office/officeart/2005/8/layout/vProcess5"/>
    <dgm:cxn modelId="{BC8CFDFD-B30C-46DE-BA31-AF7DC3D59B4B}" type="presParOf" srcId="{49DCE813-5392-47F4-9126-CF7A07813AE3}" destId="{4674EAC0-8C90-4D2D-B494-63978FA428E8}" srcOrd="1" destOrd="0" presId="urn:microsoft.com/office/officeart/2005/8/layout/vProcess5"/>
    <dgm:cxn modelId="{04DB7F0B-DFBF-4D9D-A953-23F2A91F4973}" type="presParOf" srcId="{49DCE813-5392-47F4-9126-CF7A07813AE3}" destId="{8275A12A-B2CD-4B4F-9FE2-5CDF79736577}" srcOrd="2" destOrd="0" presId="urn:microsoft.com/office/officeart/2005/8/layout/vProcess5"/>
    <dgm:cxn modelId="{5D626877-01ED-4874-947B-E241010A3F0C}" type="presParOf" srcId="{49DCE813-5392-47F4-9126-CF7A07813AE3}" destId="{FF2DA937-7170-445A-BAB3-C99EA9B7A082}" srcOrd="3" destOrd="0" presId="urn:microsoft.com/office/officeart/2005/8/layout/vProcess5"/>
    <dgm:cxn modelId="{53EB716F-0815-4867-8603-CBFA673CAE7F}" type="presParOf" srcId="{49DCE813-5392-47F4-9126-CF7A07813AE3}" destId="{9ECB1E36-81C2-407F-99BC-38CF29E3A129}" srcOrd="4" destOrd="0" presId="urn:microsoft.com/office/officeart/2005/8/layout/vProcess5"/>
    <dgm:cxn modelId="{2A823460-855E-4FF4-80DE-E5C715653E70}" type="presParOf" srcId="{49DCE813-5392-47F4-9126-CF7A07813AE3}" destId="{9C342101-6B35-4BF8-B636-CC205F04D9E0}" srcOrd="5" destOrd="0" presId="urn:microsoft.com/office/officeart/2005/8/layout/vProcess5"/>
    <dgm:cxn modelId="{63123D5F-84F0-4D4A-A68A-3793C70A5FCC}" type="presParOf" srcId="{49DCE813-5392-47F4-9126-CF7A07813AE3}" destId="{C05496DF-E87C-4DAB-8E58-338FAB8866E8}" srcOrd="6" destOrd="0" presId="urn:microsoft.com/office/officeart/2005/8/layout/vProcess5"/>
    <dgm:cxn modelId="{CAA9F5DC-4FDD-4B27-A94F-85EC7BC25A3B}" type="presParOf" srcId="{49DCE813-5392-47F4-9126-CF7A07813AE3}" destId="{FE95ECFC-6EA8-481B-8792-32B336C46EE0}" srcOrd="7" destOrd="0" presId="urn:microsoft.com/office/officeart/2005/8/layout/vProcess5"/>
    <dgm:cxn modelId="{E53F2CB1-4DBF-4E47-8A9C-1249E64AE4B9}" type="presParOf" srcId="{49DCE813-5392-47F4-9126-CF7A07813AE3}" destId="{D81855CE-0C61-421C-8EB3-5A29ED72A1A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4EAC0-8C90-4D2D-B494-63978FA428E8}">
      <dsp:nvSpPr>
        <dsp:cNvPr id="0" name=""/>
        <dsp:cNvSpPr/>
      </dsp:nvSpPr>
      <dsp:spPr>
        <a:xfrm>
          <a:off x="-88046" y="254183"/>
          <a:ext cx="8511450" cy="1211007"/>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u="sng" kern="1200" dirty="0" smtClean="0">
              <a:solidFill>
                <a:schemeClr val="tx1"/>
              </a:solidFill>
            </a:rPr>
            <a:t>Statute</a:t>
          </a:r>
        </a:p>
        <a:p>
          <a:pPr lvl="0" algn="l" defTabSz="711200">
            <a:lnSpc>
              <a:spcPct val="90000"/>
            </a:lnSpc>
            <a:spcBef>
              <a:spcPct val="0"/>
            </a:spcBef>
            <a:spcAft>
              <a:spcPct val="35000"/>
            </a:spcAft>
          </a:pPr>
          <a:r>
            <a:rPr lang="en-US" sz="1600" kern="1200" dirty="0" smtClean="0">
              <a:solidFill>
                <a:schemeClr val="tx1"/>
              </a:solidFill>
            </a:rPr>
            <a:t>Elementary and Secondary Education Act (ESEA) of 1965, Title I, Part C-Sections 1304(b)(5) and 1304(d)</a:t>
          </a:r>
          <a:endParaRPr lang="en-US" sz="1600" u="sng" kern="1200" dirty="0">
            <a:solidFill>
              <a:schemeClr val="tx1"/>
            </a:solidFill>
          </a:endParaRPr>
        </a:p>
      </dsp:txBody>
      <dsp:txXfrm>
        <a:off x="-52577" y="289652"/>
        <a:ext cx="7228992" cy="1140069"/>
      </dsp:txXfrm>
    </dsp:sp>
    <dsp:sp modelId="{8275A12A-B2CD-4B4F-9FE2-5CDF79736577}">
      <dsp:nvSpPr>
        <dsp:cNvPr id="0" name=""/>
        <dsp:cNvSpPr/>
      </dsp:nvSpPr>
      <dsp:spPr>
        <a:xfrm>
          <a:off x="158153" y="1623456"/>
          <a:ext cx="8178435" cy="63872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u="sng" kern="1200" dirty="0" smtClean="0">
              <a:solidFill>
                <a:schemeClr val="tx1"/>
              </a:solidFill>
            </a:rPr>
            <a:t>Code of Federal Regulation</a:t>
          </a:r>
          <a:r>
            <a:rPr lang="en-US" sz="1600" u="none" kern="1200" dirty="0" smtClean="0">
              <a:solidFill>
                <a:schemeClr val="tx1"/>
              </a:solidFill>
            </a:rPr>
            <a:t>, 34 CFR 200.84</a:t>
          </a:r>
          <a:endParaRPr lang="en-US" sz="1600" u="none" kern="1200" dirty="0">
            <a:solidFill>
              <a:schemeClr val="tx1"/>
            </a:solidFill>
          </a:endParaRPr>
        </a:p>
      </dsp:txBody>
      <dsp:txXfrm>
        <a:off x="176861" y="1642164"/>
        <a:ext cx="6677916" cy="601307"/>
      </dsp:txXfrm>
    </dsp:sp>
    <dsp:sp modelId="{FF2DA937-7170-445A-BAB3-C99EA9B7A082}">
      <dsp:nvSpPr>
        <dsp:cNvPr id="0" name=""/>
        <dsp:cNvSpPr/>
      </dsp:nvSpPr>
      <dsp:spPr>
        <a:xfrm>
          <a:off x="778968" y="2371018"/>
          <a:ext cx="7412783" cy="742298"/>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u="sng" kern="900" baseline="0" dirty="0" smtClean="0">
              <a:solidFill>
                <a:schemeClr val="tx1"/>
              </a:solidFill>
            </a:rPr>
            <a:t>Guidance</a:t>
          </a:r>
        </a:p>
        <a:p>
          <a:pPr lvl="0" algn="l" defTabSz="711200">
            <a:lnSpc>
              <a:spcPct val="90000"/>
            </a:lnSpc>
            <a:spcBef>
              <a:spcPct val="0"/>
            </a:spcBef>
            <a:spcAft>
              <a:spcPct val="35000"/>
            </a:spcAft>
          </a:pPr>
          <a:r>
            <a:rPr lang="en-US" sz="1600" kern="900" baseline="0" dirty="0" smtClean="0">
              <a:solidFill>
                <a:schemeClr val="tx1"/>
              </a:solidFill>
            </a:rPr>
            <a:t>MEP Guidance, October 2010, Pages 69-71</a:t>
          </a:r>
          <a:endParaRPr lang="en-US" sz="1600" u="sng" kern="900" baseline="0" dirty="0">
            <a:solidFill>
              <a:schemeClr val="tx1"/>
            </a:solidFill>
          </a:endParaRPr>
        </a:p>
      </dsp:txBody>
      <dsp:txXfrm>
        <a:off x="800709" y="2392759"/>
        <a:ext cx="6043171" cy="698816"/>
      </dsp:txXfrm>
    </dsp:sp>
    <dsp:sp modelId="{9ECB1E36-81C2-407F-99BC-38CF29E3A129}">
      <dsp:nvSpPr>
        <dsp:cNvPr id="0" name=""/>
        <dsp:cNvSpPr/>
      </dsp:nvSpPr>
      <dsp:spPr>
        <a:xfrm>
          <a:off x="7608483" y="927233"/>
          <a:ext cx="288112" cy="655918"/>
        </a:xfrm>
        <a:prstGeom prst="downArrow">
          <a:avLst>
            <a:gd name="adj1" fmla="val 55000"/>
            <a:gd name="adj2" fmla="val 45000"/>
          </a:avLst>
        </a:prstGeom>
        <a:solidFill>
          <a:srgbClr val="FF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7673308" y="927233"/>
        <a:ext cx="158462" cy="584610"/>
      </dsp:txXfrm>
    </dsp:sp>
    <dsp:sp modelId="{9C342101-6B35-4BF8-B636-CC205F04D9E0}">
      <dsp:nvSpPr>
        <dsp:cNvPr id="0" name=""/>
        <dsp:cNvSpPr/>
      </dsp:nvSpPr>
      <dsp:spPr>
        <a:xfrm>
          <a:off x="7634115" y="2031102"/>
          <a:ext cx="311895" cy="655918"/>
        </a:xfrm>
        <a:prstGeom prst="downArrow">
          <a:avLst>
            <a:gd name="adj1" fmla="val 55000"/>
            <a:gd name="adj2" fmla="val 45000"/>
          </a:avLst>
        </a:prstGeom>
        <a:solidFill>
          <a:srgbClr val="FF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7704291" y="2031102"/>
        <a:ext cx="171543" cy="5787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B014557A-9539-4540-A46D-E9560108BD97}" type="datetimeFigureOut">
              <a:rPr lang="en-US" smtClean="0"/>
              <a:pPr/>
              <a:t>5/22/2015</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06B90E9-77D4-450D-BC4E-F401263869D3}" type="slidenum">
              <a:rPr lang="en-US" smtClean="0"/>
              <a:pPr/>
              <a:t>‹#›</a:t>
            </a:fld>
            <a:endParaRPr lang="en-US"/>
          </a:p>
        </p:txBody>
      </p:sp>
    </p:spTree>
    <p:extLst>
      <p:ext uri="{BB962C8B-B14F-4D97-AF65-F5344CB8AC3E}">
        <p14:creationId xmlns:p14="http://schemas.microsoft.com/office/powerpoint/2010/main" val="30737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8AB1433-BF8B-45C5-81D6-089F21EECCF9}" type="datetimeFigureOut">
              <a:rPr lang="en-US" smtClean="0"/>
              <a:pPr/>
              <a:t>5/22/2015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6530340-F5C0-43BA-9CC1-D63E860F355B}" type="slidenum">
              <a:rPr lang="en-US" smtClean="0"/>
              <a:pPr/>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pPr/>
              <a:t>5/22/2015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pPr/>
              <a:t>5/22/2015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pPr/>
              <a:t>5/22/2015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73AD8D3D-50F0-47C0-A83E-EC03D6DC83FF}" type="datetime1">
              <a:rPr lang="en-US" smtClean="0"/>
              <a:pPr>
                <a:defRPr/>
              </a:pPr>
              <a:t>5/22/2015</a:t>
            </a:fld>
            <a:endParaRPr lang="en-US" dirty="0"/>
          </a:p>
        </p:txBody>
      </p:sp>
      <p:sp>
        <p:nvSpPr>
          <p:cNvPr id="5" name="Footer Placeholder 4"/>
          <p:cNvSpPr>
            <a:spLocks noGrp="1"/>
          </p:cNvSpPr>
          <p:nvPr>
            <p:ph type="ftr" sz="quarter" idx="11"/>
          </p:nvPr>
        </p:nvSpPr>
        <p:spPr>
          <a:xfrm>
            <a:off x="2266950" y="6356350"/>
            <a:ext cx="4310063" cy="365125"/>
          </a:xfrm>
          <a:prstGeom prst="rect">
            <a:avLst/>
          </a:prstGeom>
        </p:spPr>
        <p:txBody>
          <a:bodyPr lIns="122146" tIns="61073" rIns="122146" bIns="61073"/>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8296DD-9DDB-4FF6-9A01-84D82085509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pPr/>
              <a:t>5/22/2015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pPr/>
              <a:t>5/22/2015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pPr/>
              <a:t>5/22/2015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pPr/>
              <a:t>5/22/2015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pPr/>
              <a:t>5/22/2015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pPr/>
              <a:t>5/22/2015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cstate="print"/>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pPr/>
              <a:t>5/22/2015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pPr/>
              <a:t>5/22/2015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cstate="print"/>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pPr/>
              <a:t>5/22/2015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6-jpaA6vT55CsM&amp;tbnid=rONGEZkEfXkPjM:&amp;ved=0CAUQjRw&amp;url=http://www.ncfh.org/?pid=4&amp;page=3&amp;ei=Oz1yUsziJsW2kQeDjIHwDQ&amp;bvm=bv.55819444,d.cWc&amp;psig=AFQjCNHtVtaXK-xoTYPgsx3UaY8tRulOeA&amp;ust=1383304834131588"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mailto:mmunoz@doe.k12.ga.us" TargetMode="External"/><Relationship Id="rId2" Type="http://schemas.openxmlformats.org/officeDocument/2006/relationships/hyperlink" Target="mailto:jwight@doe.k12.ga.us" TargetMode="External"/><Relationship Id="rId1" Type="http://schemas.openxmlformats.org/officeDocument/2006/relationships/slideLayout" Target="../slideLayouts/slideLayout2.xml"/><Relationship Id="rId4" Type="http://schemas.openxmlformats.org/officeDocument/2006/relationships/hyperlink" Target="mailto:jcortez@doe.k12.ga.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6-jpaA6vT55CsM&amp;tbnid=rONGEZkEfXkPjM:&amp;ved=0CAUQjRw&amp;url=http://www.ncfh.org/?pid=4&amp;page=3&amp;ei=Oz1yUsziJsW2kQeDjIHwDQ&amp;bvm=bv.55819444,d.cWc&amp;psig=AFQjCNHtVtaXK-xoTYPgsx3UaY8tRulOeA&amp;ust=1383304834131588"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530" y="1170596"/>
            <a:ext cx="8763000" cy="2720294"/>
          </a:xfrm>
        </p:spPr>
        <p:txBody>
          <a:bodyPr>
            <a:normAutofit/>
          </a:bodyPr>
          <a:lstStyle/>
          <a:p>
            <a:r>
              <a:rPr lang="en-US" sz="3200" dirty="0" smtClean="0">
                <a:latin typeface="+mn-lt"/>
              </a:rPr>
              <a:t>Maximizing </a:t>
            </a:r>
            <a:r>
              <a:rPr lang="en-US" sz="3200" dirty="0">
                <a:latin typeface="+mn-lt"/>
              </a:rPr>
              <a:t>Schedules for Title I, Part </a:t>
            </a:r>
            <a:r>
              <a:rPr lang="en-US" sz="3200" dirty="0" smtClean="0">
                <a:latin typeface="+mn-lt"/>
              </a:rPr>
              <a:t>C </a:t>
            </a:r>
            <a:br>
              <a:rPr lang="en-US" sz="3200" dirty="0" smtClean="0">
                <a:latin typeface="+mn-lt"/>
              </a:rPr>
            </a:br>
            <a:r>
              <a:rPr lang="en-US" sz="3200" dirty="0" smtClean="0">
                <a:latin typeface="+mn-lt"/>
              </a:rPr>
              <a:t>Migrant </a:t>
            </a:r>
            <a:r>
              <a:rPr lang="en-US" sz="3200" dirty="0">
                <a:latin typeface="+mn-lt"/>
              </a:rPr>
              <a:t>Education Program (MEP</a:t>
            </a:r>
            <a:r>
              <a:rPr lang="en-US" sz="3200" dirty="0" smtClean="0">
                <a:latin typeface="+mn-lt"/>
              </a:rPr>
              <a:t>)</a:t>
            </a:r>
            <a:br>
              <a:rPr lang="en-US" sz="3200" dirty="0" smtClean="0">
                <a:latin typeface="+mn-lt"/>
              </a:rPr>
            </a:br>
            <a:r>
              <a:rPr lang="en-US" sz="3200" dirty="0" smtClean="0">
                <a:latin typeface="+mn-lt"/>
              </a:rPr>
              <a:t> </a:t>
            </a:r>
            <a:br>
              <a:rPr lang="en-US" sz="3200" dirty="0" smtClean="0">
                <a:latin typeface="+mn-lt"/>
              </a:rPr>
            </a:br>
            <a:r>
              <a:rPr lang="en-US" sz="3200" i="1" dirty="0" smtClean="0">
                <a:latin typeface="+mn-lt"/>
              </a:rPr>
              <a:t>Local </a:t>
            </a:r>
            <a:r>
              <a:rPr lang="en-US" sz="3200" i="1" dirty="0">
                <a:latin typeface="+mn-lt"/>
              </a:rPr>
              <a:t>Staff (SSPs and Recruiters)</a:t>
            </a:r>
          </a:p>
        </p:txBody>
      </p:sp>
      <p:sp>
        <p:nvSpPr>
          <p:cNvPr id="3" name="Subtitle 2"/>
          <p:cNvSpPr>
            <a:spLocks noGrp="1"/>
          </p:cNvSpPr>
          <p:nvPr>
            <p:ph type="subTitle" idx="1"/>
          </p:nvPr>
        </p:nvSpPr>
        <p:spPr>
          <a:xfrm>
            <a:off x="250370" y="4625295"/>
            <a:ext cx="3591787" cy="1644876"/>
          </a:xfrm>
        </p:spPr>
        <p:txBody>
          <a:bodyPr anchor="ctr"/>
          <a:lstStyle/>
          <a:p>
            <a:pPr algn="l">
              <a:lnSpc>
                <a:spcPct val="100000"/>
              </a:lnSpc>
              <a:spcBef>
                <a:spcPts val="0"/>
              </a:spcBef>
            </a:pPr>
            <a:r>
              <a:rPr lang="en-US" dirty="0" smtClean="0"/>
              <a:t>Title Programs Conference</a:t>
            </a:r>
          </a:p>
          <a:p>
            <a:pPr algn="l">
              <a:lnSpc>
                <a:spcPct val="100000"/>
              </a:lnSpc>
              <a:spcBef>
                <a:spcPts val="0"/>
              </a:spcBef>
            </a:pPr>
            <a:r>
              <a:rPr lang="en-US" dirty="0" smtClean="0"/>
              <a:t>Atlanta, GA</a:t>
            </a:r>
          </a:p>
          <a:p>
            <a:pPr algn="l">
              <a:lnSpc>
                <a:spcPct val="100000"/>
              </a:lnSpc>
              <a:spcBef>
                <a:spcPts val="0"/>
              </a:spcBef>
            </a:pPr>
            <a:r>
              <a:rPr lang="en-US" dirty="0" smtClean="0"/>
              <a:t>June 2015</a:t>
            </a:r>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pPr/>
              <a:t>5/22/2015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4000" dirty="0" smtClean="0">
                <a:latin typeface="+mn-lt"/>
              </a:rPr>
              <a:t>Extended Day Programs</a:t>
            </a:r>
          </a:p>
        </p:txBody>
      </p:sp>
      <p:sp>
        <p:nvSpPr>
          <p:cNvPr id="3" name="Content Placeholder 2"/>
          <p:cNvSpPr>
            <a:spLocks noGrp="1"/>
          </p:cNvSpPr>
          <p:nvPr>
            <p:ph idx="1"/>
          </p:nvPr>
        </p:nvSpPr>
        <p:spPr/>
        <p:txBody>
          <a:bodyPr/>
          <a:lstStyle/>
          <a:p>
            <a:pPr marL="0" indent="0">
              <a:buNone/>
              <a:defRPr/>
            </a:pPr>
            <a:r>
              <a:rPr lang="en-US" dirty="0" smtClean="0"/>
              <a:t>Before and Afterschool</a:t>
            </a:r>
          </a:p>
          <a:p>
            <a:pPr>
              <a:defRPr/>
            </a:pPr>
            <a:r>
              <a:rPr lang="en-US" dirty="0" smtClean="0"/>
              <a:t>Focus on gaps in learning</a:t>
            </a:r>
          </a:p>
          <a:p>
            <a:pPr>
              <a:defRPr/>
            </a:pPr>
            <a:r>
              <a:rPr lang="en-US" dirty="0" smtClean="0"/>
              <a:t>Acceleration of learning</a:t>
            </a:r>
          </a:p>
          <a:p>
            <a:pPr>
              <a:defRPr/>
            </a:pPr>
            <a:r>
              <a:rPr lang="en-US" dirty="0" smtClean="0"/>
              <a:t>Additional practice</a:t>
            </a:r>
          </a:p>
          <a:p>
            <a:pPr>
              <a:defRPr/>
            </a:pPr>
            <a:r>
              <a:rPr lang="en-US" dirty="0" smtClean="0"/>
              <a:t>Previewing </a:t>
            </a:r>
          </a:p>
          <a:p>
            <a:pPr marL="857250" indent="1588">
              <a:spcBef>
                <a:spcPts val="0"/>
              </a:spcBef>
              <a:buFont typeface="Arial" charset="0"/>
              <a:buNone/>
              <a:defRPr/>
            </a:pPr>
            <a:endParaRPr lang="en-US" dirty="0" smtClean="0">
              <a:solidFill>
                <a:srgbClr val="FF0000"/>
              </a:solidFill>
            </a:endParaRPr>
          </a:p>
          <a:p>
            <a:pPr>
              <a:defRPr/>
            </a:pPr>
            <a:endParaRPr lang="en-US" dirty="0"/>
          </a:p>
        </p:txBody>
      </p:sp>
      <p:sp>
        <p:nvSpPr>
          <p:cNvPr id="4" name="Slide Number Placeholder 3"/>
          <p:cNvSpPr>
            <a:spLocks noGrp="1"/>
          </p:cNvSpPr>
          <p:nvPr>
            <p:ph type="sldNum" sz="quarter" idx="4"/>
          </p:nvPr>
        </p:nvSpPr>
        <p:spPr>
          <a:prstGeom prst="rect">
            <a:avLst/>
          </a:prstGeom>
        </p:spPr>
        <p:txBody>
          <a:bodyPr/>
          <a:lstStyle/>
          <a:p>
            <a:pPr>
              <a:defRPr/>
            </a:pPr>
            <a:fld id="{8BF437EB-7051-4881-A984-BA920A161FC4}"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74638"/>
            <a:ext cx="8458200" cy="1143000"/>
          </a:xfrm>
        </p:spPr>
        <p:txBody>
          <a:bodyPr>
            <a:normAutofit/>
          </a:bodyPr>
          <a:lstStyle/>
          <a:p>
            <a:r>
              <a:rPr lang="en-US" sz="4000" dirty="0" smtClean="0">
                <a:latin typeface="+mn-lt"/>
              </a:rPr>
              <a:t>Extended Day Programs</a:t>
            </a:r>
          </a:p>
        </p:txBody>
      </p:sp>
      <p:sp>
        <p:nvSpPr>
          <p:cNvPr id="14339" name="Content Placeholder 2"/>
          <p:cNvSpPr>
            <a:spLocks noGrp="1"/>
          </p:cNvSpPr>
          <p:nvPr>
            <p:ph idx="1"/>
          </p:nvPr>
        </p:nvSpPr>
        <p:spPr/>
        <p:txBody>
          <a:bodyPr/>
          <a:lstStyle/>
          <a:p>
            <a:pPr>
              <a:buNone/>
            </a:pPr>
            <a:r>
              <a:rPr lang="en-US" dirty="0" smtClean="0"/>
              <a:t>Before and after school</a:t>
            </a:r>
          </a:p>
          <a:p>
            <a:r>
              <a:rPr lang="en-US" dirty="0" smtClean="0"/>
              <a:t>Students who participate in before or after school programs are more likely to demonstrate increased academic performance, improved attendance and be more excited to learn and achieve.</a:t>
            </a:r>
          </a:p>
          <a:p>
            <a:r>
              <a:rPr lang="en-US" dirty="0" smtClean="0"/>
              <a:t>Parents can drop off their children to, or pick up their children from a safe environment. </a:t>
            </a:r>
          </a:p>
          <a:p>
            <a:pPr lvl="1">
              <a:buFont typeface="Arial" charset="0"/>
              <a:buNone/>
            </a:pPr>
            <a:r>
              <a:rPr lang="en-US" dirty="0" smtClean="0">
                <a:solidFill>
                  <a:srgbClr val="FF0000"/>
                </a:solidFill>
              </a:rPr>
              <a:t>	</a:t>
            </a:r>
          </a:p>
          <a:p>
            <a:pPr lvl="1">
              <a:buFont typeface="Arial" charset="0"/>
              <a:buNone/>
            </a:pPr>
            <a:endParaRPr lang="en-US" dirty="0" smtClean="0"/>
          </a:p>
          <a:p>
            <a:endParaRPr lang="en-US"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EA565C4E-94DE-423F-B68C-B47FD74A9AE5}"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n-lt"/>
              </a:rPr>
              <a:t>Toombs</a:t>
            </a:r>
            <a:r>
              <a:rPr lang="en-US" dirty="0" smtClean="0">
                <a:latin typeface="+mn-lt"/>
              </a:rPr>
              <a:t> </a:t>
            </a:r>
            <a:r>
              <a:rPr lang="en-US" sz="3600" dirty="0" smtClean="0">
                <a:latin typeface="+mn-lt"/>
              </a:rPr>
              <a:t>County After School Program</a:t>
            </a:r>
            <a:endParaRPr lang="en-US" sz="3600" dirty="0">
              <a:latin typeface="+mn-lt"/>
            </a:endParaRPr>
          </a:p>
        </p:txBody>
      </p:sp>
      <p:sp>
        <p:nvSpPr>
          <p:cNvPr id="3" name="Content Placeholder 2"/>
          <p:cNvSpPr>
            <a:spLocks noGrp="1"/>
          </p:cNvSpPr>
          <p:nvPr>
            <p:ph idx="1"/>
          </p:nvPr>
        </p:nvSpPr>
        <p:spPr/>
        <p:txBody>
          <a:bodyPr>
            <a:normAutofit fontScale="85000" lnSpcReduction="20000"/>
          </a:bodyPr>
          <a:lstStyle/>
          <a:p>
            <a:r>
              <a:rPr lang="en-US" dirty="0" smtClean="0"/>
              <a:t>Time: January </a:t>
            </a:r>
            <a:r>
              <a:rPr lang="en-US" dirty="0"/>
              <a:t>12 - March 19. </a:t>
            </a:r>
            <a:r>
              <a:rPr lang="en-US" dirty="0" smtClean="0"/>
              <a:t>Monday-Thursday- 3:30PM to </a:t>
            </a:r>
            <a:r>
              <a:rPr lang="en-US" dirty="0"/>
              <a:t>5:00 </a:t>
            </a:r>
            <a:r>
              <a:rPr lang="en-US" dirty="0" smtClean="0"/>
              <a:t>PM</a:t>
            </a:r>
          </a:p>
          <a:p>
            <a:r>
              <a:rPr lang="en-US" dirty="0" smtClean="0"/>
              <a:t>Locations: 5 locations for </a:t>
            </a:r>
            <a:r>
              <a:rPr lang="en-US" dirty="0"/>
              <a:t>the program - LPS, LUES, TCES, TCMS, and TCHS.</a:t>
            </a:r>
          </a:p>
          <a:p>
            <a:r>
              <a:rPr lang="en-US" dirty="0"/>
              <a:t>Tutors: </a:t>
            </a:r>
            <a:r>
              <a:rPr lang="en-US" dirty="0" smtClean="0"/>
              <a:t>Certified </a:t>
            </a:r>
            <a:r>
              <a:rPr lang="en-US" dirty="0"/>
              <a:t>teachers familiar with CCGPS/GPS content. </a:t>
            </a:r>
            <a:r>
              <a:rPr lang="en-US" dirty="0" smtClean="0"/>
              <a:t> 3 </a:t>
            </a:r>
            <a:r>
              <a:rPr lang="en-US" dirty="0"/>
              <a:t>tutors at LPS, LUES, TCMS, 1 at TCES, and 1 full time (manned by 2 part-time math teachers) at TCHS.  </a:t>
            </a:r>
            <a:endParaRPr lang="en-US" dirty="0" smtClean="0"/>
          </a:p>
          <a:p>
            <a:r>
              <a:rPr lang="en-US" dirty="0" smtClean="0"/>
              <a:t>Students: Serve </a:t>
            </a:r>
            <a:r>
              <a:rPr lang="en-US" dirty="0"/>
              <a:t>K-12. </a:t>
            </a:r>
            <a:r>
              <a:rPr lang="en-US" dirty="0" smtClean="0"/>
              <a:t>Priority </a:t>
            </a:r>
            <a:r>
              <a:rPr lang="en-US" dirty="0"/>
              <a:t>goes to those students who are PFS, then those who are not served by an SSP during the day, then any other left</a:t>
            </a:r>
            <a:r>
              <a:rPr lang="en-US" dirty="0" smtClean="0"/>
              <a:t>.</a:t>
            </a:r>
          </a:p>
          <a:p>
            <a:r>
              <a:rPr lang="en-US" dirty="0" smtClean="0"/>
              <a:t>Content: Tutors </a:t>
            </a:r>
            <a:r>
              <a:rPr lang="en-US" dirty="0"/>
              <a:t>help with </a:t>
            </a:r>
            <a:r>
              <a:rPr lang="en-US" dirty="0" smtClean="0"/>
              <a:t>homework, remediation </a:t>
            </a:r>
            <a:r>
              <a:rPr lang="en-US" dirty="0"/>
              <a:t>and enrichment on any skills that </a:t>
            </a:r>
            <a:r>
              <a:rPr lang="en-US" dirty="0" smtClean="0"/>
              <a:t> </a:t>
            </a:r>
            <a:r>
              <a:rPr lang="en-US" dirty="0"/>
              <a:t>students need</a:t>
            </a:r>
            <a:r>
              <a:rPr lang="en-US" dirty="0" smtClean="0"/>
              <a:t>.</a:t>
            </a:r>
          </a:p>
          <a:p>
            <a:r>
              <a:rPr lang="en-US" dirty="0" smtClean="0"/>
              <a:t>Cost: Shared </a:t>
            </a:r>
            <a:r>
              <a:rPr lang="en-US" dirty="0"/>
              <a:t>fuel costs with 21st Century CCLC.</a:t>
            </a:r>
          </a:p>
          <a:p>
            <a:endParaRPr lang="en-US" dirty="0"/>
          </a:p>
          <a:p>
            <a:endParaRPr lang="en-US" dirty="0"/>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3951824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Gordon </a:t>
            </a:r>
            <a:r>
              <a:rPr lang="en-US" sz="3600" dirty="0">
                <a:latin typeface="+mn-lt"/>
              </a:rPr>
              <a:t>County Tutoring Program</a:t>
            </a:r>
          </a:p>
        </p:txBody>
      </p:sp>
      <p:sp>
        <p:nvSpPr>
          <p:cNvPr id="3" name="Content Placeholder 2"/>
          <p:cNvSpPr>
            <a:spLocks noGrp="1"/>
          </p:cNvSpPr>
          <p:nvPr>
            <p:ph idx="1"/>
          </p:nvPr>
        </p:nvSpPr>
        <p:spPr/>
        <p:txBody>
          <a:bodyPr>
            <a:normAutofit fontScale="85000" lnSpcReduction="20000"/>
          </a:bodyPr>
          <a:lstStyle/>
          <a:p>
            <a:r>
              <a:rPr lang="en-US" dirty="0" smtClean="0"/>
              <a:t>Tutoring </a:t>
            </a:r>
            <a:r>
              <a:rPr lang="en-US" dirty="0"/>
              <a:t>at two </a:t>
            </a:r>
            <a:r>
              <a:rPr lang="en-US" dirty="0" smtClean="0"/>
              <a:t>elementary schools. </a:t>
            </a:r>
          </a:p>
          <a:p>
            <a:r>
              <a:rPr lang="en-US" dirty="0" smtClean="0"/>
              <a:t>Tutoring delivered by </a:t>
            </a:r>
            <a:r>
              <a:rPr lang="en-US" dirty="0"/>
              <a:t>three certified </a:t>
            </a:r>
            <a:r>
              <a:rPr lang="en-US" dirty="0" smtClean="0"/>
              <a:t>teachers: </a:t>
            </a:r>
            <a:r>
              <a:rPr lang="en-US" dirty="0"/>
              <a:t>two at Tolbert Elementary, and one at Fairmount Elementary.</a:t>
            </a:r>
          </a:p>
          <a:p>
            <a:r>
              <a:rPr lang="en-US" dirty="0" smtClean="0"/>
              <a:t>At </a:t>
            </a:r>
            <a:r>
              <a:rPr lang="en-US" dirty="0"/>
              <a:t>Tolbert Elementary School, the services were provided after school from 2:30-3:30, twice a week, on </a:t>
            </a:r>
            <a:r>
              <a:rPr lang="en-US" dirty="0" smtClean="0"/>
              <a:t>Tuesdays </a:t>
            </a:r>
            <a:r>
              <a:rPr lang="en-US" dirty="0"/>
              <a:t>and </a:t>
            </a:r>
            <a:r>
              <a:rPr lang="en-US" dirty="0" smtClean="0"/>
              <a:t>Thursdays</a:t>
            </a:r>
            <a:r>
              <a:rPr lang="en-US" dirty="0"/>
              <a:t>. </a:t>
            </a:r>
            <a:endParaRPr lang="en-US" dirty="0" smtClean="0"/>
          </a:p>
          <a:p>
            <a:r>
              <a:rPr lang="en-US" dirty="0" smtClean="0"/>
              <a:t>Students in </a:t>
            </a:r>
            <a:r>
              <a:rPr lang="en-US" dirty="0"/>
              <a:t>2nd, and </a:t>
            </a:r>
            <a:r>
              <a:rPr lang="en-US" dirty="0" smtClean="0"/>
              <a:t>3rd grade were served. </a:t>
            </a:r>
          </a:p>
          <a:p>
            <a:r>
              <a:rPr lang="en-US" dirty="0" smtClean="0"/>
              <a:t>The </a:t>
            </a:r>
            <a:r>
              <a:rPr lang="en-US" dirty="0"/>
              <a:t>students were separated by grade level and received instruction from </a:t>
            </a:r>
            <a:r>
              <a:rPr lang="en-US" dirty="0" smtClean="0"/>
              <a:t>the two </a:t>
            </a:r>
            <a:r>
              <a:rPr lang="en-US" dirty="0"/>
              <a:t>certified teachers. </a:t>
            </a:r>
          </a:p>
          <a:p>
            <a:r>
              <a:rPr lang="en-US" dirty="0" smtClean="0"/>
              <a:t>At </a:t>
            </a:r>
            <a:r>
              <a:rPr lang="en-US" dirty="0"/>
              <a:t>Fairmount Elementary, </a:t>
            </a:r>
            <a:r>
              <a:rPr lang="en-US" dirty="0" smtClean="0"/>
              <a:t>1st </a:t>
            </a:r>
            <a:r>
              <a:rPr lang="en-US" dirty="0"/>
              <a:t>grade students received tutoring instruction three days per week, for 45 minutes, first thing in the morning. These two students were served by one certified teacher. </a:t>
            </a:r>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3788037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1567" y="175846"/>
            <a:ext cx="8458200" cy="1143000"/>
          </a:xfrm>
        </p:spPr>
        <p:txBody>
          <a:bodyPr>
            <a:normAutofit/>
          </a:bodyPr>
          <a:lstStyle/>
          <a:p>
            <a:r>
              <a:rPr lang="en-US" sz="4000" dirty="0" smtClean="0">
                <a:latin typeface="+mn-lt"/>
              </a:rPr>
              <a:t>Saturday Programs</a:t>
            </a:r>
          </a:p>
        </p:txBody>
      </p:sp>
      <p:sp>
        <p:nvSpPr>
          <p:cNvPr id="16387" name="Content Placeholder 2"/>
          <p:cNvSpPr>
            <a:spLocks noGrp="1"/>
          </p:cNvSpPr>
          <p:nvPr>
            <p:ph idx="1"/>
          </p:nvPr>
        </p:nvSpPr>
        <p:spPr>
          <a:xfrm>
            <a:off x="315686" y="1589315"/>
            <a:ext cx="8229600" cy="4525963"/>
          </a:xfrm>
        </p:spPr>
        <p:txBody>
          <a:bodyPr/>
          <a:lstStyle/>
          <a:p>
            <a:pPr>
              <a:buNone/>
            </a:pPr>
            <a:r>
              <a:rPr lang="en-US" dirty="0" smtClean="0"/>
              <a:t>Saturday Programs-</a:t>
            </a:r>
          </a:p>
          <a:p>
            <a:pPr lvl="1"/>
            <a:r>
              <a:rPr lang="en-US" sz="2400" dirty="0" smtClean="0"/>
              <a:t>Can be geared toward providing additional learning opportunities for specific core content-reading, writing, math, science, etc. </a:t>
            </a:r>
          </a:p>
          <a:p>
            <a:pPr lvl="1"/>
            <a:r>
              <a:rPr lang="en-US" sz="2400" dirty="0" smtClean="0"/>
              <a:t>Help students who are experiencing trouble with classes during the week – additional instructional time</a:t>
            </a:r>
          </a:p>
          <a:p>
            <a:pPr lvl="1"/>
            <a:r>
              <a:rPr lang="en-US" sz="2400" dirty="0" smtClean="0"/>
              <a:t>Help students who have missed instruction due to migrant lifestyle – it gives them the chance to catch up with their peers</a:t>
            </a:r>
          </a:p>
          <a:p>
            <a:pPr lvl="1"/>
            <a:r>
              <a:rPr lang="en-US" sz="2400" dirty="0" smtClean="0"/>
              <a:t>Students have the opportunity to receive instruction from different teachers</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DB7D29AD-A5B7-4BE1-958D-DEE81D0B13A9}"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274638"/>
            <a:ext cx="8458200" cy="1143000"/>
          </a:xfrm>
        </p:spPr>
        <p:txBody>
          <a:bodyPr>
            <a:normAutofit/>
          </a:bodyPr>
          <a:lstStyle/>
          <a:p>
            <a:r>
              <a:rPr lang="en-US" sz="4000" dirty="0" smtClean="0">
                <a:latin typeface="+mn-lt"/>
              </a:rPr>
              <a:t>In-Home Instruction</a:t>
            </a:r>
          </a:p>
        </p:txBody>
      </p:sp>
      <p:sp>
        <p:nvSpPr>
          <p:cNvPr id="17411" name="Content Placeholder 2"/>
          <p:cNvSpPr>
            <a:spLocks noGrp="1"/>
          </p:cNvSpPr>
          <p:nvPr>
            <p:ph idx="1"/>
          </p:nvPr>
        </p:nvSpPr>
        <p:spPr>
          <a:xfrm>
            <a:off x="381000" y="1600200"/>
            <a:ext cx="8534400" cy="4525963"/>
          </a:xfrm>
        </p:spPr>
        <p:txBody>
          <a:bodyPr/>
          <a:lstStyle/>
          <a:p>
            <a:pPr marL="0" indent="0">
              <a:buNone/>
            </a:pPr>
            <a:r>
              <a:rPr lang="en-US" dirty="0" smtClean="0"/>
              <a:t>The MEP provides family literacy services and academic tutoring to the child at home.</a:t>
            </a:r>
          </a:p>
          <a:p>
            <a:pPr lvl="1"/>
            <a:r>
              <a:rPr lang="en-US" dirty="0" smtClean="0"/>
              <a:t>Students receive the exclusive and personalized tutoring they need.</a:t>
            </a:r>
          </a:p>
          <a:p>
            <a:pPr lvl="1"/>
            <a:r>
              <a:rPr lang="en-US" dirty="0" smtClean="0"/>
              <a:t>Students feel at ease learning in the surroundings of their own home.</a:t>
            </a:r>
          </a:p>
          <a:p>
            <a:pPr lvl="1"/>
            <a:r>
              <a:rPr lang="en-US" dirty="0" smtClean="0"/>
              <a:t>Serves as a way to prepare students for regular school experience.</a:t>
            </a:r>
          </a:p>
          <a:p>
            <a:pPr lvl="1">
              <a:buFont typeface="Arial" charset="0"/>
              <a:buNone/>
            </a:pPr>
            <a:endParaRPr lang="en-US" dirty="0" smtClean="0">
              <a:solidFill>
                <a:srgbClr val="FF0000"/>
              </a:solidFill>
            </a:endParaRPr>
          </a:p>
          <a:p>
            <a:endParaRPr lang="en-US"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555E4150-0E90-46CF-A170-6F60A3AFEFF3}"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152400"/>
            <a:ext cx="8458200" cy="990600"/>
          </a:xfrm>
        </p:spPr>
        <p:txBody>
          <a:bodyPr>
            <a:normAutofit fontScale="90000"/>
          </a:bodyPr>
          <a:lstStyle/>
          <a:p>
            <a:r>
              <a:rPr lang="en-US" sz="4000" dirty="0" smtClean="0">
                <a:latin typeface="+mn-lt"/>
              </a:rPr>
              <a:t>Summer and Intersession </a:t>
            </a:r>
            <a:br>
              <a:rPr lang="en-US" sz="4000" dirty="0" smtClean="0">
                <a:latin typeface="+mn-lt"/>
              </a:rPr>
            </a:br>
            <a:r>
              <a:rPr lang="en-US" sz="4000" dirty="0" smtClean="0">
                <a:latin typeface="+mn-lt"/>
              </a:rPr>
              <a:t>Programs</a:t>
            </a:r>
          </a:p>
        </p:txBody>
      </p:sp>
      <p:sp>
        <p:nvSpPr>
          <p:cNvPr id="18435" name="Content Placeholder 2"/>
          <p:cNvSpPr>
            <a:spLocks noGrp="1"/>
          </p:cNvSpPr>
          <p:nvPr>
            <p:ph idx="1"/>
          </p:nvPr>
        </p:nvSpPr>
        <p:spPr>
          <a:xfrm>
            <a:off x="228600" y="914400"/>
            <a:ext cx="8686800" cy="5029200"/>
          </a:xfrm>
        </p:spPr>
        <p:txBody>
          <a:bodyPr>
            <a:normAutofit/>
          </a:bodyPr>
          <a:lstStyle/>
          <a:p>
            <a:endParaRPr lang="en-US" dirty="0" smtClean="0"/>
          </a:p>
          <a:p>
            <a:pPr lvl="1"/>
            <a:endParaRPr lang="en-US" sz="2400" dirty="0" smtClean="0"/>
          </a:p>
          <a:p>
            <a:pPr lvl="1"/>
            <a:r>
              <a:rPr lang="en-US" sz="2400" dirty="0" smtClean="0"/>
              <a:t>Allow students to catch up and </a:t>
            </a:r>
            <a:r>
              <a:rPr lang="en-US" dirty="0" smtClean="0"/>
              <a:t>progress </a:t>
            </a:r>
            <a:r>
              <a:rPr lang="en-US" sz="2400" dirty="0" smtClean="0"/>
              <a:t>to the level of their peers </a:t>
            </a:r>
          </a:p>
          <a:p>
            <a:pPr lvl="1"/>
            <a:r>
              <a:rPr lang="en-US" sz="2400" dirty="0" smtClean="0"/>
              <a:t>Make up credits </a:t>
            </a:r>
          </a:p>
          <a:p>
            <a:pPr lvl="1"/>
            <a:r>
              <a:rPr lang="en-US" sz="2400" dirty="0" smtClean="0"/>
              <a:t>Preview material</a:t>
            </a:r>
          </a:p>
          <a:p>
            <a:pPr lvl="1"/>
            <a:r>
              <a:rPr lang="en-US" sz="2400" dirty="0" smtClean="0"/>
              <a:t>Smaller classes help some students to learn better </a:t>
            </a:r>
          </a:p>
          <a:p>
            <a:pPr lvl="1"/>
            <a:r>
              <a:rPr lang="en-US" sz="2400" dirty="0" smtClean="0"/>
              <a:t>Provide individualized attention</a:t>
            </a:r>
          </a:p>
          <a:p>
            <a:pPr lvl="1"/>
            <a:r>
              <a:rPr lang="en-US" sz="2400" dirty="0" smtClean="0"/>
              <a:t>Help students to work on the subject or subjects that they have failed</a:t>
            </a:r>
          </a:p>
          <a:p>
            <a:pPr lvl="1"/>
            <a:r>
              <a:rPr lang="en-US" sz="2400" dirty="0" smtClean="0"/>
              <a:t>May increase student social language</a:t>
            </a:r>
          </a:p>
          <a:p>
            <a:pPr lvl="1"/>
            <a:r>
              <a:rPr lang="en-US" dirty="0" smtClean="0"/>
              <a:t>Available for migrant students in GA for the summer months only</a:t>
            </a:r>
            <a:endParaRPr lang="en-US" sz="2400"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6297E4D-D1E2-4485-98A6-7F5B73B82D7C}"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274638"/>
            <a:ext cx="8458200" cy="1143000"/>
          </a:xfrm>
        </p:spPr>
        <p:txBody>
          <a:bodyPr>
            <a:normAutofit/>
          </a:bodyPr>
          <a:lstStyle/>
          <a:p>
            <a:r>
              <a:rPr lang="en-US" dirty="0" smtClean="0">
                <a:latin typeface="+mn-lt"/>
              </a:rPr>
              <a:t>Distance Learning</a:t>
            </a:r>
          </a:p>
        </p:txBody>
      </p:sp>
      <p:sp>
        <p:nvSpPr>
          <p:cNvPr id="19459" name="Content Placeholder 2"/>
          <p:cNvSpPr>
            <a:spLocks noGrp="1"/>
          </p:cNvSpPr>
          <p:nvPr>
            <p:ph idx="1"/>
          </p:nvPr>
        </p:nvSpPr>
        <p:spPr>
          <a:xfrm>
            <a:off x="378278" y="1847396"/>
            <a:ext cx="8199664" cy="4351338"/>
          </a:xfrm>
        </p:spPr>
        <p:txBody>
          <a:bodyPr/>
          <a:lstStyle/>
          <a:p>
            <a:pPr marL="0" indent="0">
              <a:buNone/>
            </a:pPr>
            <a:r>
              <a:rPr lang="en-US" sz="2400" dirty="0" smtClean="0"/>
              <a:t>Distance learning programs (e.g., web-based or portable courses of instruction)</a:t>
            </a:r>
          </a:p>
          <a:p>
            <a:pPr lvl="1"/>
            <a:r>
              <a:rPr lang="en-US" sz="2400" dirty="0" smtClean="0"/>
              <a:t>Students can study more subjects-make up credits</a:t>
            </a:r>
          </a:p>
          <a:p>
            <a:pPr lvl="1"/>
            <a:r>
              <a:rPr lang="en-US" sz="2400" dirty="0" smtClean="0"/>
              <a:t>Are more flexible than traditional styles of classroom instruction</a:t>
            </a:r>
          </a:p>
          <a:p>
            <a:pPr lvl="1"/>
            <a:r>
              <a:rPr lang="en-US" sz="2400" dirty="0" smtClean="0"/>
              <a:t>Students work at their own pace</a:t>
            </a:r>
          </a:p>
          <a:p>
            <a:pPr lvl="1"/>
            <a:r>
              <a:rPr lang="en-US" sz="2400" dirty="0" smtClean="0"/>
              <a:t>Flexible schedule</a:t>
            </a:r>
          </a:p>
          <a:p>
            <a:pPr lvl="1"/>
            <a:r>
              <a:rPr lang="en-US" sz="2400" dirty="0" smtClean="0"/>
              <a:t>A student may learn better at his own pace and in a different format than traditional schooling options offer</a:t>
            </a:r>
          </a:p>
          <a:p>
            <a:pPr lvl="1">
              <a:buFont typeface="Arial" charset="0"/>
              <a:buNone/>
            </a:pPr>
            <a:endParaRPr lang="en-US" sz="2400" dirty="0" smtClean="0">
              <a:solidFill>
                <a:srgbClr val="FF0000"/>
              </a:solidFill>
            </a:endParaRPr>
          </a:p>
          <a:p>
            <a:endParaRPr lang="en-US" dirty="0" smtClean="0"/>
          </a:p>
          <a:p>
            <a:endParaRPr lang="en-US"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D81354DB-F731-4D66-A97E-765239E07EC7}"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Sample MEP Staff Schedule</a:t>
            </a:r>
            <a:endParaRPr lang="en-US" sz="4000" dirty="0">
              <a:latin typeface="+mn-lt"/>
            </a:endParaRP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98474"/>
            <a:ext cx="9098132" cy="673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rot="1987207">
            <a:off x="6295292" y="2904979"/>
            <a:ext cx="2018713" cy="61897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Increased recruiting due to peak season</a:t>
            </a:r>
            <a:endParaRPr lang="en-US" sz="1100" dirty="0"/>
          </a:p>
        </p:txBody>
      </p:sp>
      <p:sp>
        <p:nvSpPr>
          <p:cNvPr id="8" name="Left Arrow 7"/>
          <p:cNvSpPr/>
          <p:nvPr/>
        </p:nvSpPr>
        <p:spPr>
          <a:xfrm>
            <a:off x="3305907" y="5155809"/>
            <a:ext cx="2286000" cy="54160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Flexible hours</a:t>
            </a:r>
            <a:endParaRPr lang="en-US" sz="1100" dirty="0"/>
          </a:p>
        </p:txBody>
      </p:sp>
      <p:sp>
        <p:nvSpPr>
          <p:cNvPr id="10" name="Right Arrow 9"/>
          <p:cNvSpPr/>
          <p:nvPr/>
        </p:nvSpPr>
        <p:spPr>
          <a:xfrm>
            <a:off x="5484806" y="5542671"/>
            <a:ext cx="1737360" cy="54160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Coordinating with teachers</a:t>
            </a:r>
            <a:endParaRPr lang="en-US" sz="1100" dirty="0"/>
          </a:p>
        </p:txBody>
      </p:sp>
      <p:sp>
        <p:nvSpPr>
          <p:cNvPr id="11" name="Left Arrow 10"/>
          <p:cNvSpPr/>
          <p:nvPr/>
        </p:nvSpPr>
        <p:spPr>
          <a:xfrm rot="18828095">
            <a:off x="3362180" y="2546253"/>
            <a:ext cx="165295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OSY</a:t>
            </a:r>
            <a:endParaRPr lang="en-US" dirty="0"/>
          </a:p>
        </p:txBody>
      </p:sp>
      <p:sp>
        <p:nvSpPr>
          <p:cNvPr id="12" name="Up Arrow 11"/>
          <p:cNvSpPr/>
          <p:nvPr/>
        </p:nvSpPr>
        <p:spPr>
          <a:xfrm>
            <a:off x="942535" y="2166425"/>
            <a:ext cx="576776" cy="1638886"/>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Preschool</a:t>
            </a:r>
            <a:endParaRPr lang="en-US" dirty="0"/>
          </a:p>
        </p:txBody>
      </p:sp>
    </p:spTree>
    <p:extLst>
      <p:ext uri="{BB962C8B-B14F-4D97-AF65-F5344CB8AC3E}">
        <p14:creationId xmlns:p14="http://schemas.microsoft.com/office/powerpoint/2010/main" val="276397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Sample MEP Staff Schedule</a:t>
            </a:r>
            <a:endParaRPr lang="en-US" sz="4000" dirty="0">
              <a:latin typeface="+mn-lt"/>
            </a:endParaRP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0" y="84406"/>
            <a:ext cx="9121620" cy="66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492369" y="4677509"/>
            <a:ext cx="1575582" cy="34465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ID&amp;R</a:t>
            </a:r>
            <a:endParaRPr lang="en-US" sz="1100" dirty="0"/>
          </a:p>
        </p:txBody>
      </p:sp>
      <p:sp>
        <p:nvSpPr>
          <p:cNvPr id="8" name="Right Arrow 7"/>
          <p:cNvSpPr/>
          <p:nvPr/>
        </p:nvSpPr>
        <p:spPr>
          <a:xfrm>
            <a:off x="5465298" y="4849838"/>
            <a:ext cx="2384474" cy="453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Flexible Scheduling; OSY</a:t>
            </a:r>
            <a:endParaRPr lang="en-US" sz="1100" dirty="0"/>
          </a:p>
        </p:txBody>
      </p:sp>
      <p:sp>
        <p:nvSpPr>
          <p:cNvPr id="9" name="Right Arrow 8"/>
          <p:cNvSpPr/>
          <p:nvPr/>
        </p:nvSpPr>
        <p:spPr>
          <a:xfrm>
            <a:off x="1406769" y="1709225"/>
            <a:ext cx="2349305" cy="48533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Maximizing Time</a:t>
            </a:r>
            <a:endParaRPr lang="en-US" sz="1100" dirty="0"/>
          </a:p>
        </p:txBody>
      </p:sp>
      <p:sp>
        <p:nvSpPr>
          <p:cNvPr id="10" name="Left Arrow 9"/>
          <p:cNvSpPr/>
          <p:nvPr/>
        </p:nvSpPr>
        <p:spPr>
          <a:xfrm>
            <a:off x="5613010" y="6038557"/>
            <a:ext cx="2567354" cy="4572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Preschool</a:t>
            </a:r>
            <a:endParaRPr lang="en-US" sz="1100" dirty="0"/>
          </a:p>
        </p:txBody>
      </p:sp>
    </p:spTree>
    <p:extLst>
      <p:ext uri="{BB962C8B-B14F-4D97-AF65-F5344CB8AC3E}">
        <p14:creationId xmlns:p14="http://schemas.microsoft.com/office/powerpoint/2010/main" val="97772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83" y="192502"/>
            <a:ext cx="6316630" cy="1146441"/>
          </a:xfrm>
        </p:spPr>
        <p:txBody>
          <a:bodyPr>
            <a:normAutofit/>
          </a:bodyPr>
          <a:lstStyle/>
          <a:p>
            <a:r>
              <a:rPr lang="en-US" dirty="0" smtClean="0">
                <a:latin typeface="+mn-lt"/>
              </a:rPr>
              <a:t>Session Objectives</a:t>
            </a:r>
            <a:endParaRPr lang="en-US" dirty="0">
              <a:latin typeface="+mn-lt"/>
            </a:endParaRPr>
          </a:p>
        </p:txBody>
      </p:sp>
      <p:sp>
        <p:nvSpPr>
          <p:cNvPr id="8" name="Content Placeholder 7"/>
          <p:cNvSpPr>
            <a:spLocks noGrp="1"/>
          </p:cNvSpPr>
          <p:nvPr>
            <p:ph idx="1"/>
          </p:nvPr>
        </p:nvSpPr>
        <p:spPr>
          <a:xfrm>
            <a:off x="424543" y="1825625"/>
            <a:ext cx="8338457" cy="4351338"/>
          </a:xfrm>
        </p:spPr>
        <p:txBody>
          <a:bodyPr anchor="t">
            <a:normAutofit/>
          </a:bodyPr>
          <a:lstStyle/>
          <a:p>
            <a:r>
              <a:rPr lang="en-US" dirty="0" smtClean="0"/>
              <a:t>Learn about the various service delivery designs in use in Georgia</a:t>
            </a:r>
          </a:p>
          <a:p>
            <a:r>
              <a:rPr lang="en-US" dirty="0" smtClean="0"/>
              <a:t>Learn about the ways to set up schedules within different service delivery designs</a:t>
            </a:r>
          </a:p>
          <a:p>
            <a:r>
              <a:rPr lang="en-US" dirty="0" smtClean="0"/>
              <a:t>Review examples </a:t>
            </a:r>
            <a:r>
              <a:rPr lang="en-US" dirty="0"/>
              <a:t>of successful local MEP </a:t>
            </a:r>
            <a:r>
              <a:rPr lang="en-US" dirty="0" smtClean="0"/>
              <a:t>staff  schedules</a:t>
            </a:r>
          </a:p>
          <a:p>
            <a:r>
              <a:rPr lang="en-US" dirty="0" smtClean="0"/>
              <a:t>Understand the role of “flexibility” when creating schedules</a:t>
            </a:r>
          </a:p>
        </p:txBody>
      </p:sp>
      <p:sp>
        <p:nvSpPr>
          <p:cNvPr id="6" name="Date Placeholder 5"/>
          <p:cNvSpPr>
            <a:spLocks noGrp="1"/>
          </p:cNvSpPr>
          <p:nvPr>
            <p:ph type="dt" sz="half" idx="2"/>
          </p:nvPr>
        </p:nvSpPr>
        <p:spPr/>
        <p:txBody>
          <a:bodyPr/>
          <a:lstStyle/>
          <a:p>
            <a:fld id="{494CCCB8-5C83-404E-A3A7-8BF440FEC32E}" type="datetime1">
              <a:rPr lang="en-US" smtClean="0"/>
              <a:pPr/>
              <a:t>5/22/2015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Tips for Designing </a:t>
            </a:r>
            <a:br>
              <a:rPr lang="en-US" sz="3600" dirty="0" smtClean="0">
                <a:latin typeface="+mn-lt"/>
              </a:rPr>
            </a:br>
            <a:r>
              <a:rPr lang="en-US" sz="3600" dirty="0" smtClean="0">
                <a:latin typeface="+mn-lt"/>
              </a:rPr>
              <a:t>MEP Staff Schedules</a:t>
            </a:r>
            <a:endParaRPr lang="en-US" sz="3600" dirty="0">
              <a:latin typeface="+mn-lt"/>
            </a:endParaRPr>
          </a:p>
        </p:txBody>
      </p:sp>
      <p:sp>
        <p:nvSpPr>
          <p:cNvPr id="3" name="Content Placeholder 2"/>
          <p:cNvSpPr>
            <a:spLocks noGrp="1"/>
          </p:cNvSpPr>
          <p:nvPr>
            <p:ph idx="1"/>
          </p:nvPr>
        </p:nvSpPr>
        <p:spPr/>
        <p:txBody>
          <a:bodyPr/>
          <a:lstStyle/>
          <a:p>
            <a:pPr marL="0" indent="0">
              <a:buNone/>
            </a:pPr>
            <a:r>
              <a:rPr lang="en-US" dirty="0"/>
              <a:t>LEAs must first address the needs of </a:t>
            </a:r>
            <a:r>
              <a:rPr lang="en-US" dirty="0" smtClean="0"/>
              <a:t>PFS migrant </a:t>
            </a:r>
            <a:r>
              <a:rPr lang="en-US" dirty="0"/>
              <a:t>children </a:t>
            </a:r>
            <a:r>
              <a:rPr lang="en-US" dirty="0" smtClean="0"/>
              <a:t>who </a:t>
            </a:r>
            <a:r>
              <a:rPr lang="en-US" dirty="0"/>
              <a:t>are failing, or at risk of failing, to meet the </a:t>
            </a:r>
            <a:r>
              <a:rPr lang="en-US" dirty="0" smtClean="0"/>
              <a:t>State’s </a:t>
            </a:r>
            <a:r>
              <a:rPr lang="en-US" dirty="0"/>
              <a:t>challenging academic content and achievement standards, and whose education has been interrupted during the regular school </a:t>
            </a:r>
            <a:r>
              <a:rPr lang="en-US" dirty="0" smtClean="0"/>
              <a:t>year.</a:t>
            </a:r>
            <a:endParaRPr lang="en-US"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3056284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Tips </a:t>
            </a:r>
            <a:r>
              <a:rPr lang="en-US" sz="3600" dirty="0" smtClean="0">
                <a:latin typeface="+mn-lt"/>
              </a:rPr>
              <a:t>for Designing </a:t>
            </a:r>
            <a:br>
              <a:rPr lang="en-US" sz="3600" dirty="0" smtClean="0">
                <a:latin typeface="+mn-lt"/>
              </a:rPr>
            </a:br>
            <a:r>
              <a:rPr lang="en-US" sz="3600" dirty="0" smtClean="0">
                <a:latin typeface="+mn-lt"/>
              </a:rPr>
              <a:t>MEP Staff Schedules</a:t>
            </a:r>
            <a:endParaRPr lang="en-US" sz="3600" dirty="0">
              <a:latin typeface="+mn-lt"/>
            </a:endParaRPr>
          </a:p>
        </p:txBody>
      </p:sp>
      <p:sp>
        <p:nvSpPr>
          <p:cNvPr id="3" name="Content Placeholder 2"/>
          <p:cNvSpPr>
            <a:spLocks noGrp="1"/>
          </p:cNvSpPr>
          <p:nvPr>
            <p:ph idx="1"/>
          </p:nvPr>
        </p:nvSpPr>
        <p:spPr>
          <a:xfrm>
            <a:off x="621617" y="1480966"/>
            <a:ext cx="7886700" cy="4351338"/>
          </a:xfrm>
        </p:spPr>
        <p:txBody>
          <a:bodyPr>
            <a:normAutofit fontScale="92500" lnSpcReduction="10000"/>
          </a:bodyPr>
          <a:lstStyle/>
          <a:p>
            <a:r>
              <a:rPr lang="en-US" dirty="0" smtClean="0"/>
              <a:t>Supplemental </a:t>
            </a:r>
            <a:r>
              <a:rPr lang="en-US" dirty="0"/>
              <a:t>Services </a:t>
            </a:r>
            <a:endParaRPr lang="en-US" dirty="0" smtClean="0"/>
          </a:p>
          <a:p>
            <a:pPr lvl="1"/>
            <a:r>
              <a:rPr lang="en-US" dirty="0" smtClean="0"/>
              <a:t>Academic </a:t>
            </a:r>
            <a:endParaRPr lang="en-US" dirty="0"/>
          </a:p>
          <a:p>
            <a:pPr lvl="1"/>
            <a:r>
              <a:rPr lang="en-US" dirty="0"/>
              <a:t>Support </a:t>
            </a:r>
          </a:p>
          <a:p>
            <a:r>
              <a:rPr lang="en-US" dirty="0" smtClean="0"/>
              <a:t>Schedules </a:t>
            </a:r>
            <a:r>
              <a:rPr lang="en-US" dirty="0"/>
              <a:t>for </a:t>
            </a:r>
            <a:r>
              <a:rPr lang="en-US" dirty="0" smtClean="0"/>
              <a:t>Staff </a:t>
            </a:r>
          </a:p>
          <a:p>
            <a:pPr lvl="1"/>
            <a:r>
              <a:rPr lang="en-US" dirty="0" smtClean="0"/>
              <a:t>Flexible </a:t>
            </a:r>
            <a:r>
              <a:rPr lang="en-US" dirty="0"/>
              <a:t>to include time to provide </a:t>
            </a:r>
            <a:r>
              <a:rPr lang="en-US" dirty="0" smtClean="0"/>
              <a:t>services (academic and support) </a:t>
            </a:r>
            <a:r>
              <a:rPr lang="en-US" dirty="0"/>
              <a:t>before and after school, evenings, and </a:t>
            </a:r>
            <a:r>
              <a:rPr lang="en-US" dirty="0" smtClean="0"/>
              <a:t>weekends </a:t>
            </a:r>
            <a:endParaRPr lang="en-US" dirty="0"/>
          </a:p>
          <a:p>
            <a:pPr lvl="1"/>
            <a:r>
              <a:rPr lang="en-US" dirty="0"/>
              <a:t>Flexible to recruit (based on local ID&amp;R plan) at different times and days during the week and varying intensity based on monthly migration patterns </a:t>
            </a:r>
          </a:p>
          <a:p>
            <a:pPr lvl="1"/>
            <a:r>
              <a:rPr lang="en-US" dirty="0"/>
              <a:t>Specific and intentional time for OSY and PS </a:t>
            </a:r>
          </a:p>
          <a:p>
            <a:pPr lvl="1"/>
            <a:r>
              <a:rPr lang="en-US" dirty="0"/>
              <a:t>SSPs - inclusion or pull-out as the delivery model – can be flexible and a combination of both </a:t>
            </a:r>
          </a:p>
          <a:p>
            <a:pPr lvl="1"/>
            <a:r>
              <a:rPr lang="en-US" dirty="0"/>
              <a:t>Tutoring – before and after </a:t>
            </a:r>
            <a:r>
              <a:rPr lang="en-US" dirty="0" smtClean="0"/>
              <a:t>school, </a:t>
            </a:r>
            <a:r>
              <a:rPr lang="en-US" dirty="0"/>
              <a:t>Saturdays </a:t>
            </a:r>
          </a:p>
          <a:p>
            <a:pPr lvl="1"/>
            <a:endParaRPr lang="en-US" dirty="0">
              <a:latin typeface="Times New Roman"/>
            </a:endParaRP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21</a:t>
            </a:fld>
            <a:endParaRPr lang="en-US" dirty="0"/>
          </a:p>
        </p:txBody>
      </p:sp>
    </p:spTree>
    <p:extLst>
      <p:ext uri="{BB962C8B-B14F-4D97-AF65-F5344CB8AC3E}">
        <p14:creationId xmlns:p14="http://schemas.microsoft.com/office/powerpoint/2010/main" val="405894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Tips for Designing </a:t>
            </a:r>
            <a:br>
              <a:rPr lang="en-US" sz="3600" dirty="0" smtClean="0">
                <a:latin typeface="+mn-lt"/>
              </a:rPr>
            </a:br>
            <a:r>
              <a:rPr lang="en-US" sz="3600" dirty="0" smtClean="0">
                <a:latin typeface="+mn-lt"/>
              </a:rPr>
              <a:t>MEP Staff Schedules</a:t>
            </a:r>
            <a:endParaRPr lang="en-US" sz="3600" dirty="0">
              <a:latin typeface="+mn-lt"/>
            </a:endParaRPr>
          </a:p>
        </p:txBody>
      </p:sp>
      <p:sp>
        <p:nvSpPr>
          <p:cNvPr id="3" name="Content Placeholder 2"/>
          <p:cNvSpPr>
            <a:spLocks noGrp="1"/>
          </p:cNvSpPr>
          <p:nvPr>
            <p:ph idx="1"/>
          </p:nvPr>
        </p:nvSpPr>
        <p:spPr/>
        <p:txBody>
          <a:bodyPr>
            <a:normAutofit/>
          </a:bodyPr>
          <a:lstStyle/>
          <a:p>
            <a:r>
              <a:rPr lang="en-US" dirty="0" smtClean="0"/>
              <a:t>Avoid </a:t>
            </a:r>
            <a:r>
              <a:rPr lang="en-US" dirty="0"/>
              <a:t>making school day schedules that are not fluid and flexible: PFS served first </a:t>
            </a:r>
          </a:p>
          <a:p>
            <a:r>
              <a:rPr lang="en-US" dirty="0"/>
              <a:t>Vary the number of times an SSP works with a child during the week </a:t>
            </a:r>
          </a:p>
          <a:p>
            <a:r>
              <a:rPr lang="en-US" dirty="0"/>
              <a:t>Group migrant students to increase services to those needing support </a:t>
            </a:r>
          </a:p>
          <a:p>
            <a:r>
              <a:rPr lang="en-US" dirty="0"/>
              <a:t>No required “seat-time” for supplemental services – duration and intensity of support can be adjusted to maximize impact of SSP on all participants in the district </a:t>
            </a:r>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spTree>
    <p:extLst>
      <p:ext uri="{BB962C8B-B14F-4D97-AF65-F5344CB8AC3E}">
        <p14:creationId xmlns:p14="http://schemas.microsoft.com/office/powerpoint/2010/main" val="738281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Tips for Designing </a:t>
            </a:r>
            <a:br>
              <a:rPr lang="en-US" sz="3600" dirty="0" smtClean="0">
                <a:latin typeface="+mn-lt"/>
              </a:rPr>
            </a:br>
            <a:r>
              <a:rPr lang="en-US" sz="3600" dirty="0" smtClean="0">
                <a:latin typeface="+mn-lt"/>
              </a:rPr>
              <a:t>MEP Staff Schedules</a:t>
            </a:r>
            <a:endParaRPr lang="en-US" sz="3600" dirty="0">
              <a:latin typeface="+mn-lt"/>
            </a:endParaRPr>
          </a:p>
        </p:txBody>
      </p:sp>
      <p:sp>
        <p:nvSpPr>
          <p:cNvPr id="3" name="Content Placeholder 2"/>
          <p:cNvSpPr>
            <a:spLocks noGrp="1"/>
          </p:cNvSpPr>
          <p:nvPr>
            <p:ph idx="1"/>
          </p:nvPr>
        </p:nvSpPr>
        <p:spPr>
          <a:xfrm>
            <a:off x="621616" y="1537238"/>
            <a:ext cx="7886700" cy="4351338"/>
          </a:xfrm>
        </p:spPr>
        <p:txBody>
          <a:bodyPr>
            <a:normAutofit fontScale="92500" lnSpcReduction="20000"/>
          </a:bodyPr>
          <a:lstStyle/>
          <a:p>
            <a:r>
              <a:rPr lang="en-US" dirty="0"/>
              <a:t>Review students’ grades regularly (progress reports, report cards, grade summaries, etc.)</a:t>
            </a:r>
          </a:p>
          <a:p>
            <a:r>
              <a:rPr lang="en-US" dirty="0"/>
              <a:t>Refer to IPs for information on gap/need, frequency of sessions, length of time per session, projected outcome, etc.</a:t>
            </a:r>
          </a:p>
          <a:p>
            <a:r>
              <a:rPr lang="en-US" dirty="0"/>
              <a:t>Communicate with migrant students’ teachers </a:t>
            </a:r>
            <a:r>
              <a:rPr lang="en-US" dirty="0" smtClean="0"/>
              <a:t>often and intentionally; support this communication process</a:t>
            </a:r>
            <a:endParaRPr lang="en-US" dirty="0"/>
          </a:p>
          <a:p>
            <a:r>
              <a:rPr lang="en-US" dirty="0"/>
              <a:t>Ensure that classroom teachers understand the </a:t>
            </a:r>
            <a:r>
              <a:rPr lang="en-US" dirty="0" smtClean="0"/>
              <a:t>roles </a:t>
            </a:r>
            <a:r>
              <a:rPr lang="en-US" dirty="0"/>
              <a:t>of the MEP and </a:t>
            </a:r>
            <a:r>
              <a:rPr lang="en-US" dirty="0" smtClean="0"/>
              <a:t>MEP staff</a:t>
            </a:r>
            <a:endParaRPr lang="en-US" dirty="0"/>
          </a:p>
          <a:p>
            <a:r>
              <a:rPr lang="en-US" dirty="0"/>
              <a:t>Review high school transcripts and graduation plans</a:t>
            </a:r>
          </a:p>
          <a:p>
            <a:r>
              <a:rPr lang="en-US" dirty="0" smtClean="0"/>
              <a:t>Check/assist </a:t>
            </a:r>
            <a:r>
              <a:rPr lang="en-US" dirty="0"/>
              <a:t>with credit recovery</a:t>
            </a:r>
          </a:p>
          <a:p>
            <a:r>
              <a:rPr lang="en-US" dirty="0" smtClean="0"/>
              <a:t>Review graduation </a:t>
            </a:r>
            <a:r>
              <a:rPr lang="en-US" dirty="0"/>
              <a:t>and testing </a:t>
            </a:r>
            <a:r>
              <a:rPr lang="en-US" dirty="0" smtClean="0"/>
              <a:t>requirements</a:t>
            </a:r>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1097671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Tips for Designing </a:t>
            </a:r>
            <a:br>
              <a:rPr lang="en-US" sz="3600" dirty="0" smtClean="0">
                <a:latin typeface="+mn-lt"/>
              </a:rPr>
            </a:br>
            <a:r>
              <a:rPr lang="en-US" sz="3600" dirty="0" smtClean="0">
                <a:latin typeface="+mn-lt"/>
              </a:rPr>
              <a:t>MEP Staff Schedules</a:t>
            </a:r>
            <a:endParaRPr lang="en-US" sz="3600" dirty="0">
              <a:latin typeface="+mn-lt"/>
            </a:endParaRPr>
          </a:p>
        </p:txBody>
      </p:sp>
      <p:sp>
        <p:nvSpPr>
          <p:cNvPr id="3" name="Content Placeholder 2"/>
          <p:cNvSpPr>
            <a:spLocks noGrp="1"/>
          </p:cNvSpPr>
          <p:nvPr>
            <p:ph idx="1"/>
          </p:nvPr>
        </p:nvSpPr>
        <p:spPr>
          <a:xfrm>
            <a:off x="635684" y="1699015"/>
            <a:ext cx="7886700" cy="4351338"/>
          </a:xfrm>
        </p:spPr>
        <p:txBody>
          <a:bodyPr>
            <a:normAutofit lnSpcReduction="10000"/>
          </a:bodyPr>
          <a:lstStyle/>
          <a:p>
            <a:r>
              <a:rPr lang="en-US" dirty="0"/>
              <a:t>Update </a:t>
            </a:r>
            <a:r>
              <a:rPr lang="en-US" dirty="0" smtClean="0"/>
              <a:t>schedules, </a:t>
            </a:r>
            <a:r>
              <a:rPr lang="en-US" dirty="0"/>
              <a:t>as </a:t>
            </a:r>
            <a:r>
              <a:rPr lang="en-US" dirty="0" smtClean="0"/>
              <a:t>needed </a:t>
            </a:r>
          </a:p>
          <a:p>
            <a:r>
              <a:rPr lang="en-US" dirty="0" smtClean="0"/>
              <a:t>Make </a:t>
            </a:r>
            <a:r>
              <a:rPr lang="en-US" dirty="0"/>
              <a:t>changes when students enroll or </a:t>
            </a:r>
            <a:r>
              <a:rPr lang="en-US" dirty="0" smtClean="0"/>
              <a:t>depart </a:t>
            </a:r>
          </a:p>
          <a:p>
            <a:r>
              <a:rPr lang="en-US" dirty="0" smtClean="0"/>
              <a:t>Check </a:t>
            </a:r>
            <a:r>
              <a:rPr lang="en-US" dirty="0"/>
              <a:t>the progress of monitored PFS students regularly, and adjust your schedule if these students need additional </a:t>
            </a:r>
            <a:r>
              <a:rPr lang="en-US" dirty="0" smtClean="0"/>
              <a:t>support </a:t>
            </a:r>
          </a:p>
          <a:p>
            <a:r>
              <a:rPr lang="en-US" dirty="0" smtClean="0"/>
              <a:t>Keep an updated copy: SSP, </a:t>
            </a:r>
            <a:r>
              <a:rPr lang="en-US" dirty="0"/>
              <a:t>migrant contact, </a:t>
            </a:r>
            <a:r>
              <a:rPr lang="en-US" dirty="0" smtClean="0"/>
              <a:t>school </a:t>
            </a:r>
            <a:r>
              <a:rPr lang="en-US" dirty="0"/>
              <a:t>principal(s), </a:t>
            </a:r>
            <a:r>
              <a:rPr lang="en-US" dirty="0" smtClean="0"/>
              <a:t>MEP regional office</a:t>
            </a:r>
          </a:p>
          <a:p>
            <a:r>
              <a:rPr lang="en-US" dirty="0" smtClean="0"/>
              <a:t>In </a:t>
            </a:r>
            <a:r>
              <a:rPr lang="en-US" dirty="0"/>
              <a:t>addition to </a:t>
            </a:r>
            <a:r>
              <a:rPr lang="en-US" dirty="0" smtClean="0"/>
              <a:t>schedule</a:t>
            </a:r>
            <a:r>
              <a:rPr lang="en-US" dirty="0"/>
              <a:t>, keep a daily log of </a:t>
            </a:r>
            <a:r>
              <a:rPr lang="en-US" dirty="0" smtClean="0"/>
              <a:t>activities</a:t>
            </a:r>
            <a:r>
              <a:rPr lang="en-US" dirty="0"/>
              <a:t>.  Include all home visits and recruiting </a:t>
            </a:r>
            <a:r>
              <a:rPr lang="en-US" dirty="0" smtClean="0"/>
              <a:t>activities.</a:t>
            </a:r>
            <a:endParaRPr lang="en-US"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1388805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Tips for Designing </a:t>
            </a:r>
            <a:br>
              <a:rPr lang="en-US" sz="3600" dirty="0" smtClean="0">
                <a:latin typeface="+mn-lt"/>
              </a:rPr>
            </a:br>
            <a:r>
              <a:rPr lang="en-US" sz="3600" dirty="0" smtClean="0">
                <a:latin typeface="+mn-lt"/>
              </a:rPr>
              <a:t>MEP Staff Schedules</a:t>
            </a:r>
            <a:endParaRPr lang="en-US" sz="3600" dirty="0">
              <a:latin typeface="+mn-lt"/>
            </a:endParaRPr>
          </a:p>
        </p:txBody>
      </p:sp>
      <p:sp>
        <p:nvSpPr>
          <p:cNvPr id="3" name="Content Placeholder 2"/>
          <p:cNvSpPr>
            <a:spLocks noGrp="1"/>
          </p:cNvSpPr>
          <p:nvPr>
            <p:ph idx="1"/>
          </p:nvPr>
        </p:nvSpPr>
        <p:spPr/>
        <p:txBody>
          <a:bodyPr/>
          <a:lstStyle/>
          <a:p>
            <a:r>
              <a:rPr lang="en-US" dirty="0"/>
              <a:t>Account for all of </a:t>
            </a:r>
            <a:r>
              <a:rPr lang="en-US" dirty="0" smtClean="0"/>
              <a:t>the </a:t>
            </a:r>
            <a:r>
              <a:rPr lang="en-US" dirty="0"/>
              <a:t>time in </a:t>
            </a:r>
            <a:r>
              <a:rPr lang="en-US" dirty="0" smtClean="0"/>
              <a:t>the schedule(s)</a:t>
            </a:r>
            <a:endParaRPr lang="en-US" dirty="0"/>
          </a:p>
          <a:p>
            <a:r>
              <a:rPr lang="en-US" dirty="0"/>
              <a:t>Include the names </a:t>
            </a:r>
            <a:r>
              <a:rPr lang="en-US" dirty="0" smtClean="0"/>
              <a:t>of all </a:t>
            </a:r>
            <a:r>
              <a:rPr lang="en-US" dirty="0"/>
              <a:t>of the schools </a:t>
            </a:r>
            <a:r>
              <a:rPr lang="en-US" dirty="0" smtClean="0"/>
              <a:t>served</a:t>
            </a:r>
            <a:endParaRPr lang="en-US" dirty="0"/>
          </a:p>
          <a:p>
            <a:r>
              <a:rPr lang="en-US" dirty="0"/>
              <a:t>For each tutorial block, include the time, teacher, grade level, subject/course, and student(s)</a:t>
            </a:r>
          </a:p>
          <a:p>
            <a:r>
              <a:rPr lang="en-US" dirty="0"/>
              <a:t>Highlight </a:t>
            </a:r>
            <a:r>
              <a:rPr lang="en-US" dirty="0" smtClean="0"/>
              <a:t>in yellow </a:t>
            </a:r>
            <a:r>
              <a:rPr lang="en-US" dirty="0"/>
              <a:t>all Priority for Service (PFS) students</a:t>
            </a:r>
          </a:p>
          <a:p>
            <a:r>
              <a:rPr lang="en-US" dirty="0"/>
              <a:t>List the names of PFS students who are not being tutored and are being monitored only at the bottom of your schedule</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25</a:t>
            </a:fld>
            <a:endParaRPr lang="en-US" dirty="0"/>
          </a:p>
        </p:txBody>
      </p:sp>
    </p:spTree>
    <p:extLst>
      <p:ext uri="{BB962C8B-B14F-4D97-AF65-F5344CB8AC3E}">
        <p14:creationId xmlns:p14="http://schemas.microsoft.com/office/powerpoint/2010/main" val="20596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Title I, Part C</a:t>
            </a:r>
            <a:br>
              <a:rPr lang="en-US" sz="4000" dirty="0" smtClean="0">
                <a:latin typeface="+mn-lt"/>
              </a:rPr>
            </a:br>
            <a:r>
              <a:rPr lang="en-US" sz="4000" dirty="0" smtClean="0">
                <a:latin typeface="+mn-lt"/>
              </a:rPr>
              <a:t>Migrant Education Program</a:t>
            </a:r>
            <a:endParaRPr lang="en-US" sz="4000" dirty="0">
              <a:latin typeface="+mn-lt"/>
            </a:endParaRPr>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26</a:t>
            </a:fld>
            <a:endParaRPr lang="en-US" dirty="0"/>
          </a:p>
        </p:txBody>
      </p:sp>
      <p:pic>
        <p:nvPicPr>
          <p:cNvPr id="6" name="Picture 4" descr="http://www.ncfh.org/images/content/farmworkers_streams.jpg">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85178" y="2061967"/>
            <a:ext cx="4726305" cy="287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John Wight\Desktop\MEP HD Logo.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523" y="2261840"/>
            <a:ext cx="2113527" cy="219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56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latin typeface="+mn-lt"/>
              </a:rPr>
              <a:t>Questions?</a:t>
            </a:r>
          </a:p>
        </p:txBody>
      </p:sp>
      <p:sp>
        <p:nvSpPr>
          <p:cNvPr id="17411" name="Content Placeholder 2"/>
          <p:cNvSpPr>
            <a:spLocks noGrp="1"/>
          </p:cNvSpPr>
          <p:nvPr>
            <p:ph idx="1"/>
          </p:nvPr>
        </p:nvSpPr>
        <p:spPr/>
        <p:txBody>
          <a:bodyPr/>
          <a:lstStyle/>
          <a:p>
            <a:pPr>
              <a:buNone/>
            </a:pPr>
            <a:r>
              <a:rPr lang="en-US" dirty="0" smtClean="0"/>
              <a:t>Contact Information</a:t>
            </a:r>
          </a:p>
          <a:p>
            <a:pPr>
              <a:buNone/>
            </a:pPr>
            <a:endParaRPr lang="en-US" dirty="0" smtClean="0"/>
          </a:p>
          <a:p>
            <a:r>
              <a:rPr lang="en-US" dirty="0" smtClean="0"/>
              <a:t>John Wight, </a:t>
            </a:r>
            <a:r>
              <a:rPr lang="en-US" dirty="0" smtClean="0">
                <a:hlinkClick r:id="rId2"/>
              </a:rPr>
              <a:t>jwight@doe.k12.ga.us</a:t>
            </a:r>
            <a:endParaRPr lang="en-US" dirty="0" smtClean="0"/>
          </a:p>
          <a:p>
            <a:r>
              <a:rPr lang="en-US" dirty="0" smtClean="0"/>
              <a:t>Margarita Munoz, </a:t>
            </a:r>
            <a:r>
              <a:rPr lang="en-US" dirty="0" smtClean="0">
                <a:hlinkClick r:id="rId3"/>
              </a:rPr>
              <a:t>mmunoz@doe.k12.ga.us</a:t>
            </a:r>
            <a:endParaRPr lang="en-US" dirty="0" smtClean="0"/>
          </a:p>
          <a:p>
            <a:r>
              <a:rPr lang="en-US" dirty="0" smtClean="0"/>
              <a:t>Israel Cortez, </a:t>
            </a:r>
            <a:r>
              <a:rPr lang="en-US" dirty="0" smtClean="0">
                <a:hlinkClick r:id="rId4"/>
              </a:rPr>
              <a:t>jcortez@doe.k12.ga.us</a:t>
            </a:r>
            <a:r>
              <a:rPr lang="en-US" dirty="0" smtClean="0"/>
              <a:t>	</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1DE7C463-61D9-4BA7-9AD8-9E0C44DDC048}" type="datetime1">
              <a:rPr lang="en-US" smtClean="0"/>
              <a:pPr>
                <a:defRPr/>
              </a:pPr>
              <a:t>5/22/2015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34018"/>
            <a:ext cx="6463413" cy="1325563"/>
          </a:xfrm>
        </p:spPr>
        <p:txBody>
          <a:bodyPr>
            <a:normAutofit/>
          </a:bodyPr>
          <a:lstStyle/>
          <a:p>
            <a:r>
              <a:rPr lang="en-US" sz="4000" dirty="0" smtClean="0">
                <a:latin typeface="+mn-lt"/>
                <a:cs typeface="Times New Roman" pitchFamily="18" charset="0"/>
              </a:rPr>
              <a:t>What is the Migrant Education Program (MEP)?</a:t>
            </a:r>
            <a:endParaRPr lang="en-US" sz="4000" dirty="0" smtClean="0">
              <a:latin typeface="+mn-lt"/>
            </a:endParaRPr>
          </a:p>
        </p:txBody>
      </p:sp>
      <p:sp>
        <p:nvSpPr>
          <p:cNvPr id="7171" name="Content Placeholder 2"/>
          <p:cNvSpPr>
            <a:spLocks noGrp="1"/>
          </p:cNvSpPr>
          <p:nvPr>
            <p:ph idx="1"/>
          </p:nvPr>
        </p:nvSpPr>
        <p:spPr>
          <a:xfrm>
            <a:off x="489857" y="1545771"/>
            <a:ext cx="8218714" cy="2525486"/>
          </a:xfrm>
        </p:spPr>
        <p:txBody>
          <a:bodyPr>
            <a:normAutofit fontScale="92500"/>
          </a:bodyPr>
          <a:lstStyle/>
          <a:p>
            <a:pPr>
              <a:buFont typeface="Arial" charset="0"/>
              <a:buNone/>
            </a:pPr>
            <a:r>
              <a:rPr lang="en-US" dirty="0" smtClean="0"/>
              <a:t>	</a:t>
            </a:r>
          </a:p>
          <a:p>
            <a:pPr>
              <a:buFont typeface="Arial" charset="0"/>
              <a:buNone/>
            </a:pPr>
            <a:r>
              <a:rPr lang="en-US" sz="3000" dirty="0" smtClean="0"/>
              <a:t>	The purpose of the MEP in Georgia (and the United States) is to ensure that migrant children fully benefit from the same free public education provided to all children and that the unmet education-related needs resulting from their migrant lifestyle are met. </a:t>
            </a:r>
          </a:p>
        </p:txBody>
      </p:sp>
      <p:pic>
        <p:nvPicPr>
          <p:cNvPr id="717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658" y="4673163"/>
            <a:ext cx="1757956" cy="155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07" y="4698609"/>
            <a:ext cx="1790710" cy="154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r>
              <a:rPr lang="en-US" dirty="0" smtClean="0"/>
              <a:t>1/13/2015</a:t>
            </a:r>
            <a:endParaRPr lang="en-US" dirty="0"/>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1857" y="4687213"/>
            <a:ext cx="1094138" cy="15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6845" y="4673163"/>
            <a:ext cx="1795475" cy="157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1183" y="4694797"/>
            <a:ext cx="1984965" cy="15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240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61380593"/>
              </p:ext>
            </p:extLst>
          </p:nvPr>
        </p:nvGraphicFramePr>
        <p:xfrm>
          <a:off x="327745" y="2699657"/>
          <a:ext cx="8511455" cy="3363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1" name="Title 2"/>
          <p:cNvSpPr>
            <a:spLocks noGrp="1"/>
          </p:cNvSpPr>
          <p:nvPr>
            <p:ph type="title"/>
          </p:nvPr>
        </p:nvSpPr>
        <p:spPr>
          <a:xfrm>
            <a:off x="618066" y="218356"/>
            <a:ext cx="6860647" cy="1559644"/>
          </a:xfrm>
        </p:spPr>
        <p:txBody>
          <a:bodyPr>
            <a:normAutofit fontScale="90000"/>
          </a:bodyPr>
          <a:lstStyle/>
          <a:p>
            <a:r>
              <a:rPr lang="en-US" sz="4800" dirty="0" smtClean="0"/>
              <a:t/>
            </a:r>
            <a:br>
              <a:rPr lang="en-US" sz="4800" dirty="0" smtClean="0"/>
            </a:br>
            <a:r>
              <a:rPr lang="en-US" sz="4000" dirty="0" smtClean="0">
                <a:latin typeface="+mn-lt"/>
              </a:rPr>
              <a:t>Legal Authority </a:t>
            </a:r>
            <a:br>
              <a:rPr lang="en-US" sz="4000" dirty="0" smtClean="0">
                <a:latin typeface="+mn-lt"/>
              </a:rPr>
            </a:br>
            <a:r>
              <a:rPr lang="en-US" sz="4000" dirty="0" smtClean="0">
                <a:latin typeface="+mn-lt"/>
              </a:rPr>
              <a:t>for Priority For Services (PFS)</a:t>
            </a:r>
            <a:r>
              <a:rPr lang="en-US" dirty="0" smtClean="0"/>
              <a:t/>
            </a:r>
            <a:br>
              <a:rPr lang="en-US" dirty="0" smtClean="0"/>
            </a:br>
            <a:r>
              <a:rPr lang="en-US" dirty="0" smtClean="0"/>
              <a:t/>
            </a:r>
            <a:br>
              <a:rPr lang="en-US" dirty="0" smtClean="0"/>
            </a:br>
            <a:r>
              <a:rPr lang="en-US" sz="1600" b="0" dirty="0" smtClean="0"/>
              <a:t/>
            </a:r>
            <a:br>
              <a:rPr lang="en-US" sz="1600" b="0" dirty="0" smtClean="0"/>
            </a:br>
            <a:endParaRPr lang="en-US" sz="1600" b="0" dirty="0" smtClean="0"/>
          </a:p>
        </p:txBody>
      </p:sp>
      <p:sp>
        <p:nvSpPr>
          <p:cNvPr id="8197"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184A983-E923-4EDB-ABC8-72438B2EF677}" type="slidenum">
              <a:rPr lang="en-US" smtClean="0"/>
              <a:pPr>
                <a:defRPr/>
              </a:pPr>
              <a:t>4</a:t>
            </a:fld>
            <a:endParaRPr lang="en-US" dirty="0" smtClean="0"/>
          </a:p>
        </p:txBody>
      </p:sp>
      <p:sp>
        <p:nvSpPr>
          <p:cNvPr id="7" name="Title 2"/>
          <p:cNvSpPr txBox="1">
            <a:spLocks/>
          </p:cNvSpPr>
          <p:nvPr/>
        </p:nvSpPr>
        <p:spPr bwMode="auto">
          <a:xfrm>
            <a:off x="703263" y="1778000"/>
            <a:ext cx="6775450" cy="1020763"/>
          </a:xfrm>
          <a:prstGeom prst="rect">
            <a:avLst/>
          </a:prstGeom>
          <a:noFill/>
          <a:ln w="9525">
            <a:noFill/>
            <a:miter lim="800000"/>
            <a:headEnd/>
            <a:tailEnd/>
          </a:ln>
        </p:spPr>
        <p:txBody>
          <a:bodyPr lIns="91438" tIns="45719" rIns="91438" bIns="45719" anchor="ctr"/>
          <a:lstStyle/>
          <a:p>
            <a:pPr algn="ctr" defTabSz="913972" eaLnBrk="0" hangingPunct="0">
              <a:defRPr/>
            </a:pPr>
            <a:endParaRPr lang="en-US" sz="4400" b="1" dirty="0">
              <a:latin typeface="+mj-lt"/>
              <a:ea typeface="+mj-ea"/>
              <a:cs typeface="+mj-cs"/>
            </a:endParaRPr>
          </a:p>
        </p:txBody>
      </p:sp>
      <p:sp>
        <p:nvSpPr>
          <p:cNvPr id="8" name="Rectangle 7"/>
          <p:cNvSpPr/>
          <p:nvPr/>
        </p:nvSpPr>
        <p:spPr>
          <a:xfrm>
            <a:off x="163285" y="1741715"/>
            <a:ext cx="8588829" cy="969496"/>
          </a:xfrm>
          <a:prstGeom prst="rect">
            <a:avLst/>
          </a:prstGeom>
        </p:spPr>
        <p:txBody>
          <a:bodyPr wrap="square">
            <a:spAutoFit/>
          </a:bodyPr>
          <a:lstStyle/>
          <a:p>
            <a:r>
              <a:rPr lang="en-US" sz="1900" dirty="0" smtClean="0"/>
              <a:t>PFS is given to migratory children who: are failing, or are most at risk of failing, to meet the State’s challenging academic content and student achievement standards: AND whose education has been interrupted during the regular school year.</a:t>
            </a:r>
            <a:endParaRPr lang="en-US" sz="1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Title I, Part C</a:t>
            </a:r>
            <a:br>
              <a:rPr lang="en-US" sz="4000" dirty="0" smtClean="0">
                <a:latin typeface="+mn-lt"/>
              </a:rPr>
            </a:br>
            <a:r>
              <a:rPr lang="en-US" sz="4000" dirty="0" smtClean="0">
                <a:latin typeface="+mn-lt"/>
              </a:rPr>
              <a:t>Migrant Education Program</a:t>
            </a:r>
            <a:endParaRPr lang="en-US" sz="4000" dirty="0">
              <a:latin typeface="+mn-lt"/>
            </a:endParaRPr>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pic>
        <p:nvPicPr>
          <p:cNvPr id="6" name="Picture 4" descr="http://www.ncfh.org/images/content/farmworkers_streams.jpg">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85178" y="2061967"/>
            <a:ext cx="4726305" cy="287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John Wight\Desktop\MEP HD Logo.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523" y="2261840"/>
            <a:ext cx="2113527" cy="219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680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914307" eaLnBrk="1" fontAlgn="auto" hangingPunct="1">
              <a:spcAft>
                <a:spcPts val="0"/>
              </a:spcAft>
              <a:defRPr/>
            </a:pPr>
            <a:r>
              <a:rPr lang="en-US" sz="4000" dirty="0" smtClean="0">
                <a:latin typeface="+mn-lt"/>
                <a:cs typeface="Times New Roman" pitchFamily="18" charset="0"/>
              </a:rPr>
              <a:t>What is the definition of </a:t>
            </a:r>
            <a:br>
              <a:rPr lang="en-US" sz="4000" dirty="0" smtClean="0">
                <a:latin typeface="+mn-lt"/>
                <a:cs typeface="Times New Roman" pitchFamily="18" charset="0"/>
              </a:rPr>
            </a:br>
            <a:r>
              <a:rPr lang="en-US" sz="4000" dirty="0" smtClean="0">
                <a:latin typeface="+mn-lt"/>
                <a:cs typeface="Times New Roman" pitchFamily="18" charset="0"/>
              </a:rPr>
              <a:t>“migratory child”?</a:t>
            </a:r>
            <a:endParaRPr lang="en-US" sz="4000" dirty="0">
              <a:latin typeface="+mn-lt"/>
            </a:endParaRPr>
          </a:p>
        </p:txBody>
      </p:sp>
      <p:sp>
        <p:nvSpPr>
          <p:cNvPr id="3" name="Content Placeholder 2"/>
          <p:cNvSpPr>
            <a:spLocks noGrp="1"/>
          </p:cNvSpPr>
          <p:nvPr>
            <p:ph idx="1"/>
          </p:nvPr>
        </p:nvSpPr>
        <p:spPr>
          <a:xfrm>
            <a:off x="457200" y="1600200"/>
            <a:ext cx="8229600" cy="4348163"/>
          </a:xfrm>
        </p:spPr>
        <p:txBody>
          <a:bodyPr rtlCol="0">
            <a:normAutofit/>
          </a:bodyPr>
          <a:lstStyle/>
          <a:p>
            <a:pPr marL="342866" indent="-342866" defTabSz="914307" eaLnBrk="1" fontAlgn="auto" hangingPunct="1">
              <a:spcAft>
                <a:spcPts val="0"/>
              </a:spcAft>
              <a:buFont typeface="Arial" pitchFamily="34" charset="0"/>
              <a:buChar char="•"/>
              <a:defRPr/>
            </a:pPr>
            <a:r>
              <a:rPr lang="en-US" dirty="0" smtClean="0">
                <a:cs typeface="Times New Roman" pitchFamily="18" charset="0"/>
              </a:rPr>
              <a:t>Is younger than 22; and </a:t>
            </a:r>
          </a:p>
          <a:p>
            <a:pPr marL="342866" indent="-342866" defTabSz="914307" eaLnBrk="1" fontAlgn="auto" hangingPunct="1">
              <a:spcAft>
                <a:spcPts val="0"/>
              </a:spcAft>
              <a:buFont typeface="Arial" pitchFamily="34" charset="0"/>
              <a:buChar char="•"/>
              <a:defRPr/>
            </a:pPr>
            <a:r>
              <a:rPr lang="en-US" dirty="0" smtClean="0">
                <a:cs typeface="Times New Roman" pitchFamily="18" charset="0"/>
              </a:rPr>
              <a:t>has not graduated from high school or does not hold a high school equivalency certificate; and </a:t>
            </a:r>
          </a:p>
          <a:p>
            <a:pPr marL="342866" indent="-342866" defTabSz="914307" eaLnBrk="1" fontAlgn="auto" hangingPunct="1">
              <a:spcAft>
                <a:spcPts val="0"/>
              </a:spcAft>
              <a:buFont typeface="Arial" pitchFamily="34" charset="0"/>
              <a:buChar char="•"/>
              <a:defRPr/>
            </a:pPr>
            <a:r>
              <a:rPr lang="en-US" dirty="0" smtClean="0">
                <a:cs typeface="Times New Roman" pitchFamily="18" charset="0"/>
              </a:rPr>
              <a:t>is a migrant agricultural worker or has a parent, spouse, or guardian who is a migrant agricultural worker; and </a:t>
            </a:r>
          </a:p>
          <a:p>
            <a:pPr marL="342866" indent="-342866" defTabSz="914307" eaLnBrk="1" fontAlgn="auto" hangingPunct="1">
              <a:spcAft>
                <a:spcPts val="0"/>
              </a:spcAft>
              <a:buFont typeface="Arial" pitchFamily="34" charset="0"/>
              <a:buChar char="•"/>
              <a:defRPr/>
            </a:pPr>
            <a:r>
              <a:rPr lang="en-US" dirty="0" smtClean="0">
                <a:cs typeface="Times New Roman" pitchFamily="18" charset="0"/>
              </a:rPr>
              <a:t>has moved from one school district to another within the preceding 36 months in order to obtain (or seek) temporary or seasonal employment in qualifying agricultural work. </a:t>
            </a:r>
          </a:p>
          <a:p>
            <a:pPr marL="342866" indent="-342866" defTabSz="914307" eaLnBrk="1" fontAlgn="auto" hangingPunct="1">
              <a:spcAft>
                <a:spcPts val="0"/>
              </a:spcAft>
              <a:buFont typeface="Arial" charset="0"/>
              <a:buNone/>
              <a:defRPr/>
            </a:pPr>
            <a:endParaRPr lang="en-US" dirty="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4F9C223C-1D9F-4668-8F66-1F1E21D90D75}"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Service Delivery Designs</a:t>
            </a:r>
            <a:endParaRPr lang="en-US" dirty="0">
              <a:latin typeface="+mn-lt"/>
            </a:endParaRPr>
          </a:p>
        </p:txBody>
      </p:sp>
      <p:sp>
        <p:nvSpPr>
          <p:cNvPr id="3" name="Content Placeholder 2"/>
          <p:cNvSpPr>
            <a:spLocks noGrp="1"/>
          </p:cNvSpPr>
          <p:nvPr>
            <p:ph idx="1"/>
          </p:nvPr>
        </p:nvSpPr>
        <p:spPr>
          <a:xfrm>
            <a:off x="618375" y="1435207"/>
            <a:ext cx="7886700" cy="4351338"/>
          </a:xfrm>
        </p:spPr>
        <p:txBody>
          <a:bodyPr/>
          <a:lstStyle/>
          <a:p>
            <a:r>
              <a:rPr lang="en-US" dirty="0" smtClean="0"/>
              <a:t>During the school day:  Inclusion and Pull-out   </a:t>
            </a:r>
          </a:p>
          <a:p>
            <a:r>
              <a:rPr lang="en-US" dirty="0" smtClean="0"/>
              <a:t>Extended day programs  </a:t>
            </a:r>
          </a:p>
          <a:p>
            <a:r>
              <a:rPr lang="en-US" dirty="0" smtClean="0"/>
              <a:t>Before/after school programs</a:t>
            </a:r>
          </a:p>
          <a:p>
            <a:r>
              <a:rPr lang="en-US" dirty="0" smtClean="0"/>
              <a:t>Saturday programs </a:t>
            </a:r>
          </a:p>
          <a:p>
            <a:r>
              <a:rPr lang="en-US" dirty="0" smtClean="0"/>
              <a:t>In-home instruction (e.g., the MEP provides family/literacy services to the child at home)  </a:t>
            </a:r>
          </a:p>
          <a:p>
            <a:r>
              <a:rPr lang="en-US" dirty="0" smtClean="0"/>
              <a:t>Summer or intersession programs; and</a:t>
            </a:r>
          </a:p>
          <a:p>
            <a:r>
              <a:rPr lang="en-US" dirty="0" smtClean="0"/>
              <a:t>Distance learning programs (e.g., web-based or portable courses).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152400"/>
            <a:ext cx="8458200" cy="1143000"/>
          </a:xfrm>
        </p:spPr>
        <p:txBody>
          <a:bodyPr>
            <a:normAutofit/>
          </a:bodyPr>
          <a:lstStyle/>
          <a:p>
            <a:r>
              <a:rPr lang="en-US" sz="4000" dirty="0" smtClean="0">
                <a:latin typeface="+mn-lt"/>
              </a:rPr>
              <a:t>Inclusion and Pull Out</a:t>
            </a:r>
          </a:p>
        </p:txBody>
      </p:sp>
      <p:sp>
        <p:nvSpPr>
          <p:cNvPr id="15363" name="Content Placeholder 2"/>
          <p:cNvSpPr>
            <a:spLocks noGrp="1"/>
          </p:cNvSpPr>
          <p:nvPr>
            <p:ph idx="1"/>
          </p:nvPr>
        </p:nvSpPr>
        <p:spPr>
          <a:xfrm>
            <a:off x="435428" y="1589315"/>
            <a:ext cx="8229600" cy="4678363"/>
          </a:xfrm>
        </p:spPr>
        <p:txBody>
          <a:bodyPr>
            <a:normAutofit lnSpcReduction="10000"/>
          </a:bodyPr>
          <a:lstStyle/>
          <a:p>
            <a:r>
              <a:rPr lang="en-US" dirty="0" smtClean="0"/>
              <a:t>During the school day</a:t>
            </a:r>
          </a:p>
          <a:p>
            <a:r>
              <a:rPr lang="en-US" dirty="0" smtClean="0"/>
              <a:t>Advanced planning and collaboration with the classroom teacher</a:t>
            </a:r>
          </a:p>
          <a:p>
            <a:r>
              <a:rPr lang="en-US" dirty="0" smtClean="0"/>
              <a:t>Additional instructional time – in addition to the CORE instructional time</a:t>
            </a:r>
          </a:p>
          <a:p>
            <a:r>
              <a:rPr lang="en-US" dirty="0" smtClean="0"/>
              <a:t>Peer tutoring program</a:t>
            </a:r>
          </a:p>
          <a:p>
            <a:r>
              <a:rPr lang="en-US" dirty="0"/>
              <a:t>F</a:t>
            </a:r>
            <a:r>
              <a:rPr lang="en-US" dirty="0" smtClean="0"/>
              <a:t>aculty tutoring</a:t>
            </a:r>
          </a:p>
          <a:p>
            <a:r>
              <a:rPr lang="en-US" dirty="0"/>
              <a:t>H</a:t>
            </a:r>
            <a:r>
              <a:rPr lang="en-US" dirty="0" smtClean="0"/>
              <a:t>iring academically high-achieving college students</a:t>
            </a:r>
          </a:p>
          <a:p>
            <a:r>
              <a:rPr lang="en-US" dirty="0" smtClean="0"/>
              <a:t>Hiring retired teachers</a:t>
            </a:r>
          </a:p>
          <a:p>
            <a:r>
              <a:rPr lang="en-US" dirty="0" smtClean="0"/>
              <a:t>Volunteers</a:t>
            </a:r>
          </a:p>
          <a:p>
            <a:pPr lvl="1"/>
            <a:endParaRPr lang="en-US"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F085B00E-674D-4317-A693-2F7C1DA25465}"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Bulloch </a:t>
            </a:r>
            <a:r>
              <a:rPr lang="en-US" sz="3600" dirty="0">
                <a:latin typeface="+mn-lt"/>
              </a:rPr>
              <a:t>County </a:t>
            </a:r>
            <a:r>
              <a:rPr lang="en-US" sz="3600" dirty="0" smtClean="0">
                <a:latin typeface="+mn-lt"/>
              </a:rPr>
              <a:t>Tutoring </a:t>
            </a:r>
            <a:r>
              <a:rPr lang="en-US" sz="3600" dirty="0">
                <a:latin typeface="+mn-lt"/>
              </a:rPr>
              <a:t>Program</a:t>
            </a:r>
          </a:p>
        </p:txBody>
      </p:sp>
      <p:sp>
        <p:nvSpPr>
          <p:cNvPr id="3" name="Content Placeholder 2"/>
          <p:cNvSpPr>
            <a:spLocks noGrp="1"/>
          </p:cNvSpPr>
          <p:nvPr>
            <p:ph idx="1"/>
          </p:nvPr>
        </p:nvSpPr>
        <p:spPr>
          <a:xfrm>
            <a:off x="618375" y="1527673"/>
            <a:ext cx="7886700" cy="4698465"/>
          </a:xfrm>
        </p:spPr>
        <p:txBody>
          <a:bodyPr>
            <a:normAutofit fontScale="47500" lnSpcReduction="20000"/>
          </a:bodyPr>
          <a:lstStyle/>
          <a:p>
            <a:r>
              <a:rPr lang="en-US" sz="3600" dirty="0"/>
              <a:t>Georgia Southern University </a:t>
            </a:r>
            <a:r>
              <a:rPr lang="en-US" sz="3600" dirty="0" smtClean="0"/>
              <a:t>/Community </a:t>
            </a:r>
            <a:r>
              <a:rPr lang="en-US" sz="3600" dirty="0"/>
              <a:t>Liaisons </a:t>
            </a:r>
            <a:r>
              <a:rPr lang="en-US" sz="3600" dirty="0" smtClean="0"/>
              <a:t>- recruits </a:t>
            </a:r>
            <a:r>
              <a:rPr lang="en-US" sz="3600" dirty="0"/>
              <a:t>GSU volunteers to work with EL/Migrant students. </a:t>
            </a:r>
            <a:endParaRPr lang="en-US" sz="3600" dirty="0" smtClean="0"/>
          </a:p>
          <a:p>
            <a:r>
              <a:rPr lang="en-US" sz="3600" dirty="0" smtClean="0"/>
              <a:t>Community </a:t>
            </a:r>
            <a:r>
              <a:rPr lang="en-US" sz="3600" dirty="0"/>
              <a:t>Liaison </a:t>
            </a:r>
            <a:r>
              <a:rPr lang="en-US" sz="3600" dirty="0" smtClean="0"/>
              <a:t>recruits volunteers for </a:t>
            </a:r>
            <a:r>
              <a:rPr lang="en-US" sz="3600" dirty="0"/>
              <a:t>a minimum for 6 to 9 weeks, 1-2 hours a week</a:t>
            </a:r>
            <a:r>
              <a:rPr lang="en-US" sz="3600" dirty="0" smtClean="0"/>
              <a:t>.</a:t>
            </a:r>
          </a:p>
          <a:p>
            <a:r>
              <a:rPr lang="en-US" sz="3600" dirty="0" smtClean="0"/>
              <a:t>The </a:t>
            </a:r>
            <a:r>
              <a:rPr lang="en-US" sz="3600" dirty="0"/>
              <a:t>volunteers' areas of academic strength are </a:t>
            </a:r>
            <a:r>
              <a:rPr lang="en-US" sz="3600" dirty="0" smtClean="0"/>
              <a:t>identified. </a:t>
            </a:r>
          </a:p>
          <a:p>
            <a:r>
              <a:rPr lang="en-US" sz="3600" dirty="0" smtClean="0"/>
              <a:t>Community </a:t>
            </a:r>
            <a:r>
              <a:rPr lang="en-US" sz="3600" dirty="0"/>
              <a:t>Liaison </a:t>
            </a:r>
            <a:r>
              <a:rPr lang="en-US" sz="3600" dirty="0" smtClean="0"/>
              <a:t>surveys </a:t>
            </a:r>
            <a:r>
              <a:rPr lang="en-US" sz="3600" dirty="0"/>
              <a:t>the school teachers in the district to determine the need for volunteers and </a:t>
            </a:r>
            <a:r>
              <a:rPr lang="en-US" sz="3600" dirty="0" smtClean="0"/>
              <a:t>content </a:t>
            </a:r>
            <a:r>
              <a:rPr lang="en-US" sz="3600" dirty="0"/>
              <a:t>areas </a:t>
            </a:r>
            <a:r>
              <a:rPr lang="en-US" sz="3600" dirty="0" smtClean="0"/>
              <a:t>that need </a:t>
            </a:r>
            <a:r>
              <a:rPr lang="en-US" sz="3600" dirty="0"/>
              <a:t>to be addressed</a:t>
            </a:r>
            <a:r>
              <a:rPr lang="en-US" sz="3600" dirty="0" smtClean="0"/>
              <a:t>.</a:t>
            </a:r>
          </a:p>
          <a:p>
            <a:r>
              <a:rPr lang="en-US" sz="3600" dirty="0" smtClean="0"/>
              <a:t>Spring - 39 </a:t>
            </a:r>
            <a:r>
              <a:rPr lang="en-US" sz="3600" dirty="0"/>
              <a:t> </a:t>
            </a:r>
            <a:r>
              <a:rPr lang="en-US" sz="3600" dirty="0" smtClean="0"/>
              <a:t>volunteers logged </a:t>
            </a:r>
            <a:r>
              <a:rPr lang="en-US" sz="3600" dirty="0"/>
              <a:t>in over 200 </a:t>
            </a:r>
            <a:r>
              <a:rPr lang="en-US" sz="3600" dirty="0" smtClean="0"/>
              <a:t>hours.</a:t>
            </a:r>
          </a:p>
          <a:p>
            <a:r>
              <a:rPr lang="en-US" sz="3600" dirty="0" smtClean="0"/>
              <a:t>Fall - 400 </a:t>
            </a:r>
            <a:r>
              <a:rPr lang="en-US" sz="3600" dirty="0"/>
              <a:t>hours of volunteer time. </a:t>
            </a:r>
            <a:endParaRPr lang="en-US" sz="3600" dirty="0" smtClean="0"/>
          </a:p>
          <a:p>
            <a:r>
              <a:rPr lang="en-US" sz="3600" dirty="0" smtClean="0"/>
              <a:t>5th </a:t>
            </a:r>
            <a:r>
              <a:rPr lang="en-US" sz="3600" dirty="0"/>
              <a:t>year of utilizing this resource. </a:t>
            </a:r>
            <a:endParaRPr lang="en-US" sz="3600" dirty="0" smtClean="0"/>
          </a:p>
          <a:p>
            <a:r>
              <a:rPr lang="en-US" sz="3600" dirty="0" smtClean="0"/>
              <a:t>Tutor </a:t>
            </a:r>
            <a:r>
              <a:rPr lang="en-US" sz="3600" dirty="0"/>
              <a:t>is in the classroom or media center always under the supervision of a certified </a:t>
            </a:r>
            <a:r>
              <a:rPr lang="en-US" sz="3600" dirty="0" smtClean="0"/>
              <a:t>teacher.</a:t>
            </a:r>
          </a:p>
          <a:p>
            <a:r>
              <a:rPr lang="en-US" sz="3600" dirty="0" smtClean="0"/>
              <a:t>Tutor works </a:t>
            </a:r>
            <a:r>
              <a:rPr lang="en-US" sz="3600" dirty="0"/>
              <a:t>either one on one or with a small group to better explain complex standards</a:t>
            </a:r>
            <a:r>
              <a:rPr lang="en-US" sz="3600" dirty="0" smtClean="0"/>
              <a:t>.</a:t>
            </a:r>
          </a:p>
          <a:p>
            <a:r>
              <a:rPr lang="en-US" sz="3600" dirty="0" smtClean="0"/>
              <a:t> Days and times: </a:t>
            </a:r>
          </a:p>
          <a:p>
            <a:pPr lvl="1"/>
            <a:r>
              <a:rPr lang="en-US" sz="3600" dirty="0" smtClean="0"/>
              <a:t>Monday/Wednesday </a:t>
            </a:r>
            <a:r>
              <a:rPr lang="en-US" sz="3600" dirty="0"/>
              <a:t>9:41-11:11</a:t>
            </a:r>
          </a:p>
          <a:p>
            <a:pPr lvl="1"/>
            <a:r>
              <a:rPr lang="en-US" sz="3600" dirty="0"/>
              <a:t>Thursdays 12:15-1:15</a:t>
            </a:r>
          </a:p>
          <a:p>
            <a:pPr lvl="1"/>
            <a:r>
              <a:rPr lang="en-US" sz="3600" dirty="0"/>
              <a:t>Monday/Wednesday 10:00-12:00</a:t>
            </a:r>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5/22/2015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1791889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A25B6E7437D643BEAAC06D495827D4" ma:contentTypeVersion="1" ma:contentTypeDescription="Create a new document." ma:contentTypeScope="" ma:versionID="66569ed78ef03d9940b56cdcaa4b98c3">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e0a227e79e5b6307bbf1572d7d772b37"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16A5560-3EA7-45D2-94DC-11B1E03D9558}"/>
</file>

<file path=customXml/itemProps2.xml><?xml version="1.0" encoding="utf-8"?>
<ds:datastoreItem xmlns:ds="http://schemas.openxmlformats.org/officeDocument/2006/customXml" ds:itemID="{06F7A01A-8FAE-4198-ABD9-82703C4587EE}"/>
</file>

<file path=customXml/itemProps3.xml><?xml version="1.0" encoding="utf-8"?>
<ds:datastoreItem xmlns:ds="http://schemas.openxmlformats.org/officeDocument/2006/customXml" ds:itemID="{EEF414E8-642F-4D9A-AF91-AFE36CFACBCF}"/>
</file>

<file path=docProps/app.xml><?xml version="1.0" encoding="utf-8"?>
<Properties xmlns="http://schemas.openxmlformats.org/officeDocument/2006/extended-properties" xmlns:vt="http://schemas.openxmlformats.org/officeDocument/2006/docPropsVTypes">
  <Template>GaDOE-PowerPoint-WhiteTemplate</Template>
  <TotalTime>1328</TotalTime>
  <Words>1495</Words>
  <Application>Microsoft Office PowerPoint</Application>
  <PresentationFormat>On-screen Show (4:3)</PresentationFormat>
  <Paragraphs>211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GaDOE-PowerPoint-WhiteTemplate</vt:lpstr>
      <vt:lpstr>Maximizing Schedules for Title I, Part C  Migrant Education Program (MEP)   Local Staff (SSPs and Recruiters)</vt:lpstr>
      <vt:lpstr>Session Objectives</vt:lpstr>
      <vt:lpstr>What is the Migrant Education Program (MEP)?</vt:lpstr>
      <vt:lpstr> Legal Authority  for Priority For Services (PFS)   </vt:lpstr>
      <vt:lpstr>Title I, Part C Migrant Education Program</vt:lpstr>
      <vt:lpstr>What is the definition of  “migratory child”?</vt:lpstr>
      <vt:lpstr>Service Delivery Designs</vt:lpstr>
      <vt:lpstr>Inclusion and Pull Out</vt:lpstr>
      <vt:lpstr>Bulloch County Tutoring Program</vt:lpstr>
      <vt:lpstr>Extended Day Programs</vt:lpstr>
      <vt:lpstr>Extended Day Programs</vt:lpstr>
      <vt:lpstr>Toombs County After School Program</vt:lpstr>
      <vt:lpstr>Gordon County Tutoring Program</vt:lpstr>
      <vt:lpstr>Saturday Programs</vt:lpstr>
      <vt:lpstr>In-Home Instruction</vt:lpstr>
      <vt:lpstr>Summer and Intersession  Programs</vt:lpstr>
      <vt:lpstr>Distance Learning</vt:lpstr>
      <vt:lpstr>Sample MEP Staff Schedule</vt:lpstr>
      <vt:lpstr>Sample MEP Staff Schedule</vt:lpstr>
      <vt:lpstr>Tips for Designing  MEP Staff Schedules</vt:lpstr>
      <vt:lpstr>Tips for Designing  MEP Staff Schedules</vt:lpstr>
      <vt:lpstr>Tips for Designing  MEP Staff Schedules</vt:lpstr>
      <vt:lpstr>Tips for Designing  MEP Staff Schedules</vt:lpstr>
      <vt:lpstr>Tips for Designing  MEP Staff Schedules</vt:lpstr>
      <vt:lpstr>Tips for Designing  MEP Staff Schedules</vt:lpstr>
      <vt:lpstr>Title I, Part C Migrant Education Program</vt:lpstr>
      <vt:lpstr>Questions?</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Wight</dc:creator>
  <cp:lastModifiedBy>John Wight</cp:lastModifiedBy>
  <cp:revision>71</cp:revision>
  <dcterms:created xsi:type="dcterms:W3CDTF">2015-02-03T14:24:58Z</dcterms:created>
  <dcterms:modified xsi:type="dcterms:W3CDTF">2015-05-22T13:06:41Z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0x01010026A25B6E7437D643BEAAC06D495827D4</vt:lpwstr>
  </property>
  <property fmtid="{D5CDD505-2E9C-101B-9397-08002B2CF9AE}" pid="3" name="TemplateUrl">
    <vt:lpwstr/>
  </property>
  <property fmtid="{D5CDD505-2E9C-101B-9397-08002B2CF9AE}" pid="4" name="Order">
    <vt:r8>142700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Page">
    <vt:lpwstr/>
  </property>
  <property fmtid="{D5CDD505-2E9C-101B-9397-08002B2CF9AE}" pid="10" name="Page SubHeader">
    <vt:lpwstr/>
  </property>
</Properties>
</file>