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687" r:id="rId6"/>
  </p:sldMasterIdLst>
  <p:notesMasterIdLst>
    <p:notesMasterId r:id="rId112"/>
  </p:notesMasterIdLst>
  <p:sldIdLst>
    <p:sldId id="256" r:id="rId7"/>
    <p:sldId id="371" r:id="rId8"/>
    <p:sldId id="390" r:id="rId9"/>
    <p:sldId id="260" r:id="rId10"/>
    <p:sldId id="261" r:id="rId11"/>
    <p:sldId id="262" r:id="rId12"/>
    <p:sldId id="266" r:id="rId13"/>
    <p:sldId id="268" r:id="rId14"/>
    <p:sldId id="384" r:id="rId15"/>
    <p:sldId id="385" r:id="rId16"/>
    <p:sldId id="386" r:id="rId17"/>
    <p:sldId id="387" r:id="rId18"/>
    <p:sldId id="388" r:id="rId19"/>
    <p:sldId id="389" r:id="rId20"/>
    <p:sldId id="269" r:id="rId21"/>
    <p:sldId id="270" r:id="rId22"/>
    <p:sldId id="271" r:id="rId23"/>
    <p:sldId id="272" r:id="rId24"/>
    <p:sldId id="275" r:id="rId25"/>
    <p:sldId id="276" r:id="rId26"/>
    <p:sldId id="279" r:id="rId27"/>
    <p:sldId id="278" r:id="rId28"/>
    <p:sldId id="281" r:id="rId29"/>
    <p:sldId id="282" r:id="rId30"/>
    <p:sldId id="284" r:id="rId31"/>
    <p:sldId id="285" r:id="rId32"/>
    <p:sldId id="286" r:id="rId33"/>
    <p:sldId id="288" r:id="rId34"/>
    <p:sldId id="289" r:id="rId35"/>
    <p:sldId id="290" r:id="rId36"/>
    <p:sldId id="292" r:id="rId37"/>
    <p:sldId id="391" r:id="rId38"/>
    <p:sldId id="291" r:id="rId39"/>
    <p:sldId id="293" r:id="rId40"/>
    <p:sldId id="294" r:id="rId41"/>
    <p:sldId id="295" r:id="rId42"/>
    <p:sldId id="296" r:id="rId43"/>
    <p:sldId id="297" r:id="rId44"/>
    <p:sldId id="298" r:id="rId45"/>
    <p:sldId id="299" r:id="rId46"/>
    <p:sldId id="300" r:id="rId47"/>
    <p:sldId id="301" r:id="rId48"/>
    <p:sldId id="302" r:id="rId49"/>
    <p:sldId id="303" r:id="rId50"/>
    <p:sldId id="305" r:id="rId51"/>
    <p:sldId id="306" r:id="rId52"/>
    <p:sldId id="307" r:id="rId53"/>
    <p:sldId id="308" r:id="rId54"/>
    <p:sldId id="310" r:id="rId55"/>
    <p:sldId id="311" r:id="rId56"/>
    <p:sldId id="312" r:id="rId57"/>
    <p:sldId id="313" r:id="rId58"/>
    <p:sldId id="315" r:id="rId59"/>
    <p:sldId id="316" r:id="rId60"/>
    <p:sldId id="318" r:id="rId61"/>
    <p:sldId id="317" r:id="rId62"/>
    <p:sldId id="319" r:id="rId63"/>
    <p:sldId id="320" r:id="rId64"/>
    <p:sldId id="322" r:id="rId65"/>
    <p:sldId id="381"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8" r:id="rId81"/>
    <p:sldId id="339" r:id="rId82"/>
    <p:sldId id="340" r:id="rId83"/>
    <p:sldId id="341" r:id="rId84"/>
    <p:sldId id="342" r:id="rId85"/>
    <p:sldId id="344" r:id="rId86"/>
    <p:sldId id="346" r:id="rId87"/>
    <p:sldId id="347" r:id="rId88"/>
    <p:sldId id="348" r:id="rId89"/>
    <p:sldId id="349" r:id="rId90"/>
    <p:sldId id="350" r:id="rId91"/>
    <p:sldId id="351" r:id="rId92"/>
    <p:sldId id="352" r:id="rId93"/>
    <p:sldId id="353" r:id="rId94"/>
    <p:sldId id="354" r:id="rId95"/>
    <p:sldId id="355" r:id="rId96"/>
    <p:sldId id="356" r:id="rId97"/>
    <p:sldId id="382" r:id="rId98"/>
    <p:sldId id="358" r:id="rId99"/>
    <p:sldId id="359" r:id="rId100"/>
    <p:sldId id="360" r:id="rId101"/>
    <p:sldId id="361" r:id="rId102"/>
    <p:sldId id="383" r:id="rId103"/>
    <p:sldId id="362" r:id="rId104"/>
    <p:sldId id="363" r:id="rId105"/>
    <p:sldId id="364" r:id="rId106"/>
    <p:sldId id="367" r:id="rId107"/>
    <p:sldId id="372" r:id="rId108"/>
    <p:sldId id="373" r:id="rId109"/>
    <p:sldId id="392" r:id="rId110"/>
    <p:sldId id="368" r:id="rId1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my Wilkes" initials="T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1314" y="-108"/>
      </p:cViewPr>
      <p:guideLst>
        <p:guide orient="horz" pos="2160"/>
        <p:guide pos="2880"/>
      </p:guideLst>
    </p:cSldViewPr>
  </p:slideViewPr>
  <p:notesTextViewPr>
    <p:cViewPr>
      <p:scale>
        <a:sx n="1" d="1"/>
        <a:sy n="1" d="1"/>
      </p:scale>
      <p:origin x="0" y="0"/>
    </p:cViewPr>
  </p:notesTextViewPr>
  <p:sorterViewPr>
    <p:cViewPr>
      <p:scale>
        <a:sx n="100" d="100"/>
        <a:sy n="100" d="100"/>
      </p:scale>
      <p:origin x="0" y="-2331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tableStyles" Target="tableStyles.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notesMaster" Target="notesMasters/notesMaster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110" Type="http://schemas.openxmlformats.org/officeDocument/2006/relationships/slide" Target="slides/slide104.xml"/><Relationship Id="rId115"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13"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1AA8B-6B3F-41BE-860D-AC860358147F}" type="doc">
      <dgm:prSet loTypeId="urn:microsoft.com/office/officeart/2005/8/layout/pyramid2" loCatId="list" qsTypeId="urn:microsoft.com/office/officeart/2005/8/quickstyle/simple1" qsCatId="simple" csTypeId="urn:microsoft.com/office/officeart/2005/8/colors/colorful5" csCatId="colorful" phldr="1"/>
      <dgm:spPr/>
    </dgm:pt>
    <dgm:pt modelId="{FDB6F08C-094E-4DCF-A310-6270FA849717}">
      <dgm:prSet phldrT="[Text]"/>
      <dgm:spPr/>
      <dgm:t>
        <a:bodyPr/>
        <a:lstStyle/>
        <a:p>
          <a:r>
            <a:rPr lang="en-US" dirty="0" smtClean="0"/>
            <a:t>Flexible Learning Program (FLP) Plan</a:t>
          </a:r>
          <a:endParaRPr lang="en-US" dirty="0"/>
        </a:p>
      </dgm:t>
    </dgm:pt>
    <dgm:pt modelId="{D5B05A2B-3B2D-4EC8-BE2B-7DED38718B26}" type="parTrans" cxnId="{A745D6AC-EDEB-462D-A3FF-DD16A060DAD1}">
      <dgm:prSet/>
      <dgm:spPr/>
      <dgm:t>
        <a:bodyPr/>
        <a:lstStyle/>
        <a:p>
          <a:endParaRPr lang="en-US"/>
        </a:p>
      </dgm:t>
    </dgm:pt>
    <dgm:pt modelId="{DF25C3B6-2908-45A9-8A09-D16F9ADACC5D}" type="sibTrans" cxnId="{A745D6AC-EDEB-462D-A3FF-DD16A060DAD1}">
      <dgm:prSet/>
      <dgm:spPr/>
      <dgm:t>
        <a:bodyPr/>
        <a:lstStyle/>
        <a:p>
          <a:endParaRPr lang="en-US"/>
        </a:p>
      </dgm:t>
    </dgm:pt>
    <dgm:pt modelId="{FBEEB8DC-D782-4EDB-A97F-0657570E9C32}">
      <dgm:prSet phldrT="[Text]"/>
      <dgm:spPr/>
      <dgm:t>
        <a:bodyPr/>
        <a:lstStyle/>
        <a:p>
          <a:r>
            <a:rPr lang="en-US" dirty="0" smtClean="0"/>
            <a:t>Title I </a:t>
          </a:r>
          <a:r>
            <a:rPr lang="en-US" dirty="0" err="1" smtClean="0"/>
            <a:t>Districtwide</a:t>
          </a:r>
          <a:r>
            <a:rPr lang="en-US" dirty="0" smtClean="0"/>
            <a:t> Activity or LEA Tutoring</a:t>
          </a:r>
          <a:endParaRPr lang="en-US" dirty="0"/>
        </a:p>
      </dgm:t>
    </dgm:pt>
    <dgm:pt modelId="{14965E0B-FFAA-4830-A4BF-EEF35AF1976C}" type="parTrans" cxnId="{80ABFBE6-C6FD-4CEB-88F1-FA0126F0629E}">
      <dgm:prSet/>
      <dgm:spPr/>
      <dgm:t>
        <a:bodyPr/>
        <a:lstStyle/>
        <a:p>
          <a:endParaRPr lang="en-US"/>
        </a:p>
      </dgm:t>
    </dgm:pt>
    <dgm:pt modelId="{755F95D1-5923-4B48-B2DA-8F39F19FD081}" type="sibTrans" cxnId="{80ABFBE6-C6FD-4CEB-88F1-FA0126F0629E}">
      <dgm:prSet/>
      <dgm:spPr/>
      <dgm:t>
        <a:bodyPr/>
        <a:lstStyle/>
        <a:p>
          <a:endParaRPr lang="en-US"/>
        </a:p>
      </dgm:t>
    </dgm:pt>
    <dgm:pt modelId="{55507A44-BF0C-4B06-9D7C-A5061797F881}">
      <dgm:prSet phldrT="[Text]"/>
      <dgm:spPr/>
      <dgm:t>
        <a:bodyPr/>
        <a:lstStyle/>
        <a:p>
          <a:r>
            <a:rPr lang="en-US" dirty="0" smtClean="0"/>
            <a:t>Basic Title I Program</a:t>
          </a:r>
          <a:endParaRPr lang="en-US" dirty="0"/>
        </a:p>
      </dgm:t>
    </dgm:pt>
    <dgm:pt modelId="{0A4984C9-89C1-463A-BB4D-82CCBEEB9663}" type="parTrans" cxnId="{A46E1FEA-8C94-4563-A1A6-DC6B04E4AA85}">
      <dgm:prSet/>
      <dgm:spPr/>
      <dgm:t>
        <a:bodyPr/>
        <a:lstStyle/>
        <a:p>
          <a:endParaRPr lang="en-US"/>
        </a:p>
      </dgm:t>
    </dgm:pt>
    <dgm:pt modelId="{65F40F1E-EE55-4642-849B-134084E0A36C}" type="sibTrans" cxnId="{A46E1FEA-8C94-4563-A1A6-DC6B04E4AA85}">
      <dgm:prSet/>
      <dgm:spPr/>
      <dgm:t>
        <a:bodyPr/>
        <a:lstStyle/>
        <a:p>
          <a:endParaRPr lang="en-US"/>
        </a:p>
      </dgm:t>
    </dgm:pt>
    <dgm:pt modelId="{EB774125-AA2A-4A0D-B675-84B085D72477}" type="pres">
      <dgm:prSet presAssocID="{8F11AA8B-6B3F-41BE-860D-AC860358147F}" presName="compositeShape" presStyleCnt="0">
        <dgm:presLayoutVars>
          <dgm:dir/>
          <dgm:resizeHandles/>
        </dgm:presLayoutVars>
      </dgm:prSet>
      <dgm:spPr/>
    </dgm:pt>
    <dgm:pt modelId="{88DC958D-2373-48E1-A011-C82D7893D420}" type="pres">
      <dgm:prSet presAssocID="{8F11AA8B-6B3F-41BE-860D-AC860358147F}" presName="pyramid" presStyleLbl="node1" presStyleIdx="0" presStyleCnt="1"/>
      <dgm:spPr/>
    </dgm:pt>
    <dgm:pt modelId="{CEDC079A-EF51-460C-868C-60719F704E48}" type="pres">
      <dgm:prSet presAssocID="{8F11AA8B-6B3F-41BE-860D-AC860358147F}" presName="theList" presStyleCnt="0"/>
      <dgm:spPr/>
    </dgm:pt>
    <dgm:pt modelId="{9147AC04-97EB-42CD-B65B-CDB7DC806653}" type="pres">
      <dgm:prSet presAssocID="{FDB6F08C-094E-4DCF-A310-6270FA849717}" presName="aNode" presStyleLbl="fgAcc1" presStyleIdx="0" presStyleCnt="3">
        <dgm:presLayoutVars>
          <dgm:bulletEnabled val="1"/>
        </dgm:presLayoutVars>
      </dgm:prSet>
      <dgm:spPr/>
      <dgm:t>
        <a:bodyPr/>
        <a:lstStyle/>
        <a:p>
          <a:endParaRPr lang="en-US"/>
        </a:p>
      </dgm:t>
    </dgm:pt>
    <dgm:pt modelId="{ADFD87E9-5CEB-4BE6-B08E-CEF06660A221}" type="pres">
      <dgm:prSet presAssocID="{FDB6F08C-094E-4DCF-A310-6270FA849717}" presName="aSpace" presStyleCnt="0"/>
      <dgm:spPr/>
    </dgm:pt>
    <dgm:pt modelId="{941454CB-81F4-4226-BB93-EA0028800DD4}" type="pres">
      <dgm:prSet presAssocID="{FBEEB8DC-D782-4EDB-A97F-0657570E9C32}" presName="aNode" presStyleLbl="fgAcc1" presStyleIdx="1" presStyleCnt="3">
        <dgm:presLayoutVars>
          <dgm:bulletEnabled val="1"/>
        </dgm:presLayoutVars>
      </dgm:prSet>
      <dgm:spPr/>
      <dgm:t>
        <a:bodyPr/>
        <a:lstStyle/>
        <a:p>
          <a:endParaRPr lang="en-US"/>
        </a:p>
      </dgm:t>
    </dgm:pt>
    <dgm:pt modelId="{059BFF98-19CA-41A0-A3AA-B1C85F67BCFA}" type="pres">
      <dgm:prSet presAssocID="{FBEEB8DC-D782-4EDB-A97F-0657570E9C32}" presName="aSpace" presStyleCnt="0"/>
      <dgm:spPr/>
    </dgm:pt>
    <dgm:pt modelId="{FE6220C9-4C1B-4FE2-8D41-AA52BF8FF14E}" type="pres">
      <dgm:prSet presAssocID="{55507A44-BF0C-4B06-9D7C-A5061797F881}" presName="aNode" presStyleLbl="fgAcc1" presStyleIdx="2" presStyleCnt="3">
        <dgm:presLayoutVars>
          <dgm:bulletEnabled val="1"/>
        </dgm:presLayoutVars>
      </dgm:prSet>
      <dgm:spPr/>
      <dgm:t>
        <a:bodyPr/>
        <a:lstStyle/>
        <a:p>
          <a:endParaRPr lang="en-US"/>
        </a:p>
      </dgm:t>
    </dgm:pt>
    <dgm:pt modelId="{23C18FA7-4CC6-4A5B-9606-5FBFE9E452F0}" type="pres">
      <dgm:prSet presAssocID="{55507A44-BF0C-4B06-9D7C-A5061797F881}" presName="aSpace" presStyleCnt="0"/>
      <dgm:spPr/>
    </dgm:pt>
  </dgm:ptLst>
  <dgm:cxnLst>
    <dgm:cxn modelId="{BE80F5CE-DB58-41BA-8CEC-5210E6BF8531}" type="presOf" srcId="{55507A44-BF0C-4B06-9D7C-A5061797F881}" destId="{FE6220C9-4C1B-4FE2-8D41-AA52BF8FF14E}" srcOrd="0" destOrd="0" presId="urn:microsoft.com/office/officeart/2005/8/layout/pyramid2"/>
    <dgm:cxn modelId="{80ABFBE6-C6FD-4CEB-88F1-FA0126F0629E}" srcId="{8F11AA8B-6B3F-41BE-860D-AC860358147F}" destId="{FBEEB8DC-D782-4EDB-A97F-0657570E9C32}" srcOrd="1" destOrd="0" parTransId="{14965E0B-FFAA-4830-A4BF-EEF35AF1976C}" sibTransId="{755F95D1-5923-4B48-B2DA-8F39F19FD081}"/>
    <dgm:cxn modelId="{A06C4365-3331-4B0B-9BE4-C4A8DDA2A0E6}" type="presOf" srcId="{8F11AA8B-6B3F-41BE-860D-AC860358147F}" destId="{EB774125-AA2A-4A0D-B675-84B085D72477}" srcOrd="0" destOrd="0" presId="urn:microsoft.com/office/officeart/2005/8/layout/pyramid2"/>
    <dgm:cxn modelId="{A46E1FEA-8C94-4563-A1A6-DC6B04E4AA85}" srcId="{8F11AA8B-6B3F-41BE-860D-AC860358147F}" destId="{55507A44-BF0C-4B06-9D7C-A5061797F881}" srcOrd="2" destOrd="0" parTransId="{0A4984C9-89C1-463A-BB4D-82CCBEEB9663}" sibTransId="{65F40F1E-EE55-4642-849B-134084E0A36C}"/>
    <dgm:cxn modelId="{A745D6AC-EDEB-462D-A3FF-DD16A060DAD1}" srcId="{8F11AA8B-6B3F-41BE-860D-AC860358147F}" destId="{FDB6F08C-094E-4DCF-A310-6270FA849717}" srcOrd="0" destOrd="0" parTransId="{D5B05A2B-3B2D-4EC8-BE2B-7DED38718B26}" sibTransId="{DF25C3B6-2908-45A9-8A09-D16F9ADACC5D}"/>
    <dgm:cxn modelId="{8B5E73E2-F6B1-459A-A9E3-BCF01C8473F5}" type="presOf" srcId="{FDB6F08C-094E-4DCF-A310-6270FA849717}" destId="{9147AC04-97EB-42CD-B65B-CDB7DC806653}" srcOrd="0" destOrd="0" presId="urn:microsoft.com/office/officeart/2005/8/layout/pyramid2"/>
    <dgm:cxn modelId="{6DA3D8BD-7ED7-4330-909B-EE27851F7FE3}" type="presOf" srcId="{FBEEB8DC-D782-4EDB-A97F-0657570E9C32}" destId="{941454CB-81F4-4226-BB93-EA0028800DD4}" srcOrd="0" destOrd="0" presId="urn:microsoft.com/office/officeart/2005/8/layout/pyramid2"/>
    <dgm:cxn modelId="{A0AEECBD-4781-4E4A-A664-063F4529E96F}" type="presParOf" srcId="{EB774125-AA2A-4A0D-B675-84B085D72477}" destId="{88DC958D-2373-48E1-A011-C82D7893D420}" srcOrd="0" destOrd="0" presId="urn:microsoft.com/office/officeart/2005/8/layout/pyramid2"/>
    <dgm:cxn modelId="{BD8161C0-4280-430D-AFCB-7D9D60A5F668}" type="presParOf" srcId="{EB774125-AA2A-4A0D-B675-84B085D72477}" destId="{CEDC079A-EF51-460C-868C-60719F704E48}" srcOrd="1" destOrd="0" presId="urn:microsoft.com/office/officeart/2005/8/layout/pyramid2"/>
    <dgm:cxn modelId="{FB7E459A-FD7A-4940-B7F5-6158405EE694}" type="presParOf" srcId="{CEDC079A-EF51-460C-868C-60719F704E48}" destId="{9147AC04-97EB-42CD-B65B-CDB7DC806653}" srcOrd="0" destOrd="0" presId="urn:microsoft.com/office/officeart/2005/8/layout/pyramid2"/>
    <dgm:cxn modelId="{5EC30A0A-172D-42B1-8E13-2DF9526EDE18}" type="presParOf" srcId="{CEDC079A-EF51-460C-868C-60719F704E48}" destId="{ADFD87E9-5CEB-4BE6-B08E-CEF06660A221}" srcOrd="1" destOrd="0" presId="urn:microsoft.com/office/officeart/2005/8/layout/pyramid2"/>
    <dgm:cxn modelId="{052CD02E-0A24-4424-9C55-04A0F4E8AEF7}" type="presParOf" srcId="{CEDC079A-EF51-460C-868C-60719F704E48}" destId="{941454CB-81F4-4226-BB93-EA0028800DD4}" srcOrd="2" destOrd="0" presId="urn:microsoft.com/office/officeart/2005/8/layout/pyramid2"/>
    <dgm:cxn modelId="{E76521B7-0DA3-4C6A-B913-BDA7BA6B20ED}" type="presParOf" srcId="{CEDC079A-EF51-460C-868C-60719F704E48}" destId="{059BFF98-19CA-41A0-A3AA-B1C85F67BCFA}" srcOrd="3" destOrd="0" presId="urn:microsoft.com/office/officeart/2005/8/layout/pyramid2"/>
    <dgm:cxn modelId="{9B168EF3-6B8F-4092-B4CC-09370857B6B0}" type="presParOf" srcId="{CEDC079A-EF51-460C-868C-60719F704E48}" destId="{FE6220C9-4C1B-4FE2-8D41-AA52BF8FF14E}" srcOrd="4" destOrd="0" presId="urn:microsoft.com/office/officeart/2005/8/layout/pyramid2"/>
    <dgm:cxn modelId="{7BB9A84B-21A7-4E77-9F96-7F6091E6A156}" type="presParOf" srcId="{CEDC079A-EF51-460C-868C-60719F704E48}" destId="{23C18FA7-4CC6-4A5B-9606-5FBFE9E452F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01AF6-67EF-4B09-B7EF-DBB1042D07C1}"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3C1C72E0-5128-4FFC-ACD6-B6752815A21E}">
      <dgm:prSet phldrT="[Text]"/>
      <dgm:spPr/>
      <dgm:t>
        <a:bodyPr/>
        <a:lstStyle/>
        <a:p>
          <a:r>
            <a:rPr lang="en-US" dirty="0" smtClean="0"/>
            <a:t>District</a:t>
          </a:r>
          <a:endParaRPr lang="en-US" dirty="0"/>
        </a:p>
      </dgm:t>
    </dgm:pt>
    <dgm:pt modelId="{5C8B657C-2FBD-4E55-B4BD-2081090135C1}" type="parTrans" cxnId="{E74B0F13-39F2-4F77-9E3E-835ED2001346}">
      <dgm:prSet/>
      <dgm:spPr/>
      <dgm:t>
        <a:bodyPr/>
        <a:lstStyle/>
        <a:p>
          <a:endParaRPr lang="en-US"/>
        </a:p>
      </dgm:t>
    </dgm:pt>
    <dgm:pt modelId="{40AEC8BB-4A0D-46A5-A566-CBD94DA2FDF7}" type="sibTrans" cxnId="{E74B0F13-39F2-4F77-9E3E-835ED2001346}">
      <dgm:prSet/>
      <dgm:spPr/>
      <dgm:t>
        <a:bodyPr/>
        <a:lstStyle/>
        <a:p>
          <a:endParaRPr lang="en-US"/>
        </a:p>
      </dgm:t>
    </dgm:pt>
    <dgm:pt modelId="{CED9FFDD-E1FB-4D5B-B922-FAB59F5C66CF}">
      <dgm:prSet phldrT="[Text]"/>
      <dgm:spPr/>
      <dgm:t>
        <a:bodyPr/>
        <a:lstStyle/>
        <a:p>
          <a:r>
            <a:rPr lang="en-US" dirty="0" smtClean="0"/>
            <a:t>District Level FLP Plan</a:t>
          </a:r>
          <a:endParaRPr lang="en-US" dirty="0"/>
        </a:p>
      </dgm:t>
    </dgm:pt>
    <dgm:pt modelId="{D0F9C992-645A-43F0-9A5F-33D6154180DB}" type="parTrans" cxnId="{5247EB83-FE5E-45EC-B5B1-F8F809409BD2}">
      <dgm:prSet/>
      <dgm:spPr/>
      <dgm:t>
        <a:bodyPr/>
        <a:lstStyle/>
        <a:p>
          <a:endParaRPr lang="en-US"/>
        </a:p>
      </dgm:t>
    </dgm:pt>
    <dgm:pt modelId="{9AB21F0E-1C85-458B-8463-E0E661391522}" type="sibTrans" cxnId="{5247EB83-FE5E-45EC-B5B1-F8F809409BD2}">
      <dgm:prSet/>
      <dgm:spPr/>
      <dgm:t>
        <a:bodyPr/>
        <a:lstStyle/>
        <a:p>
          <a:endParaRPr lang="en-US"/>
        </a:p>
      </dgm:t>
    </dgm:pt>
    <dgm:pt modelId="{F1442672-05BC-4D98-B60F-561ADA64745A}">
      <dgm:prSet phldrT="[Text]"/>
      <dgm:spPr/>
      <dgm:t>
        <a:bodyPr/>
        <a:lstStyle/>
        <a:p>
          <a:r>
            <a:rPr lang="en-US" dirty="0" smtClean="0"/>
            <a:t>Title I, Part A Monies Set-Aside at District Level</a:t>
          </a:r>
          <a:endParaRPr lang="en-US" dirty="0"/>
        </a:p>
      </dgm:t>
    </dgm:pt>
    <dgm:pt modelId="{24214096-08EE-4CA6-BC54-58F4006681F3}" type="parTrans" cxnId="{3BD7898C-E94B-4889-8F41-0612240F1318}">
      <dgm:prSet/>
      <dgm:spPr/>
      <dgm:t>
        <a:bodyPr/>
        <a:lstStyle/>
        <a:p>
          <a:endParaRPr lang="en-US"/>
        </a:p>
      </dgm:t>
    </dgm:pt>
    <dgm:pt modelId="{C92C094B-A878-4C88-8B8A-D337FBC0B79D}" type="sibTrans" cxnId="{3BD7898C-E94B-4889-8F41-0612240F1318}">
      <dgm:prSet/>
      <dgm:spPr/>
      <dgm:t>
        <a:bodyPr/>
        <a:lstStyle/>
        <a:p>
          <a:endParaRPr lang="en-US"/>
        </a:p>
      </dgm:t>
    </dgm:pt>
    <dgm:pt modelId="{AE0205C5-8525-4B48-A4FB-AA98E6558CAD}">
      <dgm:prSet phldrT="[Text]"/>
      <dgm:spPr/>
      <dgm:t>
        <a:bodyPr/>
        <a:lstStyle/>
        <a:p>
          <a:r>
            <a:rPr lang="en-US" dirty="0" smtClean="0"/>
            <a:t>School</a:t>
          </a:r>
          <a:endParaRPr lang="en-US" dirty="0"/>
        </a:p>
      </dgm:t>
    </dgm:pt>
    <dgm:pt modelId="{05ADDA88-B152-45E6-9C5E-A02082630E0D}" type="parTrans" cxnId="{50D099FD-9446-44A4-9CC1-CC70FBC11355}">
      <dgm:prSet/>
      <dgm:spPr/>
      <dgm:t>
        <a:bodyPr/>
        <a:lstStyle/>
        <a:p>
          <a:endParaRPr lang="en-US"/>
        </a:p>
      </dgm:t>
    </dgm:pt>
    <dgm:pt modelId="{12D72558-6BE3-4A65-99AB-CD41BE976DE2}" type="sibTrans" cxnId="{50D099FD-9446-44A4-9CC1-CC70FBC11355}">
      <dgm:prSet/>
      <dgm:spPr/>
      <dgm:t>
        <a:bodyPr/>
        <a:lstStyle/>
        <a:p>
          <a:endParaRPr lang="en-US"/>
        </a:p>
      </dgm:t>
    </dgm:pt>
    <dgm:pt modelId="{605A7FD8-31D4-4C85-9448-F43E48D6478D}">
      <dgm:prSet phldrT="[Text]"/>
      <dgm:spPr/>
      <dgm:t>
        <a:bodyPr/>
        <a:lstStyle/>
        <a:p>
          <a:r>
            <a:rPr lang="en-US" dirty="0" smtClean="0"/>
            <a:t>School Level FLP Activity</a:t>
          </a:r>
          <a:endParaRPr lang="en-US" dirty="0"/>
        </a:p>
      </dgm:t>
    </dgm:pt>
    <dgm:pt modelId="{47B16D85-572F-4697-8CD6-C9A76F925853}" type="parTrans" cxnId="{5BB17674-86DF-4DFE-B7D6-2D413479D8E6}">
      <dgm:prSet/>
      <dgm:spPr/>
      <dgm:t>
        <a:bodyPr/>
        <a:lstStyle/>
        <a:p>
          <a:endParaRPr lang="en-US"/>
        </a:p>
      </dgm:t>
    </dgm:pt>
    <dgm:pt modelId="{7D61B937-140C-4036-BF3D-4D0D619352C8}" type="sibTrans" cxnId="{5BB17674-86DF-4DFE-B7D6-2D413479D8E6}">
      <dgm:prSet/>
      <dgm:spPr/>
      <dgm:t>
        <a:bodyPr/>
        <a:lstStyle/>
        <a:p>
          <a:endParaRPr lang="en-US"/>
        </a:p>
      </dgm:t>
    </dgm:pt>
    <dgm:pt modelId="{BE619FA4-8B34-4EDD-8869-BE21EF4A99B8}">
      <dgm:prSet phldrT="[Text]"/>
      <dgm:spPr/>
      <dgm:t>
        <a:bodyPr/>
        <a:lstStyle/>
        <a:p>
          <a:r>
            <a:rPr lang="en-US" dirty="0" smtClean="0"/>
            <a:t>School Staff must be involved in planning the FLP activity and implementing the FLP program</a:t>
          </a:r>
          <a:endParaRPr lang="en-US" dirty="0"/>
        </a:p>
      </dgm:t>
    </dgm:pt>
    <dgm:pt modelId="{E356072C-12DF-459D-856E-6ED7EC64C9B3}" type="parTrans" cxnId="{31FF9494-F4AB-4191-8C01-51696DB95F92}">
      <dgm:prSet/>
      <dgm:spPr/>
      <dgm:t>
        <a:bodyPr/>
        <a:lstStyle/>
        <a:p>
          <a:endParaRPr lang="en-US"/>
        </a:p>
      </dgm:t>
    </dgm:pt>
    <dgm:pt modelId="{5789FAAA-50DF-4592-91A7-D1ED294129FD}" type="sibTrans" cxnId="{31FF9494-F4AB-4191-8C01-51696DB95F92}">
      <dgm:prSet/>
      <dgm:spPr/>
      <dgm:t>
        <a:bodyPr/>
        <a:lstStyle/>
        <a:p>
          <a:endParaRPr lang="en-US"/>
        </a:p>
      </dgm:t>
    </dgm:pt>
    <dgm:pt modelId="{9A5354F8-4980-4374-92A8-688015167C57}">
      <dgm:prSet phldrT="[Text]"/>
      <dgm:spPr/>
      <dgm:t>
        <a:bodyPr/>
        <a:lstStyle/>
        <a:p>
          <a:r>
            <a:rPr lang="en-US" dirty="0" smtClean="0"/>
            <a:t>Student</a:t>
          </a:r>
          <a:endParaRPr lang="en-US" dirty="0"/>
        </a:p>
      </dgm:t>
    </dgm:pt>
    <dgm:pt modelId="{8DA0AF8E-ECB9-47EE-932A-2D808574835B}" type="parTrans" cxnId="{6A9B5E94-E161-4F24-A2A1-914F4C93290B}">
      <dgm:prSet/>
      <dgm:spPr/>
      <dgm:t>
        <a:bodyPr/>
        <a:lstStyle/>
        <a:p>
          <a:endParaRPr lang="en-US"/>
        </a:p>
      </dgm:t>
    </dgm:pt>
    <dgm:pt modelId="{FB9DD7C3-CC03-462A-976B-C5054F07C758}" type="sibTrans" cxnId="{6A9B5E94-E161-4F24-A2A1-914F4C93290B}">
      <dgm:prSet/>
      <dgm:spPr/>
      <dgm:t>
        <a:bodyPr/>
        <a:lstStyle/>
        <a:p>
          <a:endParaRPr lang="en-US"/>
        </a:p>
      </dgm:t>
    </dgm:pt>
    <dgm:pt modelId="{09E5AD79-AEB1-43E8-BA21-A566437C035D}">
      <dgm:prSet phldrT="[Text]"/>
      <dgm:spPr/>
      <dgm:t>
        <a:bodyPr/>
        <a:lstStyle/>
        <a:p>
          <a:r>
            <a:rPr lang="en-US" dirty="0" smtClean="0"/>
            <a:t>Student Level Individualized FLP Academic Plan</a:t>
          </a:r>
          <a:endParaRPr lang="en-US" dirty="0"/>
        </a:p>
      </dgm:t>
    </dgm:pt>
    <dgm:pt modelId="{EB02723D-5249-4AA6-B84E-BB4B25F807B4}" type="parTrans" cxnId="{496B51D7-A86D-4F7C-A7D4-4CCA43B70740}">
      <dgm:prSet/>
      <dgm:spPr/>
      <dgm:t>
        <a:bodyPr/>
        <a:lstStyle/>
        <a:p>
          <a:endParaRPr lang="en-US"/>
        </a:p>
      </dgm:t>
    </dgm:pt>
    <dgm:pt modelId="{9E9F4018-32BE-4391-ADFD-2BA6665CE9D3}" type="sibTrans" cxnId="{496B51D7-A86D-4F7C-A7D4-4CCA43B70740}">
      <dgm:prSet/>
      <dgm:spPr/>
      <dgm:t>
        <a:bodyPr/>
        <a:lstStyle/>
        <a:p>
          <a:endParaRPr lang="en-US"/>
        </a:p>
      </dgm:t>
    </dgm:pt>
    <dgm:pt modelId="{1385B569-D60B-4EC6-B52B-3DE4412BB6D3}">
      <dgm:prSet phldrT="[Text]"/>
      <dgm:spPr/>
      <dgm:t>
        <a:bodyPr/>
        <a:lstStyle/>
        <a:p>
          <a:r>
            <a:rPr lang="en-US" dirty="0" smtClean="0"/>
            <a:t>The FLP program must address individual student needs</a:t>
          </a:r>
          <a:endParaRPr lang="en-US" dirty="0"/>
        </a:p>
      </dgm:t>
    </dgm:pt>
    <dgm:pt modelId="{9123A606-54F7-44B9-B67D-696E0B9B64BB}" type="parTrans" cxnId="{3CC30F0A-FC53-4A11-A921-3D3862938883}">
      <dgm:prSet/>
      <dgm:spPr/>
      <dgm:t>
        <a:bodyPr/>
        <a:lstStyle/>
        <a:p>
          <a:endParaRPr lang="en-US"/>
        </a:p>
      </dgm:t>
    </dgm:pt>
    <dgm:pt modelId="{45AC5E7F-E264-4AE4-A211-05C231ED6E1C}" type="sibTrans" cxnId="{3CC30F0A-FC53-4A11-A921-3D3862938883}">
      <dgm:prSet/>
      <dgm:spPr/>
      <dgm:t>
        <a:bodyPr/>
        <a:lstStyle/>
        <a:p>
          <a:endParaRPr lang="en-US"/>
        </a:p>
      </dgm:t>
    </dgm:pt>
    <dgm:pt modelId="{254B7FD7-1724-4FA7-A394-F59057417483}" type="pres">
      <dgm:prSet presAssocID="{7AE01AF6-67EF-4B09-B7EF-DBB1042D07C1}" presName="linearFlow" presStyleCnt="0">
        <dgm:presLayoutVars>
          <dgm:dir/>
          <dgm:animLvl val="lvl"/>
          <dgm:resizeHandles val="exact"/>
        </dgm:presLayoutVars>
      </dgm:prSet>
      <dgm:spPr/>
      <dgm:t>
        <a:bodyPr/>
        <a:lstStyle/>
        <a:p>
          <a:endParaRPr lang="en-US"/>
        </a:p>
      </dgm:t>
    </dgm:pt>
    <dgm:pt modelId="{5708D1BE-178E-4B2E-B18C-F6972C6DA69D}" type="pres">
      <dgm:prSet presAssocID="{3C1C72E0-5128-4FFC-ACD6-B6752815A21E}" presName="composite" presStyleCnt="0"/>
      <dgm:spPr/>
    </dgm:pt>
    <dgm:pt modelId="{74B55A5E-4AC9-4060-88FF-ED23B78D6A9F}" type="pres">
      <dgm:prSet presAssocID="{3C1C72E0-5128-4FFC-ACD6-B6752815A21E}" presName="parentText" presStyleLbl="alignNode1" presStyleIdx="0" presStyleCnt="3">
        <dgm:presLayoutVars>
          <dgm:chMax val="1"/>
          <dgm:bulletEnabled val="1"/>
        </dgm:presLayoutVars>
      </dgm:prSet>
      <dgm:spPr/>
      <dgm:t>
        <a:bodyPr/>
        <a:lstStyle/>
        <a:p>
          <a:endParaRPr lang="en-US"/>
        </a:p>
      </dgm:t>
    </dgm:pt>
    <dgm:pt modelId="{A8D4AB01-5F1F-4A56-A409-62A6E3CAF9BD}" type="pres">
      <dgm:prSet presAssocID="{3C1C72E0-5128-4FFC-ACD6-B6752815A21E}" presName="descendantText" presStyleLbl="alignAcc1" presStyleIdx="0" presStyleCnt="3">
        <dgm:presLayoutVars>
          <dgm:bulletEnabled val="1"/>
        </dgm:presLayoutVars>
      </dgm:prSet>
      <dgm:spPr/>
      <dgm:t>
        <a:bodyPr/>
        <a:lstStyle/>
        <a:p>
          <a:endParaRPr lang="en-US"/>
        </a:p>
      </dgm:t>
    </dgm:pt>
    <dgm:pt modelId="{E5DA7BF5-3B23-4548-B3AD-6229E32D44F0}" type="pres">
      <dgm:prSet presAssocID="{40AEC8BB-4A0D-46A5-A566-CBD94DA2FDF7}" presName="sp" presStyleCnt="0"/>
      <dgm:spPr/>
    </dgm:pt>
    <dgm:pt modelId="{B94A101E-1B08-431B-9019-3EE0703725DC}" type="pres">
      <dgm:prSet presAssocID="{AE0205C5-8525-4B48-A4FB-AA98E6558CAD}" presName="composite" presStyleCnt="0"/>
      <dgm:spPr/>
    </dgm:pt>
    <dgm:pt modelId="{63F738D3-9F63-4280-83E8-34961B8113BC}" type="pres">
      <dgm:prSet presAssocID="{AE0205C5-8525-4B48-A4FB-AA98E6558CAD}" presName="parentText" presStyleLbl="alignNode1" presStyleIdx="1" presStyleCnt="3">
        <dgm:presLayoutVars>
          <dgm:chMax val="1"/>
          <dgm:bulletEnabled val="1"/>
        </dgm:presLayoutVars>
      </dgm:prSet>
      <dgm:spPr/>
      <dgm:t>
        <a:bodyPr/>
        <a:lstStyle/>
        <a:p>
          <a:endParaRPr lang="en-US"/>
        </a:p>
      </dgm:t>
    </dgm:pt>
    <dgm:pt modelId="{60047B01-A16D-4976-8E60-2EFD50ADC6B2}" type="pres">
      <dgm:prSet presAssocID="{AE0205C5-8525-4B48-A4FB-AA98E6558CAD}" presName="descendantText" presStyleLbl="alignAcc1" presStyleIdx="1" presStyleCnt="3">
        <dgm:presLayoutVars>
          <dgm:bulletEnabled val="1"/>
        </dgm:presLayoutVars>
      </dgm:prSet>
      <dgm:spPr/>
      <dgm:t>
        <a:bodyPr/>
        <a:lstStyle/>
        <a:p>
          <a:endParaRPr lang="en-US"/>
        </a:p>
      </dgm:t>
    </dgm:pt>
    <dgm:pt modelId="{AD70219D-FC66-4B4F-AB91-12A80DE21E00}" type="pres">
      <dgm:prSet presAssocID="{12D72558-6BE3-4A65-99AB-CD41BE976DE2}" presName="sp" presStyleCnt="0"/>
      <dgm:spPr/>
    </dgm:pt>
    <dgm:pt modelId="{F252DDDC-7137-4B95-BC8C-7713EC5A5908}" type="pres">
      <dgm:prSet presAssocID="{9A5354F8-4980-4374-92A8-688015167C57}" presName="composite" presStyleCnt="0"/>
      <dgm:spPr/>
    </dgm:pt>
    <dgm:pt modelId="{0BFD8DBD-8A45-4595-BBDB-7A707D1677CB}" type="pres">
      <dgm:prSet presAssocID="{9A5354F8-4980-4374-92A8-688015167C57}" presName="parentText" presStyleLbl="alignNode1" presStyleIdx="2" presStyleCnt="3">
        <dgm:presLayoutVars>
          <dgm:chMax val="1"/>
          <dgm:bulletEnabled val="1"/>
        </dgm:presLayoutVars>
      </dgm:prSet>
      <dgm:spPr/>
      <dgm:t>
        <a:bodyPr/>
        <a:lstStyle/>
        <a:p>
          <a:endParaRPr lang="en-US"/>
        </a:p>
      </dgm:t>
    </dgm:pt>
    <dgm:pt modelId="{9BCCAFC6-C05E-4C30-8E34-E3046D230EF2}" type="pres">
      <dgm:prSet presAssocID="{9A5354F8-4980-4374-92A8-688015167C57}" presName="descendantText" presStyleLbl="alignAcc1" presStyleIdx="2" presStyleCnt="3">
        <dgm:presLayoutVars>
          <dgm:bulletEnabled val="1"/>
        </dgm:presLayoutVars>
      </dgm:prSet>
      <dgm:spPr/>
      <dgm:t>
        <a:bodyPr/>
        <a:lstStyle/>
        <a:p>
          <a:endParaRPr lang="en-US"/>
        </a:p>
      </dgm:t>
    </dgm:pt>
  </dgm:ptLst>
  <dgm:cxnLst>
    <dgm:cxn modelId="{9A631F0C-3E1A-4335-B9FF-7394421B8A4A}" type="presOf" srcId="{F1442672-05BC-4D98-B60F-561ADA64745A}" destId="{A8D4AB01-5F1F-4A56-A409-62A6E3CAF9BD}" srcOrd="0" destOrd="1" presId="urn:microsoft.com/office/officeart/2005/8/layout/chevron2"/>
    <dgm:cxn modelId="{E74B0F13-39F2-4F77-9E3E-835ED2001346}" srcId="{7AE01AF6-67EF-4B09-B7EF-DBB1042D07C1}" destId="{3C1C72E0-5128-4FFC-ACD6-B6752815A21E}" srcOrd="0" destOrd="0" parTransId="{5C8B657C-2FBD-4E55-B4BD-2081090135C1}" sibTransId="{40AEC8BB-4A0D-46A5-A566-CBD94DA2FDF7}"/>
    <dgm:cxn modelId="{5247EB83-FE5E-45EC-B5B1-F8F809409BD2}" srcId="{3C1C72E0-5128-4FFC-ACD6-B6752815A21E}" destId="{CED9FFDD-E1FB-4D5B-B922-FAB59F5C66CF}" srcOrd="0" destOrd="0" parTransId="{D0F9C992-645A-43F0-9A5F-33D6154180DB}" sibTransId="{9AB21F0E-1C85-458B-8463-E0E661391522}"/>
    <dgm:cxn modelId="{50D099FD-9446-44A4-9CC1-CC70FBC11355}" srcId="{7AE01AF6-67EF-4B09-B7EF-DBB1042D07C1}" destId="{AE0205C5-8525-4B48-A4FB-AA98E6558CAD}" srcOrd="1" destOrd="0" parTransId="{05ADDA88-B152-45E6-9C5E-A02082630E0D}" sibTransId="{12D72558-6BE3-4A65-99AB-CD41BE976DE2}"/>
    <dgm:cxn modelId="{ED2B80E2-EA46-4B13-8864-3F1E85E7ED30}" type="presOf" srcId="{3C1C72E0-5128-4FFC-ACD6-B6752815A21E}" destId="{74B55A5E-4AC9-4060-88FF-ED23B78D6A9F}" srcOrd="0" destOrd="0" presId="urn:microsoft.com/office/officeart/2005/8/layout/chevron2"/>
    <dgm:cxn modelId="{3CC30F0A-FC53-4A11-A921-3D3862938883}" srcId="{9A5354F8-4980-4374-92A8-688015167C57}" destId="{1385B569-D60B-4EC6-B52B-3DE4412BB6D3}" srcOrd="1" destOrd="0" parTransId="{9123A606-54F7-44B9-B67D-696E0B9B64BB}" sibTransId="{45AC5E7F-E264-4AE4-A211-05C231ED6E1C}"/>
    <dgm:cxn modelId="{31FF9494-F4AB-4191-8C01-51696DB95F92}" srcId="{AE0205C5-8525-4B48-A4FB-AA98E6558CAD}" destId="{BE619FA4-8B34-4EDD-8869-BE21EF4A99B8}" srcOrd="1" destOrd="0" parTransId="{E356072C-12DF-459D-856E-6ED7EC64C9B3}" sibTransId="{5789FAAA-50DF-4592-91A7-D1ED294129FD}"/>
    <dgm:cxn modelId="{0F6F1208-26EF-488E-9204-0E3EF84137F7}" type="presOf" srcId="{09E5AD79-AEB1-43E8-BA21-A566437C035D}" destId="{9BCCAFC6-C05E-4C30-8E34-E3046D230EF2}" srcOrd="0" destOrd="0" presId="urn:microsoft.com/office/officeart/2005/8/layout/chevron2"/>
    <dgm:cxn modelId="{3BD7898C-E94B-4889-8F41-0612240F1318}" srcId="{3C1C72E0-5128-4FFC-ACD6-B6752815A21E}" destId="{F1442672-05BC-4D98-B60F-561ADA64745A}" srcOrd="1" destOrd="0" parTransId="{24214096-08EE-4CA6-BC54-58F4006681F3}" sibTransId="{C92C094B-A878-4C88-8B8A-D337FBC0B79D}"/>
    <dgm:cxn modelId="{0B5E04CA-D09E-4B09-B945-5870185A9DCE}" type="presOf" srcId="{605A7FD8-31D4-4C85-9448-F43E48D6478D}" destId="{60047B01-A16D-4976-8E60-2EFD50ADC6B2}" srcOrd="0" destOrd="0" presId="urn:microsoft.com/office/officeart/2005/8/layout/chevron2"/>
    <dgm:cxn modelId="{69254427-5D78-4A38-B4B4-11742C42888B}" type="presOf" srcId="{AE0205C5-8525-4B48-A4FB-AA98E6558CAD}" destId="{63F738D3-9F63-4280-83E8-34961B8113BC}" srcOrd="0" destOrd="0" presId="urn:microsoft.com/office/officeart/2005/8/layout/chevron2"/>
    <dgm:cxn modelId="{AAF4D3C9-6E3F-4302-ADDA-35B0E766162C}" type="presOf" srcId="{1385B569-D60B-4EC6-B52B-3DE4412BB6D3}" destId="{9BCCAFC6-C05E-4C30-8E34-E3046D230EF2}" srcOrd="0" destOrd="1" presId="urn:microsoft.com/office/officeart/2005/8/layout/chevron2"/>
    <dgm:cxn modelId="{E6674AE4-70E5-485D-A37B-950A8FEC5CD3}" type="presOf" srcId="{BE619FA4-8B34-4EDD-8869-BE21EF4A99B8}" destId="{60047B01-A16D-4976-8E60-2EFD50ADC6B2}" srcOrd="0" destOrd="1" presId="urn:microsoft.com/office/officeart/2005/8/layout/chevron2"/>
    <dgm:cxn modelId="{3863C7B4-AA81-4184-8F3E-17AA2B8C6742}" type="presOf" srcId="{9A5354F8-4980-4374-92A8-688015167C57}" destId="{0BFD8DBD-8A45-4595-BBDB-7A707D1677CB}" srcOrd="0" destOrd="0" presId="urn:microsoft.com/office/officeart/2005/8/layout/chevron2"/>
    <dgm:cxn modelId="{248185AD-433C-40FE-A645-E7B8E1714133}" type="presOf" srcId="{CED9FFDD-E1FB-4D5B-B922-FAB59F5C66CF}" destId="{A8D4AB01-5F1F-4A56-A409-62A6E3CAF9BD}" srcOrd="0" destOrd="0" presId="urn:microsoft.com/office/officeart/2005/8/layout/chevron2"/>
    <dgm:cxn modelId="{6A9B5E94-E161-4F24-A2A1-914F4C93290B}" srcId="{7AE01AF6-67EF-4B09-B7EF-DBB1042D07C1}" destId="{9A5354F8-4980-4374-92A8-688015167C57}" srcOrd="2" destOrd="0" parTransId="{8DA0AF8E-ECB9-47EE-932A-2D808574835B}" sibTransId="{FB9DD7C3-CC03-462A-976B-C5054F07C758}"/>
    <dgm:cxn modelId="{496B51D7-A86D-4F7C-A7D4-4CCA43B70740}" srcId="{9A5354F8-4980-4374-92A8-688015167C57}" destId="{09E5AD79-AEB1-43E8-BA21-A566437C035D}" srcOrd="0" destOrd="0" parTransId="{EB02723D-5249-4AA6-B84E-BB4B25F807B4}" sibTransId="{9E9F4018-32BE-4391-ADFD-2BA6665CE9D3}"/>
    <dgm:cxn modelId="{BEB7CE4F-C3EB-44B6-B6E7-66EAF07DA701}" type="presOf" srcId="{7AE01AF6-67EF-4B09-B7EF-DBB1042D07C1}" destId="{254B7FD7-1724-4FA7-A394-F59057417483}" srcOrd="0" destOrd="0" presId="urn:microsoft.com/office/officeart/2005/8/layout/chevron2"/>
    <dgm:cxn modelId="{5BB17674-86DF-4DFE-B7D6-2D413479D8E6}" srcId="{AE0205C5-8525-4B48-A4FB-AA98E6558CAD}" destId="{605A7FD8-31D4-4C85-9448-F43E48D6478D}" srcOrd="0" destOrd="0" parTransId="{47B16D85-572F-4697-8CD6-C9A76F925853}" sibTransId="{7D61B937-140C-4036-BF3D-4D0D619352C8}"/>
    <dgm:cxn modelId="{1E4AAFE6-1F13-4B62-AD7C-EDEEDE28394A}" type="presParOf" srcId="{254B7FD7-1724-4FA7-A394-F59057417483}" destId="{5708D1BE-178E-4B2E-B18C-F6972C6DA69D}" srcOrd="0" destOrd="0" presId="urn:microsoft.com/office/officeart/2005/8/layout/chevron2"/>
    <dgm:cxn modelId="{23380DE5-6D8E-4707-BDE0-B273D9136E70}" type="presParOf" srcId="{5708D1BE-178E-4B2E-B18C-F6972C6DA69D}" destId="{74B55A5E-4AC9-4060-88FF-ED23B78D6A9F}" srcOrd="0" destOrd="0" presId="urn:microsoft.com/office/officeart/2005/8/layout/chevron2"/>
    <dgm:cxn modelId="{30DF535B-CFFF-4BCC-8A63-25C944200DAB}" type="presParOf" srcId="{5708D1BE-178E-4B2E-B18C-F6972C6DA69D}" destId="{A8D4AB01-5F1F-4A56-A409-62A6E3CAF9BD}" srcOrd="1" destOrd="0" presId="urn:microsoft.com/office/officeart/2005/8/layout/chevron2"/>
    <dgm:cxn modelId="{A04E69DA-6B7B-4885-AC78-0EE5A7180DEC}" type="presParOf" srcId="{254B7FD7-1724-4FA7-A394-F59057417483}" destId="{E5DA7BF5-3B23-4548-B3AD-6229E32D44F0}" srcOrd="1" destOrd="0" presId="urn:microsoft.com/office/officeart/2005/8/layout/chevron2"/>
    <dgm:cxn modelId="{7E7FA2DD-DDAE-4DA6-9171-C053F131CB30}" type="presParOf" srcId="{254B7FD7-1724-4FA7-A394-F59057417483}" destId="{B94A101E-1B08-431B-9019-3EE0703725DC}" srcOrd="2" destOrd="0" presId="urn:microsoft.com/office/officeart/2005/8/layout/chevron2"/>
    <dgm:cxn modelId="{20D382DA-D29D-4544-B8E3-5742E8139597}" type="presParOf" srcId="{B94A101E-1B08-431B-9019-3EE0703725DC}" destId="{63F738D3-9F63-4280-83E8-34961B8113BC}" srcOrd="0" destOrd="0" presId="urn:microsoft.com/office/officeart/2005/8/layout/chevron2"/>
    <dgm:cxn modelId="{DC088C99-E740-4D4B-BE48-23BB107A4FBF}" type="presParOf" srcId="{B94A101E-1B08-431B-9019-3EE0703725DC}" destId="{60047B01-A16D-4976-8E60-2EFD50ADC6B2}" srcOrd="1" destOrd="0" presId="urn:microsoft.com/office/officeart/2005/8/layout/chevron2"/>
    <dgm:cxn modelId="{C540A152-4102-4786-A35B-73B7799F1F29}" type="presParOf" srcId="{254B7FD7-1724-4FA7-A394-F59057417483}" destId="{AD70219D-FC66-4B4F-AB91-12A80DE21E00}" srcOrd="3" destOrd="0" presId="urn:microsoft.com/office/officeart/2005/8/layout/chevron2"/>
    <dgm:cxn modelId="{CD9672D0-FDEE-4790-B374-42DDEDF2CF9F}" type="presParOf" srcId="{254B7FD7-1724-4FA7-A394-F59057417483}" destId="{F252DDDC-7137-4B95-BC8C-7713EC5A5908}" srcOrd="4" destOrd="0" presId="urn:microsoft.com/office/officeart/2005/8/layout/chevron2"/>
    <dgm:cxn modelId="{DE490AFD-CFC7-4287-AB0E-8E2691E95D6F}" type="presParOf" srcId="{F252DDDC-7137-4B95-BC8C-7713EC5A5908}" destId="{0BFD8DBD-8A45-4595-BBDB-7A707D1677CB}" srcOrd="0" destOrd="0" presId="urn:microsoft.com/office/officeart/2005/8/layout/chevron2"/>
    <dgm:cxn modelId="{04C4F77D-7A60-423A-AACB-5ECAA3B51A57}" type="presParOf" srcId="{F252DDDC-7137-4B95-BC8C-7713EC5A5908}" destId="{9BCCAFC6-C05E-4C30-8E34-E3046D230EF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C958D-2373-48E1-A011-C82D7893D420}">
      <dsp:nvSpPr>
        <dsp:cNvPr id="0" name=""/>
        <dsp:cNvSpPr/>
      </dsp:nvSpPr>
      <dsp:spPr>
        <a:xfrm>
          <a:off x="1613899" y="0"/>
          <a:ext cx="4349028" cy="4349028"/>
        </a:xfrm>
        <a:prstGeom prst="triangl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7AC04-97EB-42CD-B65B-CDB7DC806653}">
      <dsp:nvSpPr>
        <dsp:cNvPr id="0" name=""/>
        <dsp:cNvSpPr/>
      </dsp:nvSpPr>
      <dsp:spPr>
        <a:xfrm>
          <a:off x="3788413" y="437238"/>
          <a:ext cx="2826868" cy="1029496"/>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Flexible Learning Program (FLP) Plan</a:t>
          </a:r>
          <a:endParaRPr lang="en-US" sz="2100" kern="1200" dirty="0"/>
        </a:p>
      </dsp:txBody>
      <dsp:txXfrm>
        <a:off x="3838669" y="487494"/>
        <a:ext cx="2726356" cy="928984"/>
      </dsp:txXfrm>
    </dsp:sp>
    <dsp:sp modelId="{941454CB-81F4-4226-BB93-EA0028800DD4}">
      <dsp:nvSpPr>
        <dsp:cNvPr id="0" name=""/>
        <dsp:cNvSpPr/>
      </dsp:nvSpPr>
      <dsp:spPr>
        <a:xfrm>
          <a:off x="3788413" y="1595422"/>
          <a:ext cx="2826868" cy="1029496"/>
        </a:xfrm>
        <a:prstGeom prst="roundRect">
          <a:avLst/>
        </a:prstGeom>
        <a:solidFill>
          <a:schemeClr val="lt1">
            <a:alpha val="90000"/>
            <a:hueOff val="0"/>
            <a:satOff val="0"/>
            <a:lumOff val="0"/>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Title I </a:t>
          </a:r>
          <a:r>
            <a:rPr lang="en-US" sz="2100" kern="1200" dirty="0" err="1" smtClean="0"/>
            <a:t>Districtwide</a:t>
          </a:r>
          <a:r>
            <a:rPr lang="en-US" sz="2100" kern="1200" dirty="0" smtClean="0"/>
            <a:t> Activity or LEA Tutoring</a:t>
          </a:r>
          <a:endParaRPr lang="en-US" sz="2100" kern="1200" dirty="0"/>
        </a:p>
      </dsp:txBody>
      <dsp:txXfrm>
        <a:off x="3838669" y="1645678"/>
        <a:ext cx="2726356" cy="928984"/>
      </dsp:txXfrm>
    </dsp:sp>
    <dsp:sp modelId="{FE6220C9-4C1B-4FE2-8D41-AA52BF8FF14E}">
      <dsp:nvSpPr>
        <dsp:cNvPr id="0" name=""/>
        <dsp:cNvSpPr/>
      </dsp:nvSpPr>
      <dsp:spPr>
        <a:xfrm>
          <a:off x="3788413" y="2753605"/>
          <a:ext cx="2826868" cy="1029496"/>
        </a:xfrm>
        <a:prstGeom prst="roundRect">
          <a:avLst/>
        </a:prstGeom>
        <a:solidFill>
          <a:schemeClr val="lt1">
            <a:alpha val="90000"/>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Basic Title I Program</a:t>
          </a:r>
          <a:endParaRPr lang="en-US" sz="2100" kern="1200" dirty="0"/>
        </a:p>
      </dsp:txBody>
      <dsp:txXfrm>
        <a:off x="3838669" y="2803861"/>
        <a:ext cx="2726356" cy="9289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55A5E-4AC9-4060-88FF-ED23B78D6A9F}">
      <dsp:nvSpPr>
        <dsp:cNvPr id="0" name=""/>
        <dsp:cNvSpPr/>
      </dsp:nvSpPr>
      <dsp:spPr>
        <a:xfrm rot="5400000">
          <a:off x="-233698" y="235646"/>
          <a:ext cx="1557990" cy="1090593"/>
        </a:xfrm>
        <a:prstGeom prst="chevron">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District</a:t>
          </a:r>
          <a:endParaRPr lang="en-US" sz="2600" kern="1200" dirty="0"/>
        </a:p>
      </dsp:txBody>
      <dsp:txXfrm rot="-5400000">
        <a:off x="1" y="547245"/>
        <a:ext cx="1090593" cy="467397"/>
      </dsp:txXfrm>
    </dsp:sp>
    <dsp:sp modelId="{A8D4AB01-5F1F-4A56-A409-62A6E3CAF9BD}">
      <dsp:nvSpPr>
        <dsp:cNvPr id="0" name=""/>
        <dsp:cNvSpPr/>
      </dsp:nvSpPr>
      <dsp:spPr>
        <a:xfrm rot="5400000">
          <a:off x="4153540" y="-3060999"/>
          <a:ext cx="1012694" cy="7138588"/>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District Level FLP Plan</a:t>
          </a:r>
          <a:endParaRPr lang="en-US" sz="2000" kern="1200" dirty="0"/>
        </a:p>
        <a:p>
          <a:pPr marL="228600" lvl="1" indent="-228600" algn="l" defTabSz="889000">
            <a:lnSpc>
              <a:spcPct val="90000"/>
            </a:lnSpc>
            <a:spcBef>
              <a:spcPct val="0"/>
            </a:spcBef>
            <a:spcAft>
              <a:spcPct val="15000"/>
            </a:spcAft>
            <a:buChar char="••"/>
          </a:pPr>
          <a:r>
            <a:rPr lang="en-US" sz="2000" kern="1200" dirty="0" smtClean="0"/>
            <a:t>Title I, Part A Monies Set-Aside at District Level</a:t>
          </a:r>
          <a:endParaRPr lang="en-US" sz="2000" kern="1200" dirty="0"/>
        </a:p>
      </dsp:txBody>
      <dsp:txXfrm rot="-5400000">
        <a:off x="1090593" y="51384"/>
        <a:ext cx="7089152" cy="913822"/>
      </dsp:txXfrm>
    </dsp:sp>
    <dsp:sp modelId="{63F738D3-9F63-4280-83E8-34961B8113BC}">
      <dsp:nvSpPr>
        <dsp:cNvPr id="0" name=""/>
        <dsp:cNvSpPr/>
      </dsp:nvSpPr>
      <dsp:spPr>
        <a:xfrm rot="5400000">
          <a:off x="-233698" y="1599034"/>
          <a:ext cx="1557990" cy="1090593"/>
        </a:xfrm>
        <a:prstGeom prst="chevron">
          <a:avLst/>
        </a:prstGeom>
        <a:solidFill>
          <a:schemeClr val="accent5">
            <a:hueOff val="-3676673"/>
            <a:satOff val="-5114"/>
            <a:lumOff val="-1961"/>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School</a:t>
          </a:r>
          <a:endParaRPr lang="en-US" sz="2600" kern="1200" dirty="0"/>
        </a:p>
      </dsp:txBody>
      <dsp:txXfrm rot="-5400000">
        <a:off x="1" y="1910633"/>
        <a:ext cx="1090593" cy="467397"/>
      </dsp:txXfrm>
    </dsp:sp>
    <dsp:sp modelId="{60047B01-A16D-4976-8E60-2EFD50ADC6B2}">
      <dsp:nvSpPr>
        <dsp:cNvPr id="0" name=""/>
        <dsp:cNvSpPr/>
      </dsp:nvSpPr>
      <dsp:spPr>
        <a:xfrm rot="5400000">
          <a:off x="4153540" y="-1697611"/>
          <a:ext cx="1012694" cy="7138588"/>
        </a:xfrm>
        <a:prstGeom prst="round2SameRect">
          <a:avLst/>
        </a:prstGeom>
        <a:solidFill>
          <a:schemeClr val="lt1">
            <a:alpha val="90000"/>
            <a:hueOff val="0"/>
            <a:satOff val="0"/>
            <a:lumOff val="0"/>
            <a:alphaOff val="0"/>
          </a:schemeClr>
        </a:solidFill>
        <a:ln w="12700" cap="flat" cmpd="sng" algn="ctr">
          <a:solidFill>
            <a:schemeClr val="accent5">
              <a:hueOff val="-3676673"/>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School Level FLP Activity</a:t>
          </a:r>
          <a:endParaRPr lang="en-US" sz="2000" kern="1200" dirty="0"/>
        </a:p>
        <a:p>
          <a:pPr marL="228600" lvl="1" indent="-228600" algn="l" defTabSz="889000">
            <a:lnSpc>
              <a:spcPct val="90000"/>
            </a:lnSpc>
            <a:spcBef>
              <a:spcPct val="0"/>
            </a:spcBef>
            <a:spcAft>
              <a:spcPct val="15000"/>
            </a:spcAft>
            <a:buChar char="••"/>
          </a:pPr>
          <a:r>
            <a:rPr lang="en-US" sz="2000" kern="1200" dirty="0" smtClean="0"/>
            <a:t>School Staff must be involved in planning the FLP activity and implementing the FLP program</a:t>
          </a:r>
          <a:endParaRPr lang="en-US" sz="2000" kern="1200" dirty="0"/>
        </a:p>
      </dsp:txBody>
      <dsp:txXfrm rot="-5400000">
        <a:off x="1090593" y="1414772"/>
        <a:ext cx="7089152" cy="913822"/>
      </dsp:txXfrm>
    </dsp:sp>
    <dsp:sp modelId="{0BFD8DBD-8A45-4595-BBDB-7A707D1677CB}">
      <dsp:nvSpPr>
        <dsp:cNvPr id="0" name=""/>
        <dsp:cNvSpPr/>
      </dsp:nvSpPr>
      <dsp:spPr>
        <a:xfrm rot="5400000">
          <a:off x="-233698" y="2962423"/>
          <a:ext cx="1557990" cy="1090593"/>
        </a:xfrm>
        <a:prstGeom prst="chevron">
          <a:avLst/>
        </a:prstGeom>
        <a:solidFill>
          <a:schemeClr val="accent5">
            <a:hueOff val="-7353345"/>
            <a:satOff val="-10228"/>
            <a:lumOff val="-3922"/>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Student</a:t>
          </a:r>
          <a:endParaRPr lang="en-US" sz="2600" kern="1200" dirty="0"/>
        </a:p>
      </dsp:txBody>
      <dsp:txXfrm rot="-5400000">
        <a:off x="1" y="3274022"/>
        <a:ext cx="1090593" cy="467397"/>
      </dsp:txXfrm>
    </dsp:sp>
    <dsp:sp modelId="{9BCCAFC6-C05E-4C30-8E34-E3046D230EF2}">
      <dsp:nvSpPr>
        <dsp:cNvPr id="0" name=""/>
        <dsp:cNvSpPr/>
      </dsp:nvSpPr>
      <dsp:spPr>
        <a:xfrm rot="5400000">
          <a:off x="4153540" y="-334222"/>
          <a:ext cx="1012694" cy="7138588"/>
        </a:xfrm>
        <a:prstGeom prst="round2SameRect">
          <a:avLst/>
        </a:prstGeom>
        <a:solidFill>
          <a:schemeClr val="lt1">
            <a:alpha val="90000"/>
            <a:hueOff val="0"/>
            <a:satOff val="0"/>
            <a:lumOff val="0"/>
            <a:alphaOff val="0"/>
          </a:schemeClr>
        </a:solidFill>
        <a:ln w="12700" cap="flat" cmpd="sng" algn="ctr">
          <a:solidFill>
            <a:schemeClr val="accent5">
              <a:hueOff val="-7353345"/>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Student Level Individualized FLP Academic Plan</a:t>
          </a:r>
          <a:endParaRPr lang="en-US" sz="2000" kern="1200" dirty="0"/>
        </a:p>
        <a:p>
          <a:pPr marL="228600" lvl="1" indent="-228600" algn="l" defTabSz="889000">
            <a:lnSpc>
              <a:spcPct val="90000"/>
            </a:lnSpc>
            <a:spcBef>
              <a:spcPct val="0"/>
            </a:spcBef>
            <a:spcAft>
              <a:spcPct val="15000"/>
            </a:spcAft>
            <a:buChar char="••"/>
          </a:pPr>
          <a:r>
            <a:rPr lang="en-US" sz="2000" kern="1200" dirty="0" smtClean="0"/>
            <a:t>The FLP program must address individual student needs</a:t>
          </a:r>
          <a:endParaRPr lang="en-US" sz="2000" kern="1200" dirty="0"/>
        </a:p>
      </dsp:txBody>
      <dsp:txXfrm rot="-5400000">
        <a:off x="1090593" y="2778161"/>
        <a:ext cx="7089152" cy="91382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5/25/2015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t>Supplemental Educational Services:  Title I, Part A of the Elementary and Secondary Education Act of 1965 (ESEA), as reauthorized by the No Child Left Behind Act of 2001 (NCLB), called for parents of eligible students attending Title I schools that have not made adequate yearly progress (AYP) in increasing student academic achievement for three years to be provided with opportunities and choices to help ensure that their children achieve at high levels.  SES provide extra academic assistance for eligible children.  Students from low-income families who are attending Title I schools that are in their second year of school improvement (i.e., have not made AYP for three years), in corrective action, or in restructuring status are eligible to receive these services.</a:t>
            </a:r>
          </a:p>
          <a:p>
            <a:pPr>
              <a:defRPr/>
            </a:pPr>
            <a:endParaRPr lang="en-US" dirty="0" smtClean="0"/>
          </a:p>
          <a:p>
            <a:pPr>
              <a:defRPr/>
            </a:pPr>
            <a:r>
              <a:rPr lang="en-US" dirty="0" smtClean="0"/>
              <a:t>State educational agencies (SEAs) were required to identify entities, both public and private, that qualify to provide these services.  Parents of eligible students were then notified, by the LEA, that SES would be made available, and parents selected any approved provider in the geographic area served by the LEA or within a reasonable distance of that area that they feel would best meet their child’s needs.  The LEA had to sign an agreement with the provider selected by the parent, and the provider and then provide services to the child and report on the child’s progress to the parents and to the LEA.  </a:t>
            </a:r>
          </a:p>
          <a:p>
            <a:pPr>
              <a:defRPr/>
            </a:pPr>
            <a:endParaRPr lang="en-US" dirty="0" smtClean="0"/>
          </a:p>
          <a:p>
            <a:pPr>
              <a:defRPr/>
            </a:pPr>
            <a:r>
              <a:rPr lang="en-US" dirty="0" smtClean="0"/>
              <a:t>The goal of SES was to increase eligible students’ academic achievement in a subject or subjects that the State includes in its ESEA assessments under Section 1111 of the ESEA, which had include reading/language arts, mathematics, and science.</a:t>
            </a:r>
            <a:endParaRPr lang="en-US" dirty="0"/>
          </a:p>
        </p:txBody>
      </p:sp>
      <p:sp>
        <p:nvSpPr>
          <p:cNvPr id="4" name="Header Placeholder 3"/>
          <p:cNvSpPr>
            <a:spLocks noGrp="1"/>
          </p:cNvSpPr>
          <p:nvPr>
            <p:ph type="hdr" sz="quarter"/>
          </p:nvPr>
        </p:nvSpPr>
        <p:spPr/>
        <p:txBody>
          <a:bodyPr/>
          <a:lstStyle/>
          <a:p>
            <a:pPr>
              <a:defRPr/>
            </a:pPr>
            <a:r>
              <a:rPr lang="en-US" smtClean="0"/>
              <a:t>DRAFT</a:t>
            </a:r>
            <a:endParaRPr lang="en-US"/>
          </a:p>
        </p:txBody>
      </p:sp>
    </p:spTree>
    <p:extLst>
      <p:ext uri="{BB962C8B-B14F-4D97-AF65-F5344CB8AC3E}">
        <p14:creationId xmlns:p14="http://schemas.microsoft.com/office/powerpoint/2010/main" val="412455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hyperlink" Target="https://www.gadoe.org/"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gadoe.org/" TargetMode="Externa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gadoe.org/"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gadoe.org/"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25" y="1535113"/>
            <a:ext cx="4040187" cy="639762"/>
          </a:xfrm>
          <a:prstGeom prst="rect">
            <a:avLst/>
          </a:prstGeom>
        </p:spPr>
        <p:txBody>
          <a:bodyPr anchor="b"/>
          <a:lstStyle>
            <a:lvl1pPr marL="0" indent="0">
              <a:buNone/>
              <a:defRPr sz="2400" b="1"/>
            </a:lvl1pPr>
            <a:lvl2pPr marL="457032" indent="0">
              <a:buNone/>
              <a:defRPr sz="2000" b="1"/>
            </a:lvl2pPr>
            <a:lvl3pPr marL="914067" indent="0">
              <a:buNone/>
              <a:defRPr sz="1700" b="1"/>
            </a:lvl3pPr>
            <a:lvl4pPr marL="1371100" indent="0">
              <a:buNone/>
              <a:defRPr sz="1600" b="1"/>
            </a:lvl4pPr>
            <a:lvl5pPr marL="1828142" indent="0">
              <a:buNone/>
              <a:defRPr sz="1600" b="1"/>
            </a:lvl5pPr>
            <a:lvl6pPr marL="2285169" indent="0">
              <a:buNone/>
              <a:defRPr sz="1600" b="1"/>
            </a:lvl6pPr>
            <a:lvl7pPr marL="2742198" indent="0">
              <a:buNone/>
              <a:defRPr sz="1600" b="1"/>
            </a:lvl7pPr>
            <a:lvl8pPr marL="3199244" indent="0">
              <a:buNone/>
              <a:defRPr sz="1600" b="1"/>
            </a:lvl8pPr>
            <a:lvl9pPr marL="365627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25" y="2174875"/>
            <a:ext cx="4040187" cy="3951288"/>
          </a:xfrm>
          <a:prstGeom prst="rect">
            <a:avLst/>
          </a:prstGeo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032" indent="0">
              <a:buNone/>
              <a:defRPr sz="2000" b="1"/>
            </a:lvl2pPr>
            <a:lvl3pPr marL="914067" indent="0">
              <a:buNone/>
              <a:defRPr sz="1700" b="1"/>
            </a:lvl3pPr>
            <a:lvl4pPr marL="1371100" indent="0">
              <a:buNone/>
              <a:defRPr sz="1600" b="1"/>
            </a:lvl4pPr>
            <a:lvl5pPr marL="1828142" indent="0">
              <a:buNone/>
              <a:defRPr sz="1600" b="1"/>
            </a:lvl5pPr>
            <a:lvl6pPr marL="2285169" indent="0">
              <a:buNone/>
              <a:defRPr sz="1600" b="1"/>
            </a:lvl6pPr>
            <a:lvl7pPr marL="2742198" indent="0">
              <a:buNone/>
              <a:defRPr sz="1600" b="1"/>
            </a:lvl7pPr>
            <a:lvl8pPr marL="3199244" indent="0">
              <a:buNone/>
              <a:defRPr sz="1600" b="1"/>
            </a:lvl8pPr>
            <a:lvl9pPr marL="365627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0"/>
          </p:nvPr>
        </p:nvSpPr>
        <p:spPr bwMode="auto">
          <a:xfrm>
            <a:off x="8077200" y="6356350"/>
            <a:ext cx="609600"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mtClean="0"/>
            </a:lvl1pPr>
          </a:lstStyle>
          <a:p>
            <a:pPr>
              <a:defRPr/>
            </a:pPr>
            <a:fld id="{856D6993-6257-4789-B4F0-4424A997E0EB}" type="slidenum">
              <a:rPr lang="en-US" altLang="en-US"/>
              <a:pPr>
                <a:defRPr/>
              </a:pPr>
              <a:t>‹#›</a:t>
            </a:fld>
            <a:endParaRPr lang="en-US" altLang="en-US"/>
          </a:p>
        </p:txBody>
      </p:sp>
    </p:spTree>
    <p:extLst>
      <p:ext uri="{BB962C8B-B14F-4D97-AF65-F5344CB8AC3E}">
        <p14:creationId xmlns:p14="http://schemas.microsoft.com/office/powerpoint/2010/main" val="149669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3"/>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6639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614540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solidFill>
                  <a:prstClr val="white"/>
                </a:solidFill>
              </a:rPr>
              <a:pPr/>
              <a:t>5/25/2015</a:t>
            </a:fld>
            <a:endParaRPr lang="en-US" dirty="0">
              <a:solidFill>
                <a:prstClr val="white"/>
              </a:solidFill>
            </a:endParaRPr>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161536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solidFill>
                  <a:prstClr val="white"/>
                </a:solidFill>
              </a:rPr>
              <a:pPr/>
              <a:t>5/25/2015</a:t>
            </a:fld>
            <a:endParaRPr lang="en-US" dirty="0">
              <a:solidFill>
                <a:prstClr val="white"/>
              </a:solidFill>
            </a:endParaRPr>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3"/>
              </a:rPr>
              <a:t>gadoe.org</a:t>
            </a:r>
            <a:endParaRPr lang="en-US" b="1" dirty="0">
              <a:solidFill>
                <a:prstClr val="white"/>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27313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solidFill>
                  <a:prstClr val="white"/>
                </a:solidFill>
              </a:rPr>
              <a:pPr/>
              <a:t>5/25/2015</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382450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solidFill>
                  <a:prstClr val="white"/>
                </a:solidFill>
              </a:rPr>
              <a:pPr/>
              <a:t>5/25/2015</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994423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4040229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1429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a:off x="9737" y="15875"/>
            <a:ext cx="9144000" cy="68580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b="1" dirty="0" smtClean="0">
                <a:solidFill>
                  <a:prstClr val="white"/>
                </a:solidFill>
              </a:rPr>
              <a:t>Richard Woods, Georgia’s School Superintendent</a:t>
            </a:r>
          </a:p>
          <a:p>
            <a:pPr algn="r">
              <a:defRPr/>
            </a:pPr>
            <a:r>
              <a:rPr lang="en-US" b="1" i="1" dirty="0" smtClean="0">
                <a:solidFill>
                  <a:prstClr val="white"/>
                </a:solidFill>
              </a:rPr>
              <a:t>“Educating Georgia’s Future”</a:t>
            </a:r>
          </a:p>
          <a:p>
            <a:pPr algn="r">
              <a:defRPr/>
            </a:pPr>
            <a:r>
              <a:rPr lang="en-US" b="1" dirty="0" smtClean="0">
                <a:solidFill>
                  <a:prstClr val="white"/>
                </a:solidFill>
              </a:rPr>
              <a:t>gadoe.org</a:t>
            </a:r>
            <a:endParaRPr lang="en-US" b="1" dirty="0">
              <a:solidFill>
                <a:prstClr val="white"/>
              </a:solidFill>
            </a:endParaRP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fld id="{C3765926-FB68-4440-B033-304A94FC8F12}" type="datetime1">
              <a:rPr lang="en-US" smtClean="0">
                <a:solidFill>
                  <a:prstClr val="white"/>
                </a:solidFill>
              </a:rPr>
              <a:pPr>
                <a:defRPr/>
              </a:pPr>
              <a:t>5/25/2015</a:t>
            </a:fld>
            <a:endParaRPr lang="en-US" dirty="0">
              <a:solidFill>
                <a:prstClr val="white"/>
              </a:solidFill>
            </a:endParaRPr>
          </a:p>
        </p:txBody>
      </p:sp>
      <p:sp>
        <p:nvSpPr>
          <p:cNvPr id="13"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solidFill>
                <a:prstClr val="white"/>
              </a:solidFill>
            </a:endParaRPr>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D9963779-FDC0-4294-AF0A-D8058F2A8D2A}"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25861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046F2-3C9C-47DC-8C29-A5A3177F985C}" type="datetime1">
              <a:rPr lang="en-US" smtClean="0">
                <a:solidFill>
                  <a:prstClr val="white"/>
                </a:solidFill>
              </a:rPr>
              <a:pPr>
                <a:defRPr/>
              </a:pPr>
              <a:t>5/25/2015</a:t>
            </a:fld>
            <a:endParaRPr lang="en-US" dirty="0">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73A879E3-FD9F-48E6-9EA2-89D8592CB58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10402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1" cy="3962400"/>
          </a:xfrm>
          <a:prstGeom prst="rect">
            <a:avLst/>
          </a:prstGeom>
        </p:spPr>
        <p:txBody>
          <a:bodyPr rtlCol="0">
            <a:normAutofit/>
          </a:bodyPr>
          <a:lstStyle/>
          <a:p>
            <a:pPr lvl="0"/>
            <a:endParaRPr lang="en-US" noProof="0" dirty="0" smtClean="0"/>
          </a:p>
        </p:txBody>
      </p:sp>
    </p:spTree>
    <p:extLst>
      <p:ext uri="{BB962C8B-B14F-4D97-AF65-F5344CB8AC3E}">
        <p14:creationId xmlns:p14="http://schemas.microsoft.com/office/powerpoint/2010/main" val="3139014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pPr>
              <a:defRPr/>
            </a:pPr>
            <a:fld id="{1095EAE2-2CB6-456A-8D15-FA72922A7681}" type="datetime1">
              <a:rPr lang="en-US" smtClean="0">
                <a:solidFill>
                  <a:prstClr val="white"/>
                </a:solidFill>
              </a:rPr>
              <a:pPr>
                <a:defRPr/>
              </a:pPr>
              <a:t>5/25/2015</a:t>
            </a:fld>
            <a:endParaRPr lang="en-US" dirty="0">
              <a:solidFill>
                <a:prstClr val="white"/>
              </a:solidFill>
            </a:endParaRPr>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77E79EC6-FBB9-4DBC-B747-89E00E5EBDA0}" type="slidenum">
              <a:rPr lang="en-US" altLang="en-US" smtClean="0">
                <a:solidFill>
                  <a:prstClr val="white"/>
                </a:solidFill>
              </a:rPr>
              <a:pPr/>
              <a:t>‹#›</a:t>
            </a:fld>
            <a:endParaRPr lang="en-US" altLang="en-US">
              <a:solidFill>
                <a:prstClr val="white"/>
              </a:solidFill>
            </a:endParaRPr>
          </a:p>
        </p:txBody>
      </p:sp>
      <p:sp>
        <p:nvSpPr>
          <p:cNvPr id="15" name="Rectangle 14"/>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00590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3"/>
              </a:rPr>
              <a:t>gadoe.org</a:t>
            </a:r>
            <a:endParaRPr lang="en-US" b="1" dirty="0">
              <a:solidFill>
                <a:prstClr val="white"/>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13417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249881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solidFill>
                  <a:prstClr val="white"/>
                </a:solidFill>
              </a:rPr>
              <a:pPr/>
              <a:t>5/25/2015</a:t>
            </a:fld>
            <a:endParaRPr lang="en-US" dirty="0">
              <a:solidFill>
                <a:prstClr val="white"/>
              </a:solidFill>
            </a:endParaRPr>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86092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solidFill>
                  <a:prstClr val="white"/>
                </a:solidFill>
              </a:rPr>
              <a:pPr/>
              <a:t>5/25/2015</a:t>
            </a:fld>
            <a:endParaRPr lang="en-US" dirty="0">
              <a:solidFill>
                <a:prstClr val="white"/>
              </a:solidFill>
            </a:endParaRPr>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prstClr val="white"/>
                </a:solidFill>
              </a:rPr>
              <a:t>Richard Woods, Georgia’s School Superintendent</a:t>
            </a:r>
          </a:p>
          <a:p>
            <a:pPr algn="r"/>
            <a:r>
              <a:rPr lang="en-US" b="1" i="1" dirty="0" smtClean="0">
                <a:solidFill>
                  <a:prstClr val="white"/>
                </a:solidFill>
              </a:rPr>
              <a:t>“Educating Georgia’s Future”</a:t>
            </a:r>
          </a:p>
          <a:p>
            <a:pPr algn="r"/>
            <a:r>
              <a:rPr lang="en-US" b="1" dirty="0" smtClean="0">
                <a:solidFill>
                  <a:prstClr val="white"/>
                </a:solidFill>
                <a:hlinkClick r:id="rId3"/>
              </a:rPr>
              <a:t>gadoe.org</a:t>
            </a:r>
            <a:endParaRPr lang="en-US" b="1" dirty="0">
              <a:solidFill>
                <a:prstClr val="white"/>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648921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solidFill>
                  <a:prstClr val="white"/>
                </a:solidFill>
              </a:rPr>
              <a:pPr/>
              <a:t>5/25/2015</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108494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solidFill>
                  <a:prstClr val="white"/>
                </a:solidFill>
              </a:rPr>
              <a:pPr/>
              <a:t>5/25/2015</a:t>
            </a:fld>
            <a:endParaRPr lang="en-US" dirty="0">
              <a:solidFill>
                <a:prstClr val="white"/>
              </a:solidFill>
            </a:endParaRP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1211989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3"/>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67683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5/25/2015</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solidFill>
                  <a:prstClr val="white"/>
                </a:solidFill>
              </a:rPr>
              <a:pPr/>
              <a:t>5/25/2015</a:t>
            </a:fld>
            <a:endParaRPr lang="en-US" dirty="0">
              <a:solidFill>
                <a:prstClr val="white"/>
              </a:solidFill>
            </a:endParaRP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99724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a:xfrm>
            <a:off x="9737" y="15875"/>
            <a:ext cx="9144000" cy="6858000"/>
          </a:xfrm>
          <a:prstGeom prst="rect">
            <a:avLst/>
          </a:prstGeom>
          <a:ln/>
        </p:spPr>
        <p:style>
          <a:lnRef idx="2">
            <a:schemeClr val="dk1"/>
          </a:lnRef>
          <a:fillRef idx="1">
            <a:schemeClr val="lt1"/>
          </a:fillRef>
          <a:effectRef idx="0">
            <a:schemeClr val="dk1"/>
          </a:effectRef>
          <a:fontRef idx="minor">
            <a:schemeClr val="dk1"/>
          </a:fontRef>
        </p:style>
        <p:txBody>
          <a:bodyPr anchor="ctr"/>
          <a:lstStyle/>
          <a:p>
            <a:pPr algn="ctr">
              <a:defRPr/>
            </a:pPr>
            <a:endParaRPr lang="en-US" dirty="0">
              <a:solidFill>
                <a:srgbClr val="F26400"/>
              </a:solidFill>
            </a:endParaRPr>
          </a:p>
        </p:txBody>
      </p:sp>
      <p:sp>
        <p:nvSpPr>
          <p:cNvPr id="6" name="Rectangle 5"/>
          <p:cNvSpPr/>
          <p:nvPr userDrawn="1"/>
        </p:nvSpPr>
        <p:spPr>
          <a:xfrm>
            <a:off x="0" y="6315075"/>
            <a:ext cx="9144000" cy="474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Times New Roman" panose="02020603050405020304" pitchFamily="18" charset="0"/>
              <a:cs typeface="Times New Roman" panose="02020603050405020304" pitchFamily="18" charset="0"/>
            </a:endParaRPr>
          </a:p>
        </p:txBody>
      </p:sp>
      <p:sp>
        <p:nvSpPr>
          <p:cNvPr id="7" name="Rectangle 6"/>
          <p:cNvSpPr/>
          <p:nvPr userDrawn="1"/>
        </p:nvSpPr>
        <p:spPr>
          <a:xfrm flipV="1">
            <a:off x="-15875" y="6235700"/>
            <a:ext cx="9159875" cy="52388"/>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userDrawn="1"/>
        </p:nvSpPr>
        <p:spPr>
          <a:xfrm>
            <a:off x="0" y="0"/>
            <a:ext cx="9144000" cy="10255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9" name="Picture 18"/>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15875"/>
            <a:ext cx="19780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txBox="1">
            <a:spLocks/>
          </p:cNvSpPr>
          <p:nvPr userDrawn="1"/>
        </p:nvSpPr>
        <p:spPr>
          <a:xfrm>
            <a:off x="3157538" y="214313"/>
            <a:ext cx="5878512" cy="644525"/>
          </a:xfrm>
          <a:prstGeom prst="rect">
            <a:avLst/>
          </a:prstGeom>
        </p:spPr>
        <p:txBody>
          <a:bodyPr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400" b="1" dirty="0" smtClean="0">
                <a:solidFill>
                  <a:prstClr val="white"/>
                </a:solidFill>
              </a:rPr>
              <a:t>Richard Woods, Georgia’s School Superintendent</a:t>
            </a:r>
          </a:p>
          <a:p>
            <a:pPr algn="r">
              <a:defRPr/>
            </a:pPr>
            <a:r>
              <a:rPr lang="en-US" b="1" i="1" dirty="0" smtClean="0">
                <a:solidFill>
                  <a:prstClr val="white"/>
                </a:solidFill>
              </a:rPr>
              <a:t>“Educating Georgia’s Future”</a:t>
            </a:r>
          </a:p>
          <a:p>
            <a:pPr algn="r">
              <a:defRPr/>
            </a:pPr>
            <a:r>
              <a:rPr lang="en-US" b="1" dirty="0" smtClean="0">
                <a:solidFill>
                  <a:prstClr val="white"/>
                </a:solidFill>
              </a:rPr>
              <a:t>gadoe.org</a:t>
            </a:r>
            <a:endParaRPr lang="en-US" b="1" dirty="0">
              <a:solidFill>
                <a:prstClr val="white"/>
              </a:solidFill>
            </a:endParaRPr>
          </a:p>
        </p:txBody>
      </p:sp>
      <p:sp>
        <p:nvSpPr>
          <p:cNvPr id="11" name="Rectangle 10"/>
          <p:cNvSpPr/>
          <p:nvPr userDrawn="1"/>
        </p:nvSpPr>
        <p:spPr>
          <a:xfrm flipV="1">
            <a:off x="0" y="1042988"/>
            <a:ext cx="9144000" cy="44450"/>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ctrTitle"/>
          </p:nvPr>
        </p:nvSpPr>
        <p:spPr>
          <a:xfrm>
            <a:off x="685800" y="1122363"/>
            <a:ext cx="77724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2" name="Date Placeholder 3"/>
          <p:cNvSpPr>
            <a:spLocks noGrp="1"/>
          </p:cNvSpPr>
          <p:nvPr>
            <p:ph type="dt" sz="half" idx="10"/>
          </p:nvPr>
        </p:nvSpPr>
        <p:spPr/>
        <p:txBody>
          <a:bodyPr/>
          <a:lstStyle>
            <a:lvl1pPr algn="l">
              <a:defRPr sz="1200">
                <a:solidFill>
                  <a:schemeClr val="bg1"/>
                </a:solidFill>
                <a:latin typeface="Times New Roman" panose="02020603050405020304" pitchFamily="18" charset="0"/>
                <a:cs typeface="Times New Roman" panose="02020603050405020304" pitchFamily="18" charset="0"/>
              </a:defRPr>
            </a:lvl1pPr>
          </a:lstStyle>
          <a:p>
            <a:pPr>
              <a:defRPr/>
            </a:pPr>
            <a:fld id="{C3765926-FB68-4440-B033-304A94FC8F12}" type="datetime1">
              <a:rPr lang="en-US" smtClean="0">
                <a:solidFill>
                  <a:prstClr val="white"/>
                </a:solidFill>
              </a:rPr>
              <a:pPr>
                <a:defRPr/>
              </a:pPr>
              <a:t>5/25/2015</a:t>
            </a:fld>
            <a:endParaRPr lang="en-US" dirty="0">
              <a:solidFill>
                <a:prstClr val="white"/>
              </a:solidFill>
            </a:endParaRPr>
          </a:p>
        </p:txBody>
      </p:sp>
      <p:sp>
        <p:nvSpPr>
          <p:cNvPr id="13" name="Footer Placeholder 4"/>
          <p:cNvSpPr>
            <a:spLocks noGrp="1"/>
          </p:cNvSpPr>
          <p:nvPr>
            <p:ph type="ftr" sz="quarter" idx="11"/>
          </p:nvPr>
        </p:nvSpPr>
        <p:spPr/>
        <p:txBody>
          <a:bodyPr/>
          <a:lstStyle>
            <a:lvl1pPr algn="ctr">
              <a:defRPr sz="1200">
                <a:solidFill>
                  <a:schemeClr val="bg1"/>
                </a:solidFill>
                <a:latin typeface="Times New Roman" panose="02020603050405020304" pitchFamily="18" charset="0"/>
                <a:cs typeface="Times New Roman" panose="02020603050405020304" pitchFamily="18" charset="0"/>
              </a:defRPr>
            </a:lvl1pPr>
          </a:lstStyle>
          <a:p>
            <a:pPr>
              <a:defRPr/>
            </a:pPr>
            <a:endParaRPr lang="en-US" dirty="0">
              <a:solidFill>
                <a:prstClr val="white"/>
              </a:solidFill>
            </a:endParaRPr>
          </a:p>
        </p:txBody>
      </p:sp>
      <p:sp>
        <p:nvSpPr>
          <p:cNvPr id="14"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pPr>
              <a:defRPr/>
            </a:pPr>
            <a:fld id="{D9963779-FDC0-4294-AF0A-D8058F2A8D2A}" type="slidenum">
              <a:rPr lang="en-US" altLang="en-US" smtClean="0">
                <a:solidFill>
                  <a:prstClr val="white"/>
                </a:solidFill>
              </a:rPr>
              <a:pPr>
                <a:defRPr/>
              </a:pPr>
              <a:t>‹#›</a:t>
            </a:fld>
            <a:endParaRPr lang="en-US" altLang="en-US" dirty="0">
              <a:solidFill>
                <a:prstClr val="white"/>
              </a:solidFill>
            </a:endParaRPr>
          </a:p>
        </p:txBody>
      </p:sp>
    </p:spTree>
    <p:extLst>
      <p:ext uri="{BB962C8B-B14F-4D97-AF65-F5344CB8AC3E}">
        <p14:creationId xmlns:p14="http://schemas.microsoft.com/office/powerpoint/2010/main" val="35098107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E046F2-3C9C-47DC-8C29-A5A3177F985C}" type="datetime1">
              <a:rPr lang="en-US" smtClean="0">
                <a:solidFill>
                  <a:prstClr val="white"/>
                </a:solidFill>
              </a:rPr>
              <a:pPr>
                <a:defRPr/>
              </a:pPr>
              <a:t>5/25/2015</a:t>
            </a:fld>
            <a:endParaRPr lang="en-US" dirty="0">
              <a:solidFill>
                <a:prstClr val="white"/>
              </a:solidFill>
            </a:endParaRPr>
          </a:p>
        </p:txBody>
      </p:sp>
      <p:sp>
        <p:nvSpPr>
          <p:cNvPr id="5" name="Slide Number Placeholder 5"/>
          <p:cNvSpPr>
            <a:spLocks noGrp="1"/>
          </p:cNvSpPr>
          <p:nvPr>
            <p:ph type="sldNum" sz="quarter" idx="11"/>
          </p:nvPr>
        </p:nvSpPr>
        <p:spPr/>
        <p:txBody>
          <a:bodyPr/>
          <a:lstStyle>
            <a:lvl1pPr>
              <a:defRPr/>
            </a:lvl1pPr>
          </a:lstStyle>
          <a:p>
            <a:pPr>
              <a:defRPr/>
            </a:pPr>
            <a:fld id="{73A879E3-FD9F-48E6-9EA2-89D8592CB58D}"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119750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1"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1" cy="3962400"/>
          </a:xfrm>
          <a:prstGeom prst="rect">
            <a:avLst/>
          </a:prstGeom>
        </p:spPr>
        <p:txBody>
          <a:bodyPr rtlCol="0">
            <a:normAutofit/>
          </a:bodyPr>
          <a:lstStyle/>
          <a:p>
            <a:pPr lvl="0"/>
            <a:endParaRPr lang="en-US" noProof="0" dirty="0" smtClean="0"/>
          </a:p>
        </p:txBody>
      </p:sp>
    </p:spTree>
    <p:extLst>
      <p:ext uri="{BB962C8B-B14F-4D97-AF65-F5344CB8AC3E}">
        <p14:creationId xmlns:p14="http://schemas.microsoft.com/office/powerpoint/2010/main" val="2970186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pPr>
              <a:defRPr/>
            </a:pPr>
            <a:fld id="{1095EAE2-2CB6-456A-8D15-FA72922A7681}" type="datetime1">
              <a:rPr lang="en-US" smtClean="0">
                <a:solidFill>
                  <a:prstClr val="white"/>
                </a:solidFill>
              </a:rPr>
              <a:pPr>
                <a:defRPr/>
              </a:pPr>
              <a:t>5/25/2015</a:t>
            </a:fld>
            <a:endParaRPr lang="en-US" dirty="0">
              <a:solidFill>
                <a:prstClr val="white"/>
              </a:solidFill>
            </a:endParaRPr>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77E79EC6-FBB9-4DBC-B747-89E00E5EBDA0}" type="slidenum">
              <a:rPr lang="en-US" altLang="en-US" smtClean="0">
                <a:solidFill>
                  <a:prstClr val="white"/>
                </a:solidFill>
              </a:rPr>
              <a:pPr/>
              <a:t>‹#›</a:t>
            </a:fld>
            <a:endParaRPr lang="en-US" altLang="en-US">
              <a:solidFill>
                <a:prstClr val="white"/>
              </a:solidFill>
            </a:endParaRPr>
          </a:p>
        </p:txBody>
      </p:sp>
      <p:sp>
        <p:nvSpPr>
          <p:cNvPr id="15" name="Rectangle 14"/>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9" name="Picture 18"/>
          <p:cNvPicPr>
            <a:picLocks noChangeAspect="1"/>
          </p:cNvPicPr>
          <p:nvPr/>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4"/>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587602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5/25/2015</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smtClean="0">
                <a:solidFill>
                  <a:schemeClr val="bg1"/>
                </a:solidFill>
              </a:rPr>
              <a:t>Richard</a:t>
            </a:r>
            <a:r>
              <a:rPr lang="en-US" sz="1400" b="1" baseline="0" dirty="0" smtClean="0">
                <a:solidFill>
                  <a:schemeClr val="bg1"/>
                </a:solidFill>
              </a:rPr>
              <a:t> Woods, Georgia’s School Superintendent</a:t>
            </a:r>
          </a:p>
          <a:p>
            <a:pPr algn="r"/>
            <a:r>
              <a:rPr lang="en-US" sz="1200" b="1" i="1" u="none" baseline="0" dirty="0" smtClean="0">
                <a:solidFill>
                  <a:schemeClr val="bg1"/>
                </a:solidFill>
              </a:rPr>
              <a:t>“Educating Georgia’s Future”</a:t>
            </a:r>
          </a:p>
          <a:p>
            <a:pPr algn="r"/>
            <a:r>
              <a:rPr lang="en-US" sz="1200" b="1" baseline="0" dirty="0" smtClean="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106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1664163"/>
            <a:ext cx="4629150" cy="41968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5/25/2015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1801091"/>
            <a:ext cx="4629150" cy="405996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5/25/2015</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5/25/2015</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703241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ga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hyperlink" Target="https://www.gadoe.org/" TargetMode="Externa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hyperlink" Target="https://www.gadoe.org/" TargetMode="Externa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5/25/2015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2"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schemeClr val="tx1">
                    <a:lumMod val="65000"/>
                    <a:lumOff val="35000"/>
                  </a:schemeClr>
                </a:solidFill>
              </a:rPr>
              <a:t>Richard</a:t>
            </a:r>
            <a:r>
              <a:rPr lang="en-US" sz="1000" b="1" baseline="0" dirty="0" smtClean="0">
                <a:solidFill>
                  <a:schemeClr val="tx1">
                    <a:lumMod val="65000"/>
                    <a:lumOff val="35000"/>
                  </a:schemeClr>
                </a:solidFill>
              </a:rPr>
              <a:t> Woods, </a:t>
            </a:r>
          </a:p>
          <a:p>
            <a:pPr algn="r"/>
            <a:r>
              <a:rPr lang="en-US" sz="1000" b="1" baseline="0" dirty="0" smtClean="0">
                <a:solidFill>
                  <a:schemeClr val="tx1">
                    <a:lumMod val="65000"/>
                    <a:lumOff val="35000"/>
                  </a:schemeClr>
                </a:solidFill>
              </a:rPr>
              <a:t>Georgia’s School Superintendent</a:t>
            </a:r>
          </a:p>
          <a:p>
            <a:pPr algn="r"/>
            <a:r>
              <a:rPr lang="en-US" sz="1000" b="1" i="1" u="none" baseline="0" dirty="0" smtClean="0">
                <a:solidFill>
                  <a:schemeClr val="tx1">
                    <a:lumMod val="65000"/>
                    <a:lumOff val="35000"/>
                  </a:schemeClr>
                </a:solidFill>
              </a:rPr>
              <a:t>“Educating Georgia’s Future”</a:t>
            </a:r>
          </a:p>
          <a:p>
            <a:pPr algn="r"/>
            <a:r>
              <a:rPr lang="en-US" sz="1000" b="1" baseline="0" dirty="0" smtClean="0">
                <a:solidFill>
                  <a:schemeClr val="tx1">
                    <a:lumMod val="65000"/>
                    <a:lumOff val="35000"/>
                  </a:schemeClr>
                </a:solidFill>
                <a:hlinkClick r:id="rId13"/>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solidFill>
                  <a:prstClr val="white"/>
                </a:solidFill>
              </a:rPr>
              <a:pPr/>
              <a:t>5/25/2015</a:t>
            </a:fld>
            <a:endParaRPr lang="en-US" dirty="0">
              <a:solidFill>
                <a:prstClr val="white"/>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15"/>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3062019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solidFill>
                  <a:prstClr val="white"/>
                </a:solidFill>
              </a:rPr>
              <a:pPr/>
              <a:t>5/25/2015</a:t>
            </a:fld>
            <a:endParaRPr lang="en-US" dirty="0">
              <a:solidFill>
                <a:prstClr val="white"/>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solidFill>
                  <a:prstClr val="white"/>
                </a:solidFill>
              </a:rPr>
              <a:pPr/>
              <a:t>‹#›</a:t>
            </a:fld>
            <a:endParaRPr lang="en-US" dirty="0">
              <a:solidFill>
                <a:prstClr val="white"/>
              </a:solidFill>
            </a:endParaRPr>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smtClean="0">
                <a:solidFill>
                  <a:prstClr val="black">
                    <a:lumMod val="65000"/>
                    <a:lumOff val="35000"/>
                  </a:prstClr>
                </a:solidFill>
              </a:rPr>
              <a:t>Richard Woods, </a:t>
            </a:r>
          </a:p>
          <a:p>
            <a:pPr algn="r"/>
            <a:r>
              <a:rPr lang="en-US" sz="1000" b="1" dirty="0" smtClean="0">
                <a:solidFill>
                  <a:prstClr val="black">
                    <a:lumMod val="65000"/>
                    <a:lumOff val="35000"/>
                  </a:prstClr>
                </a:solidFill>
              </a:rPr>
              <a:t>Georgia’s School Superintendent</a:t>
            </a:r>
          </a:p>
          <a:p>
            <a:pPr algn="r"/>
            <a:r>
              <a:rPr lang="en-US" sz="1000" b="1" i="1" dirty="0" smtClean="0">
                <a:solidFill>
                  <a:prstClr val="black">
                    <a:lumMod val="65000"/>
                    <a:lumOff val="35000"/>
                  </a:prstClr>
                </a:solidFill>
              </a:rPr>
              <a:t>“Educating Georgia’s Future”</a:t>
            </a:r>
          </a:p>
          <a:p>
            <a:pPr algn="r"/>
            <a:r>
              <a:rPr lang="en-US" sz="1000" b="1" dirty="0" smtClean="0">
                <a:solidFill>
                  <a:prstClr val="black">
                    <a:lumMod val="65000"/>
                    <a:lumOff val="35000"/>
                  </a:prstClr>
                </a:solidFill>
                <a:hlinkClick r:id="rId15"/>
              </a:rPr>
              <a:t>gadoe.org</a:t>
            </a:r>
            <a:endParaRPr lang="en-US" sz="1000" b="1" dirty="0">
              <a:solidFill>
                <a:prstClr val="black">
                  <a:lumMod val="65000"/>
                  <a:lumOff val="35000"/>
                </a:prstClr>
              </a:solidFill>
            </a:endParaRPr>
          </a:p>
        </p:txBody>
      </p:sp>
    </p:spTree>
    <p:extLst>
      <p:ext uri="{BB962C8B-B14F-4D97-AF65-F5344CB8AC3E}">
        <p14:creationId xmlns:p14="http://schemas.microsoft.com/office/powerpoint/2010/main" val="26230705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p:txStyles>
    <p:titleStyle>
      <a:lvl1pPr algn="l" defTabSz="914400" rtl="0" eaLnBrk="1" latinLnBrk="0" hangingPunct="1">
        <a:lnSpc>
          <a:spcPct val="90000"/>
        </a:lnSpc>
        <a:spcBef>
          <a:spcPct val="0"/>
        </a:spcBef>
        <a:buNone/>
        <a:defRPr sz="4400" b="1" kern="1200">
          <a:solidFill>
            <a:schemeClr val="tx1"/>
          </a:solidFill>
          <a:latin typeface="Arial Rounded MT Bold" panose="020F07040305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3" Type="http://schemas.openxmlformats.org/officeDocument/2006/relationships/hyperlink" Target="mailto:edawsey@doe.k12.ga.us" TargetMode="External"/><Relationship Id="rId2" Type="http://schemas.openxmlformats.org/officeDocument/2006/relationships/hyperlink" Target="mailto:twilkes@doe.k12.ga.us" TargetMode="Externa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edawsey@doe.k12.ga.us" TargetMode="External"/><Relationship Id="rId2" Type="http://schemas.openxmlformats.org/officeDocument/2006/relationships/hyperlink" Target="mailto:twilkes@doe.k12.ga.us"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hyperlink" Target="mailto:jedavenp@doe.k12.ga.us" TargetMode="Externa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Multiple%20Selection%20Criteria--MS.doc" TargetMode="External"/><Relationship Id="rId2" Type="http://schemas.openxmlformats.org/officeDocument/2006/relationships/hyperlink" Target="Multiple%20Selection%20Criteria--HS.doc"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emf"/><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1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hyperlink" Target="Delivery%20Model%20Sample--Slide%2044.doc"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122363"/>
            <a:ext cx="7772400" cy="2387600"/>
          </a:xfrm>
        </p:spPr>
        <p:txBody>
          <a:bodyPr/>
          <a:lstStyle/>
          <a:p>
            <a:pPr algn="ctr"/>
            <a:r>
              <a:rPr lang="en-US" dirty="0" smtClean="0">
                <a:latin typeface="+mn-lt"/>
              </a:rPr>
              <a:t>Implementing </a:t>
            </a:r>
            <a:r>
              <a:rPr lang="en-US" dirty="0">
                <a:latin typeface="+mn-lt"/>
              </a:rPr>
              <a:t>a</a:t>
            </a:r>
            <a:r>
              <a:rPr lang="en-US" dirty="0" smtClean="0">
                <a:latin typeface="+mn-lt"/>
              </a:rPr>
              <a:t> Flexible Learning Program</a:t>
            </a:r>
            <a:endParaRPr lang="en-US" dirty="0">
              <a:latin typeface="+mn-lt"/>
            </a:endParaRPr>
          </a:p>
        </p:txBody>
      </p:sp>
      <p:sp>
        <p:nvSpPr>
          <p:cNvPr id="3" name="Subtitle 2"/>
          <p:cNvSpPr>
            <a:spLocks noGrp="1"/>
          </p:cNvSpPr>
          <p:nvPr>
            <p:ph type="subTitle" idx="4294967295"/>
          </p:nvPr>
        </p:nvSpPr>
        <p:spPr>
          <a:xfrm>
            <a:off x="1143000" y="3602038"/>
            <a:ext cx="6858000" cy="1655762"/>
          </a:xfrm>
          <a:prstGeom prst="rect">
            <a:avLst/>
          </a:prstGeom>
        </p:spPr>
        <p:txBody>
          <a:bodyPr/>
          <a:lstStyle/>
          <a:p>
            <a:pPr marL="0" indent="0" algn="ctr">
              <a:lnSpc>
                <a:spcPct val="100000"/>
              </a:lnSpc>
              <a:buNone/>
            </a:pPr>
            <a:r>
              <a:rPr lang="en-US" dirty="0" smtClean="0"/>
              <a:t>Georgia Department of Education</a:t>
            </a:r>
          </a:p>
          <a:p>
            <a:pPr marL="0" indent="0" algn="ctr">
              <a:lnSpc>
                <a:spcPct val="100000"/>
              </a:lnSpc>
              <a:buNone/>
            </a:pPr>
            <a:r>
              <a:rPr lang="en-US" dirty="0" smtClean="0"/>
              <a:t>13</a:t>
            </a:r>
            <a:r>
              <a:rPr lang="en-US" baseline="30000" dirty="0" smtClean="0"/>
              <a:t>th</a:t>
            </a:r>
            <a:r>
              <a:rPr lang="en-US" dirty="0" smtClean="0"/>
              <a:t> Title Programs Conference</a:t>
            </a:r>
          </a:p>
          <a:p>
            <a:pPr marL="0" indent="0" algn="ctr">
              <a:lnSpc>
                <a:spcPct val="100000"/>
              </a:lnSpc>
              <a:buNone/>
            </a:pPr>
            <a:r>
              <a:rPr lang="en-US" dirty="0" smtClean="0"/>
              <a:t>June 17-18, 2015</a:t>
            </a:r>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5/25/2015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097" y="323130"/>
            <a:ext cx="6316630" cy="1325563"/>
          </a:xfrm>
        </p:spPr>
        <p:txBody>
          <a:bodyPr>
            <a:normAutofit/>
          </a:bodyPr>
          <a:lstStyle/>
          <a:p>
            <a:r>
              <a:rPr lang="en-US" sz="3700" dirty="0">
                <a:latin typeface="Calibri" pitchFamily="34" charset="0"/>
              </a:rPr>
              <a:t>Important Changes for FY16</a:t>
            </a:r>
          </a:p>
        </p:txBody>
      </p:sp>
      <p:sp>
        <p:nvSpPr>
          <p:cNvPr id="3" name="Content Placeholder 2"/>
          <p:cNvSpPr>
            <a:spLocks noGrp="1"/>
          </p:cNvSpPr>
          <p:nvPr>
            <p:ph idx="1"/>
          </p:nvPr>
        </p:nvSpPr>
        <p:spPr/>
        <p:txBody>
          <a:bodyPr/>
          <a:lstStyle/>
          <a:p>
            <a:pPr marL="914400" lvl="2" indent="0">
              <a:buNone/>
            </a:pPr>
            <a:r>
              <a:rPr lang="en-US" b="1" u="sng" dirty="0" smtClean="0"/>
              <a:t>Option 1:  </a:t>
            </a:r>
            <a:endParaRPr lang="en-US" dirty="0" smtClean="0"/>
          </a:p>
          <a:p>
            <a:pPr marL="914400" lvl="2" indent="0">
              <a:buNone/>
            </a:pPr>
            <a:r>
              <a:rPr lang="en-US" dirty="0"/>
              <a:t>F</a:t>
            </a:r>
            <a:r>
              <a:rPr lang="en-US" dirty="0" smtClean="0"/>
              <a:t>or LEAs that had Priority</a:t>
            </a:r>
            <a:r>
              <a:rPr lang="en-US" dirty="0"/>
              <a:t> </a:t>
            </a:r>
            <a:r>
              <a:rPr lang="en-US" dirty="0" smtClean="0"/>
              <a:t>or Focus Schools identified from the 2012 ESEA Flexibility Waiver, those LEAs will </a:t>
            </a:r>
            <a:r>
              <a:rPr lang="en-US" dirty="0"/>
              <a:t>c</a:t>
            </a:r>
            <a:r>
              <a:rPr lang="en-US" dirty="0" smtClean="0"/>
              <a:t>ontinue </a:t>
            </a:r>
            <a:r>
              <a:rPr lang="en-US" dirty="0"/>
              <a:t>to implement FLP </a:t>
            </a:r>
            <a:r>
              <a:rPr lang="en-US" dirty="0" smtClean="0"/>
              <a:t>and send </a:t>
            </a:r>
            <a:r>
              <a:rPr lang="en-US" dirty="0"/>
              <a:t>parent </a:t>
            </a:r>
            <a:r>
              <a:rPr lang="en-US" dirty="0" smtClean="0"/>
              <a:t>notification letters </a:t>
            </a:r>
            <a:r>
              <a:rPr lang="en-US" dirty="0"/>
              <a:t>as has been </a:t>
            </a:r>
            <a:r>
              <a:rPr lang="en-US" dirty="0" smtClean="0"/>
              <a:t>done in the past </a:t>
            </a:r>
            <a:r>
              <a:rPr lang="en-US" dirty="0"/>
              <a:t>for the last three years</a:t>
            </a:r>
            <a:r>
              <a:rPr lang="en-US" dirty="0" smtClean="0"/>
              <a:t>.  This would include parent notification letters for schools with no identification by the State’s ESEA Flexibility Waiver.</a:t>
            </a:r>
          </a:p>
          <a:p>
            <a:pPr marL="914400" lvl="2" indent="0">
              <a:buNone/>
            </a:pPr>
            <a:endParaRPr lang="en-US" sz="900" dirty="0" smtClean="0"/>
          </a:p>
          <a:p>
            <a:pPr marL="914400" lvl="2" indent="0">
              <a:buNone/>
            </a:pPr>
            <a:r>
              <a:rPr lang="en-US" dirty="0"/>
              <a:t>Once the Department has received approval from US ED for the State’s ESEA Flexibility Waiver renewal amendment for FY16:</a:t>
            </a:r>
          </a:p>
          <a:p>
            <a:pPr lvl="2"/>
            <a:r>
              <a:rPr lang="en-US" dirty="0" smtClean="0"/>
              <a:t>LEAs </a:t>
            </a:r>
            <a:r>
              <a:rPr lang="en-US" dirty="0"/>
              <a:t>should continue serving those schools that have already begun implementing an FLP program even if those schools are not re-identified in the ESEA Flexibility Waiver renewal amendment for school year 2015-2016. </a:t>
            </a:r>
          </a:p>
          <a:p>
            <a:pPr marL="914400" lvl="2" indent="0">
              <a:buNone/>
            </a:pP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p>
            <a:fld id="{4DAE6870-AD18-448A-9B2A-0EFE6DC7B06B}" type="datetime1">
              <a:rPr lang="en-US">
                <a:solidFill>
                  <a:prstClr val="white"/>
                </a:solidFill>
                <a:latin typeface="Times New Roman" panose="02020603050405020304" pitchFamily="18" charset="0"/>
                <a:cs typeface="Times New Roman" panose="02020603050405020304" pitchFamily="18" charset="0"/>
              </a:rPr>
              <a:pPr/>
              <a:t>5/25/2015</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p>
            <a:fld id="{B63E4CEF-BB1E-48C7-AE93-F39F6AA99AD7}" type="slidenum">
              <a:rPr lang="en-US">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8268371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mn-lt"/>
              </a:rPr>
              <a:t>Open Records Reminder</a:t>
            </a:r>
          </a:p>
        </p:txBody>
      </p:sp>
      <p:sp>
        <p:nvSpPr>
          <p:cNvPr id="3" name="Content Placeholder 2"/>
          <p:cNvSpPr>
            <a:spLocks noGrp="1"/>
          </p:cNvSpPr>
          <p:nvPr>
            <p:ph idx="1"/>
          </p:nvPr>
        </p:nvSpPr>
        <p:spPr/>
        <p:txBody>
          <a:bodyPr/>
          <a:lstStyle/>
          <a:p>
            <a:pPr marL="0" indent="0">
              <a:buNone/>
            </a:pPr>
            <a:r>
              <a:rPr lang="en-US" altLang="en-US" sz="2400" dirty="0"/>
              <a:t>This means: </a:t>
            </a:r>
          </a:p>
          <a:p>
            <a:pPr lvl="1"/>
            <a:r>
              <a:rPr lang="en-US" altLang="en-US" dirty="0"/>
              <a:t>Anyone can request a copy of the district’s FLP.</a:t>
            </a:r>
          </a:p>
          <a:p>
            <a:pPr lvl="1"/>
            <a:r>
              <a:rPr lang="en-US" altLang="en-US" dirty="0"/>
              <a:t>The district’s FLP can be published in the local newspaper.</a:t>
            </a:r>
          </a:p>
          <a:p>
            <a:pPr lvl="1"/>
            <a:r>
              <a:rPr lang="en-US" altLang="en-US" dirty="0"/>
              <a:t>Keep in mind that whatever is written could be open to public scrutiny.</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100</a:t>
            </a:fld>
            <a:endParaRPr lang="en-US" dirty="0"/>
          </a:p>
        </p:txBody>
      </p:sp>
    </p:spTree>
    <p:extLst>
      <p:ext uri="{BB962C8B-B14F-4D97-AF65-F5344CB8AC3E}">
        <p14:creationId xmlns:p14="http://schemas.microsoft.com/office/powerpoint/2010/main" val="38659271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Questions</a:t>
            </a:r>
            <a:endParaRPr lang="en-US" sz="3700" dirty="0">
              <a:latin typeface="+mn-lt"/>
            </a:endParaRPr>
          </a:p>
        </p:txBody>
      </p:sp>
      <p:sp>
        <p:nvSpPr>
          <p:cNvPr id="3" name="Date Placeholder 2"/>
          <p:cNvSpPr>
            <a:spLocks noGrp="1"/>
          </p:cNvSpPr>
          <p:nvPr>
            <p:ph type="dt" sz="half" idx="2"/>
          </p:nvPr>
        </p:nvSpPr>
        <p:spPr/>
        <p:txBody>
          <a:bodyPr/>
          <a:lstStyle/>
          <a:p>
            <a:fld id="{16A82E43-F334-4B83-9151-C0C24AE8A2BC}" type="datetime1">
              <a:rPr lang="en-US" smtClean="0"/>
              <a:t>5/25/2015</a:t>
            </a:fld>
            <a:endParaRPr lang="en-US" dirty="0"/>
          </a:p>
        </p:txBody>
      </p:sp>
      <p:sp>
        <p:nvSpPr>
          <p:cNvPr id="4" name="Slide Number Placeholder 3"/>
          <p:cNvSpPr>
            <a:spLocks noGrp="1"/>
          </p:cNvSpPr>
          <p:nvPr>
            <p:ph type="sldNum" sz="quarter" idx="4"/>
          </p:nvPr>
        </p:nvSpPr>
        <p:spPr/>
        <p:txBody>
          <a:bodyPr/>
          <a:lstStyle/>
          <a:p>
            <a:fld id="{B63E4CEF-BB1E-48C7-AE93-F39F6AA99AD7}" type="slidenum">
              <a:rPr lang="en-US" smtClean="0"/>
              <a:pPr/>
              <a:t>101</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659579"/>
            <a:ext cx="3771900" cy="3652649"/>
          </a:xfrm>
          <a:prstGeom prst="rect">
            <a:avLst/>
          </a:prstGeom>
        </p:spPr>
      </p:pic>
    </p:spTree>
    <p:extLst>
      <p:ext uri="{BB962C8B-B14F-4D97-AF65-F5344CB8AC3E}">
        <p14:creationId xmlns:p14="http://schemas.microsoft.com/office/powerpoint/2010/main" val="124417270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16" y="133815"/>
            <a:ext cx="8281301" cy="1525764"/>
          </a:xfrm>
        </p:spPr>
        <p:txBody>
          <a:bodyPr>
            <a:noAutofit/>
          </a:bodyPr>
          <a:lstStyle/>
          <a:p>
            <a:r>
              <a:rPr lang="en-US" sz="3600" b="0" dirty="0" smtClean="0"/>
              <a:t>Title I, Part A Program </a:t>
            </a:r>
            <a:br>
              <a:rPr lang="en-US" sz="3600" b="0" dirty="0" smtClean="0"/>
            </a:br>
            <a:r>
              <a:rPr lang="en-US" sz="3600" b="0" dirty="0" smtClean="0"/>
              <a:t>Specialists’ Contact Information</a:t>
            </a:r>
            <a:endParaRPr lang="en-US" sz="3600" b="0" dirty="0"/>
          </a:p>
        </p:txBody>
      </p:sp>
      <p:graphicFrame>
        <p:nvGraphicFramePr>
          <p:cNvPr id="8" name="Content Placeholder 7"/>
          <p:cNvGraphicFramePr>
            <a:graphicFrameLocks noGrp="1"/>
          </p:cNvGraphicFramePr>
          <p:nvPr>
            <p:ph idx="1"/>
          </p:nvPr>
        </p:nvGraphicFramePr>
        <p:xfrm>
          <a:off x="628650" y="1825625"/>
          <a:ext cx="7886699" cy="3554344"/>
        </p:xfrm>
        <a:graphic>
          <a:graphicData uri="http://schemas.openxmlformats.org/drawingml/2006/table">
            <a:tbl>
              <a:tblPr firstRow="1" bandRow="1"/>
              <a:tblGrid>
                <a:gridCol w="713830"/>
                <a:gridCol w="2298775"/>
                <a:gridCol w="1762970"/>
                <a:gridCol w="3111124"/>
              </a:tblGrid>
              <a:tr h="748646">
                <a:tc>
                  <a:txBody>
                    <a:bodyPr/>
                    <a:lstStyle/>
                    <a:p>
                      <a:pPr marL="0" marR="0" algn="ctr">
                        <a:lnSpc>
                          <a:spcPct val="115000"/>
                        </a:lnSpc>
                        <a:spcBef>
                          <a:spcPts val="0"/>
                        </a:spcBef>
                        <a:spcAft>
                          <a:spcPts val="1000"/>
                        </a:spcAft>
                      </a:pPr>
                      <a:r>
                        <a:rPr lang="en-US" sz="1800" b="1" kern="1200">
                          <a:solidFill>
                            <a:srgbClr val="000000"/>
                          </a:solidFill>
                          <a:effectLst/>
                          <a:latin typeface="Calibri"/>
                          <a:ea typeface="Calibri"/>
                          <a:cs typeface="Times New Roman"/>
                        </a:rPr>
                        <a:t>Area</a:t>
                      </a:r>
                      <a:endParaRPr lang="en-US" sz="100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dirty="0">
                          <a:solidFill>
                            <a:srgbClr val="000000"/>
                          </a:solidFill>
                          <a:effectLst/>
                          <a:latin typeface="Calibri"/>
                          <a:ea typeface="Calibri"/>
                          <a:cs typeface="Times New Roman"/>
                        </a:rPr>
                        <a:t>Name</a:t>
                      </a:r>
                      <a:endParaRPr lang="en-US" sz="1000" dirty="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a:solidFill>
                            <a:srgbClr val="000000"/>
                          </a:solidFill>
                          <a:effectLst/>
                          <a:latin typeface="Calibri"/>
                          <a:ea typeface="Calibri"/>
                          <a:cs typeface="Times New Roman"/>
                        </a:rPr>
                        <a:t>Office Telephone</a:t>
                      </a:r>
                      <a:endParaRPr lang="en-US" sz="100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gn="ctr">
                        <a:lnSpc>
                          <a:spcPct val="115000"/>
                        </a:lnSpc>
                        <a:spcBef>
                          <a:spcPts val="0"/>
                        </a:spcBef>
                        <a:spcAft>
                          <a:spcPts val="1000"/>
                        </a:spcAft>
                      </a:pPr>
                      <a:r>
                        <a:rPr lang="en-US" sz="1800" b="1" kern="1200">
                          <a:solidFill>
                            <a:srgbClr val="000000"/>
                          </a:solidFill>
                          <a:effectLst/>
                          <a:latin typeface="Calibri"/>
                          <a:ea typeface="Calibri"/>
                          <a:cs typeface="Times New Roman"/>
                        </a:rPr>
                        <a:t>Email</a:t>
                      </a:r>
                      <a:endParaRPr lang="en-US" sz="1000">
                        <a:effectLst/>
                        <a:latin typeface="Calibri"/>
                        <a:ea typeface="Calibri"/>
                        <a:cs typeface="Times New Roman"/>
                      </a:endParaRPr>
                    </a:p>
                  </a:txBody>
                  <a:tcPr marL="108842" marR="108842" marT="56436" marB="5643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1</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Robyn Planchard</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(404) 985-3808</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rplanchard@doe.k12.ga.us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Randy Phillips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(770) 221-5232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rphillips@doe.k12.ga.us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3</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Anthony Threat</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(706) 615-0367</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anthony.threat@doe.k12.ga.us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dirty="0">
                          <a:solidFill>
                            <a:srgbClr val="000000"/>
                          </a:solidFill>
                          <a:effectLst/>
                          <a:latin typeface="Calibri"/>
                          <a:ea typeface="Times New Roman"/>
                          <a:cs typeface="Arial"/>
                        </a:rPr>
                        <a:t>4</a:t>
                      </a:r>
                      <a:endParaRPr lang="en-US" sz="1000" dirty="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Evelyn Maddox</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(404) 975-3145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emaddox@doe.k12.ga.us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Judy Alger</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(229) 321-9305</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jualger@doe.k12.ga.us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6</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Grace McElveen</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(912) 334-0802</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gmcelveen@doe.k12.ga.us</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r>
              <a:tr h="400814">
                <a:tc>
                  <a:txBody>
                    <a:bodyPr/>
                    <a:lstStyle/>
                    <a:p>
                      <a:pPr marL="0" marR="0" algn="ctr">
                        <a:lnSpc>
                          <a:spcPct val="115000"/>
                        </a:lnSpc>
                        <a:spcBef>
                          <a:spcPts val="0"/>
                        </a:spcBef>
                        <a:spcAft>
                          <a:spcPts val="0"/>
                        </a:spcAft>
                      </a:pPr>
                      <a:r>
                        <a:rPr lang="en-US" sz="1800" kern="1200">
                          <a:solidFill>
                            <a:srgbClr val="000000"/>
                          </a:solidFill>
                          <a:effectLst/>
                          <a:latin typeface="Calibri"/>
                          <a:ea typeface="Times New Roman"/>
                          <a:cs typeface="Arial"/>
                        </a:rPr>
                        <a:t>7</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Jimmy Everson </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a:solidFill>
                            <a:srgbClr val="000000"/>
                          </a:solidFill>
                          <a:effectLst/>
                          <a:latin typeface="Calibri"/>
                          <a:ea typeface="Times New Roman"/>
                          <a:cs typeface="Arial"/>
                        </a:rPr>
                        <a:t>(229) 723-2664</a:t>
                      </a:r>
                      <a:endParaRPr lang="en-US" sz="100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15000"/>
                        </a:lnSpc>
                        <a:spcBef>
                          <a:spcPts val="0"/>
                        </a:spcBef>
                        <a:spcAft>
                          <a:spcPts val="0"/>
                        </a:spcAft>
                      </a:pPr>
                      <a:r>
                        <a:rPr lang="en-US" sz="1800" kern="1200" dirty="0">
                          <a:solidFill>
                            <a:srgbClr val="000000"/>
                          </a:solidFill>
                          <a:effectLst/>
                          <a:latin typeface="Calibri"/>
                          <a:ea typeface="Times New Roman"/>
                          <a:cs typeface="Arial"/>
                        </a:rPr>
                        <a:t>jeverson@doe.k12.ga.us</a:t>
                      </a:r>
                      <a:endParaRPr lang="en-US" sz="1000" dirty="0">
                        <a:effectLst/>
                        <a:latin typeface="Calibri"/>
                        <a:ea typeface="Calibri"/>
                        <a:cs typeface="Times New Roman"/>
                      </a:endParaRPr>
                    </a:p>
                  </a:txBody>
                  <a:tcPr marL="82927" marR="82927" marT="41463" marB="41463">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102</a:t>
            </a:fld>
            <a:endParaRPr lang="en-US" dirty="0"/>
          </a:p>
        </p:txBody>
      </p:sp>
    </p:spTree>
    <p:extLst>
      <p:ext uri="{BB962C8B-B14F-4D97-AF65-F5344CB8AC3E}">
        <p14:creationId xmlns:p14="http://schemas.microsoft.com/office/powerpoint/2010/main" val="360749050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2" y="122663"/>
            <a:ext cx="8294733" cy="1443398"/>
          </a:xfrm>
        </p:spPr>
        <p:txBody>
          <a:bodyPr>
            <a:noAutofit/>
          </a:bodyPr>
          <a:lstStyle/>
          <a:p>
            <a:r>
              <a:rPr lang="en-US" sz="3600" b="0" dirty="0" smtClean="0"/>
              <a:t>Title I, Part A Program </a:t>
            </a:r>
            <a:br>
              <a:rPr lang="en-US" sz="3600" b="0" dirty="0" smtClean="0"/>
            </a:br>
            <a:r>
              <a:rPr lang="en-US" sz="3600" b="0" dirty="0" smtClean="0"/>
              <a:t>Specialists’ Contact Information</a:t>
            </a:r>
            <a:endParaRPr lang="en-US" sz="3600" b="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25117921"/>
              </p:ext>
            </p:extLst>
          </p:nvPr>
        </p:nvGraphicFramePr>
        <p:xfrm>
          <a:off x="628650" y="1825625"/>
          <a:ext cx="7886699" cy="3553340"/>
        </p:xfrm>
        <a:graphic>
          <a:graphicData uri="http://schemas.openxmlformats.org/drawingml/2006/table">
            <a:tbl>
              <a:tblPr firstRow="1" bandRow="1">
                <a:tableStyleId>{5C22544A-7EE6-4342-B048-85BDC9FD1C3A}</a:tableStyleId>
              </a:tblPr>
              <a:tblGrid>
                <a:gridCol w="713830"/>
                <a:gridCol w="2298775"/>
                <a:gridCol w="1762970"/>
                <a:gridCol w="3111124"/>
              </a:tblGrid>
              <a:tr h="748974">
                <a:tc>
                  <a:txBody>
                    <a:bodyPr/>
                    <a:lstStyle/>
                    <a:p>
                      <a:pPr marL="0" marR="0" algn="ctr">
                        <a:lnSpc>
                          <a:spcPct val="115000"/>
                        </a:lnSpc>
                        <a:spcBef>
                          <a:spcPts val="0"/>
                        </a:spcBef>
                        <a:spcAft>
                          <a:spcPts val="1000"/>
                        </a:spcAft>
                      </a:pPr>
                      <a:r>
                        <a:rPr lang="en-US" sz="1800" kern="1200" dirty="0">
                          <a:solidFill>
                            <a:schemeClr val="tx1"/>
                          </a:solidFill>
                          <a:effectLst/>
                        </a:rPr>
                        <a:t>Area</a:t>
                      </a:r>
                      <a:endParaRPr lang="en-US" sz="1000" dirty="0">
                        <a:solidFill>
                          <a:schemeClr val="tx1"/>
                        </a:solidFill>
                        <a:effectLst/>
                        <a:latin typeface="Calibri"/>
                        <a:ea typeface="Calibri"/>
                        <a:cs typeface="Times New Roman"/>
                      </a:endParaRPr>
                    </a:p>
                  </a:txBody>
                  <a:tcPr marL="108889" marR="108889" marT="56461" marB="56461"/>
                </a:tc>
                <a:tc>
                  <a:txBody>
                    <a:bodyPr/>
                    <a:lstStyle/>
                    <a:p>
                      <a:pPr marL="0" marR="0" algn="ctr">
                        <a:lnSpc>
                          <a:spcPct val="115000"/>
                        </a:lnSpc>
                        <a:spcBef>
                          <a:spcPts val="0"/>
                        </a:spcBef>
                        <a:spcAft>
                          <a:spcPts val="1000"/>
                        </a:spcAft>
                      </a:pPr>
                      <a:r>
                        <a:rPr lang="en-US" sz="1800" kern="1200" dirty="0">
                          <a:solidFill>
                            <a:schemeClr val="tx1"/>
                          </a:solidFill>
                          <a:effectLst/>
                        </a:rPr>
                        <a:t>Name</a:t>
                      </a:r>
                      <a:endParaRPr lang="en-US" sz="1000" dirty="0">
                        <a:solidFill>
                          <a:schemeClr val="tx1"/>
                        </a:solidFill>
                        <a:effectLst/>
                        <a:latin typeface="Calibri"/>
                        <a:ea typeface="Calibri"/>
                        <a:cs typeface="Times New Roman"/>
                      </a:endParaRPr>
                    </a:p>
                  </a:txBody>
                  <a:tcPr marL="108889" marR="108889" marT="56461" marB="56461"/>
                </a:tc>
                <a:tc>
                  <a:txBody>
                    <a:bodyPr/>
                    <a:lstStyle/>
                    <a:p>
                      <a:pPr marL="0" marR="0" algn="ctr">
                        <a:lnSpc>
                          <a:spcPct val="115000"/>
                        </a:lnSpc>
                        <a:spcBef>
                          <a:spcPts val="0"/>
                        </a:spcBef>
                        <a:spcAft>
                          <a:spcPts val="1000"/>
                        </a:spcAft>
                      </a:pPr>
                      <a:r>
                        <a:rPr lang="en-US" sz="1800" kern="1200" dirty="0">
                          <a:solidFill>
                            <a:schemeClr val="tx1"/>
                          </a:solidFill>
                          <a:effectLst/>
                        </a:rPr>
                        <a:t>Office Telephone</a:t>
                      </a:r>
                      <a:endParaRPr lang="en-US" sz="1000" dirty="0">
                        <a:solidFill>
                          <a:schemeClr val="tx1"/>
                        </a:solidFill>
                        <a:effectLst/>
                        <a:latin typeface="Calibri"/>
                        <a:ea typeface="Calibri"/>
                        <a:cs typeface="Times New Roman"/>
                      </a:endParaRPr>
                    </a:p>
                  </a:txBody>
                  <a:tcPr marL="108889" marR="108889" marT="56461" marB="56461"/>
                </a:tc>
                <a:tc>
                  <a:txBody>
                    <a:bodyPr/>
                    <a:lstStyle/>
                    <a:p>
                      <a:pPr marL="0" marR="0" algn="ctr">
                        <a:lnSpc>
                          <a:spcPct val="115000"/>
                        </a:lnSpc>
                        <a:spcBef>
                          <a:spcPts val="0"/>
                        </a:spcBef>
                        <a:spcAft>
                          <a:spcPts val="1000"/>
                        </a:spcAft>
                      </a:pPr>
                      <a:r>
                        <a:rPr lang="en-US" sz="1800" kern="1200" dirty="0">
                          <a:solidFill>
                            <a:schemeClr val="tx1"/>
                          </a:solidFill>
                          <a:effectLst/>
                        </a:rPr>
                        <a:t>Email</a:t>
                      </a:r>
                      <a:endParaRPr lang="en-US" sz="1000" dirty="0">
                        <a:solidFill>
                          <a:schemeClr val="tx1"/>
                        </a:solidFill>
                        <a:effectLst/>
                        <a:latin typeface="Calibri"/>
                        <a:ea typeface="Calibri"/>
                        <a:cs typeface="Times New Roman"/>
                      </a:endParaRPr>
                    </a:p>
                  </a:txBody>
                  <a:tcPr marL="108889" marR="108889" marT="56461" marB="56461"/>
                </a:tc>
              </a:tr>
              <a:tr h="400989">
                <a:tc>
                  <a:txBody>
                    <a:bodyPr/>
                    <a:lstStyle/>
                    <a:p>
                      <a:pPr marL="0" marR="0" algn="ctr">
                        <a:lnSpc>
                          <a:spcPct val="115000"/>
                        </a:lnSpc>
                        <a:spcBef>
                          <a:spcPts val="0"/>
                        </a:spcBef>
                        <a:spcAft>
                          <a:spcPts val="0"/>
                        </a:spcAft>
                      </a:pPr>
                      <a:r>
                        <a:rPr lang="en-US" sz="1800" kern="1200">
                          <a:effectLst/>
                        </a:rPr>
                        <a:t>8</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Marijo Pitts-Sheffield</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(912) 269-1216</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mpitts@doe.k12.ga.us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9</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Kathy Pruett</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(706) 540-8959</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kpruett@doe.k12.ga.us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10</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Elaine Dawsey</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(478) 971-0114</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edawsey@doe.k12.ga.us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11</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Olufunke Osunkoya</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(678) 704-3557</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oosunkoya@doe.k12.ga.us</a:t>
                      </a:r>
                      <a:endParaRPr lang="en-US" sz="100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12</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Bobby Trawick</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(229) 246-1976</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dirty="0">
                          <a:effectLst/>
                        </a:rPr>
                        <a:t>btrawick@doe.k12.ga.us</a:t>
                      </a:r>
                      <a:endParaRPr lang="en-US" sz="1000" dirty="0">
                        <a:effectLst/>
                        <a:latin typeface="Calibri"/>
                        <a:ea typeface="Calibri"/>
                        <a:cs typeface="Times New Roman"/>
                      </a:endParaRPr>
                    </a:p>
                  </a:txBody>
                  <a:tcPr marL="82963" marR="82963" marT="41482" marB="41482"/>
                </a:tc>
              </a:tr>
              <a:tr h="400989">
                <a:tc>
                  <a:txBody>
                    <a:bodyPr/>
                    <a:lstStyle/>
                    <a:p>
                      <a:pPr marL="0" marR="0" algn="ctr">
                        <a:lnSpc>
                          <a:spcPct val="115000"/>
                        </a:lnSpc>
                        <a:spcBef>
                          <a:spcPts val="0"/>
                        </a:spcBef>
                        <a:spcAft>
                          <a:spcPts val="0"/>
                        </a:spcAft>
                      </a:pPr>
                      <a:r>
                        <a:rPr lang="en-US" sz="1800" kern="1200">
                          <a:effectLst/>
                        </a:rPr>
                        <a:t>13</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Ken Banter</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dirty="0" smtClean="0"/>
                        <a:t>(478)</a:t>
                      </a:r>
                      <a:r>
                        <a:rPr lang="en-US" sz="1800" baseline="0" dirty="0" smtClean="0"/>
                        <a:t> </a:t>
                      </a:r>
                      <a:r>
                        <a:rPr lang="en-US" sz="1800" dirty="0" smtClean="0"/>
                        <a:t>960-2255</a:t>
                      </a:r>
                      <a:endParaRPr lang="en-US" sz="1000" dirty="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dirty="0" smtClean="0">
                          <a:effectLst/>
                          <a:latin typeface="Calibri"/>
                          <a:ea typeface="Calibri"/>
                          <a:cs typeface="Times New Roman"/>
                        </a:rPr>
                        <a:t>kbanter@doe.k12.ga.us</a:t>
                      </a:r>
                      <a:endParaRPr lang="en-US" sz="1800" dirty="0">
                        <a:effectLst/>
                        <a:latin typeface="Calibri"/>
                        <a:ea typeface="Calibri"/>
                        <a:cs typeface="Times New Roman"/>
                      </a:endParaRPr>
                    </a:p>
                  </a:txBody>
                  <a:tcPr marL="82963" marR="82963" marT="41482" marB="41482"/>
                </a:tc>
              </a:tr>
              <a:tr h="256485">
                <a:tc>
                  <a:txBody>
                    <a:bodyPr/>
                    <a:lstStyle/>
                    <a:p>
                      <a:pPr marL="0" marR="0" algn="ctr">
                        <a:lnSpc>
                          <a:spcPct val="115000"/>
                        </a:lnSpc>
                        <a:spcBef>
                          <a:spcPts val="0"/>
                        </a:spcBef>
                        <a:spcAft>
                          <a:spcPts val="0"/>
                        </a:spcAft>
                      </a:pPr>
                      <a:r>
                        <a:rPr lang="en-US" sz="1800" kern="1200">
                          <a:effectLst/>
                        </a:rPr>
                        <a:t>14</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Tammy Wilkes</a:t>
                      </a:r>
                      <a:endParaRPr lang="en-US" sz="1000">
                        <a:effectLst/>
                        <a:latin typeface="Calibri"/>
                        <a:ea typeface="Calibri"/>
                        <a:cs typeface="Times New Roman"/>
                      </a:endParaRPr>
                    </a:p>
                  </a:txBody>
                  <a:tcPr marL="82963" marR="82963" marT="41482" marB="41482"/>
                </a:tc>
                <a:tc>
                  <a:txBody>
                    <a:bodyPr/>
                    <a:lstStyle/>
                    <a:p>
                      <a:pPr marL="0" marR="0">
                        <a:lnSpc>
                          <a:spcPct val="115000"/>
                        </a:lnSpc>
                        <a:spcBef>
                          <a:spcPts val="0"/>
                        </a:spcBef>
                        <a:spcAft>
                          <a:spcPts val="0"/>
                        </a:spcAft>
                      </a:pPr>
                      <a:r>
                        <a:rPr lang="en-US" sz="1800" kern="1200">
                          <a:effectLst/>
                        </a:rPr>
                        <a:t>(478) 237-2873</a:t>
                      </a:r>
                      <a:endParaRPr lang="en-US" sz="1000">
                        <a:effectLst/>
                        <a:latin typeface="Calibri"/>
                        <a:ea typeface="Calibri"/>
                        <a:cs typeface="Times New Roman"/>
                      </a:endParaRPr>
                    </a:p>
                  </a:txBody>
                  <a:tcPr marL="82963" marR="82963" marT="41482" marB="41482"/>
                </a:tc>
                <a:tc>
                  <a:txBody>
                    <a:bodyPr/>
                    <a:lstStyle/>
                    <a:p>
                      <a:pPr marL="0" marR="0" algn="l" defTabSz="914400" rtl="0" eaLnBrk="1" latinLnBrk="0" hangingPunct="1">
                        <a:lnSpc>
                          <a:spcPct val="115000"/>
                        </a:lnSpc>
                        <a:spcBef>
                          <a:spcPts val="0"/>
                        </a:spcBef>
                        <a:spcAft>
                          <a:spcPts val="0"/>
                        </a:spcAft>
                      </a:pPr>
                      <a:r>
                        <a:rPr lang="en-US" sz="1800" kern="1200" dirty="0">
                          <a:solidFill>
                            <a:schemeClr val="dk1"/>
                          </a:solidFill>
                          <a:effectLst/>
                          <a:latin typeface="+mn-lt"/>
                          <a:ea typeface="+mn-ea"/>
                          <a:cs typeface="+mn-cs"/>
                        </a:rPr>
                        <a:t>twilkes@doe.k12.ga.us</a:t>
                      </a:r>
                    </a:p>
                  </a:txBody>
                  <a:tcPr marL="82963" marR="82963" marT="41482" marB="41482"/>
                </a:tc>
              </a:tr>
            </a:tbl>
          </a:graphicData>
        </a:graphic>
      </p:graphicFrame>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103</a:t>
            </a:fld>
            <a:endParaRPr lang="en-US" dirty="0"/>
          </a:p>
        </p:txBody>
      </p:sp>
    </p:spTree>
    <p:extLst>
      <p:ext uri="{BB962C8B-B14F-4D97-AF65-F5344CB8AC3E}">
        <p14:creationId xmlns:p14="http://schemas.microsoft.com/office/powerpoint/2010/main" val="36008431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7"/>
            <a:ext cx="6260456" cy="1224328"/>
          </a:xfrm>
        </p:spPr>
        <p:txBody>
          <a:bodyPr>
            <a:normAutofit/>
          </a:bodyPr>
          <a:lstStyle/>
          <a:p>
            <a:r>
              <a:rPr lang="en-US" sz="3700" dirty="0" smtClean="0">
                <a:latin typeface="Calibri" pitchFamily="34" charset="0"/>
              </a:rPr>
              <a:t>Presenters</a:t>
            </a:r>
            <a:endParaRPr lang="en-US" sz="3700" dirty="0">
              <a:latin typeface="Calibri" pitchFamily="34" charset="0"/>
            </a:endParaRPr>
          </a:p>
        </p:txBody>
      </p:sp>
      <p:sp>
        <p:nvSpPr>
          <p:cNvPr id="3" name="Content Placeholder 2"/>
          <p:cNvSpPr>
            <a:spLocks noGrp="1"/>
          </p:cNvSpPr>
          <p:nvPr>
            <p:ph idx="1"/>
          </p:nvPr>
        </p:nvSpPr>
        <p:spPr>
          <a:xfrm>
            <a:off x="603983" y="1352282"/>
            <a:ext cx="7886700" cy="4893971"/>
          </a:xfrm>
        </p:spPr>
        <p:txBody>
          <a:bodyPr numCol="1">
            <a:noAutofit/>
          </a:bodyPr>
          <a:lstStyle/>
          <a:p>
            <a:pPr marL="0" indent="0" algn="ctr">
              <a:lnSpc>
                <a:spcPct val="110000"/>
              </a:lnSpc>
              <a:spcBef>
                <a:spcPts val="0"/>
              </a:spcBef>
              <a:buNone/>
            </a:pPr>
            <a:endParaRPr lang="en-US" sz="1000" dirty="0"/>
          </a:p>
          <a:p>
            <a:pPr marL="0" indent="0" algn="ctr">
              <a:lnSpc>
                <a:spcPct val="100000"/>
              </a:lnSpc>
              <a:spcBef>
                <a:spcPts val="0"/>
              </a:spcBef>
              <a:buNone/>
            </a:pPr>
            <a:r>
              <a:rPr lang="en-US" sz="1800" dirty="0" smtClean="0"/>
              <a:t>Tammy Wilkes </a:t>
            </a:r>
          </a:p>
          <a:p>
            <a:pPr marL="0" indent="0" algn="ctr">
              <a:lnSpc>
                <a:spcPct val="100000"/>
              </a:lnSpc>
              <a:spcBef>
                <a:spcPts val="0"/>
              </a:spcBef>
              <a:buNone/>
            </a:pPr>
            <a:r>
              <a:rPr lang="en-US" sz="1800" dirty="0" smtClean="0"/>
              <a:t>Georgia Department of Education</a:t>
            </a:r>
          </a:p>
          <a:p>
            <a:pPr marL="0" indent="0" algn="ctr">
              <a:lnSpc>
                <a:spcPct val="100000"/>
              </a:lnSpc>
              <a:spcBef>
                <a:spcPts val="0"/>
              </a:spcBef>
              <a:buNone/>
            </a:pPr>
            <a:r>
              <a:rPr lang="en-US" sz="1800" dirty="0"/>
              <a:t>Title I Education Program </a:t>
            </a:r>
            <a:r>
              <a:rPr lang="en-US" sz="1800" dirty="0" smtClean="0"/>
              <a:t>Specialist</a:t>
            </a:r>
          </a:p>
          <a:p>
            <a:pPr marL="0" indent="0" algn="ctr">
              <a:lnSpc>
                <a:spcPct val="100000"/>
              </a:lnSpc>
              <a:spcBef>
                <a:spcPts val="0"/>
              </a:spcBef>
              <a:buNone/>
            </a:pPr>
            <a:r>
              <a:rPr lang="en-US" sz="1800" dirty="0" smtClean="0">
                <a:hlinkClick r:id="rId2"/>
              </a:rPr>
              <a:t>twilkes@doe.k12.ga.us</a:t>
            </a:r>
            <a:endParaRPr lang="en-US" sz="1800" dirty="0" smtClean="0"/>
          </a:p>
          <a:p>
            <a:pPr marL="0" indent="0" algn="ctr">
              <a:lnSpc>
                <a:spcPct val="100000"/>
              </a:lnSpc>
              <a:spcBef>
                <a:spcPts val="0"/>
              </a:spcBef>
              <a:buNone/>
            </a:pPr>
            <a:r>
              <a:rPr lang="en-US" sz="1800" dirty="0" smtClean="0"/>
              <a:t>(478) 237-2873</a:t>
            </a:r>
          </a:p>
          <a:p>
            <a:pPr marL="0" indent="0" algn="ctr">
              <a:lnSpc>
                <a:spcPct val="100000"/>
              </a:lnSpc>
              <a:spcBef>
                <a:spcPts val="0"/>
              </a:spcBef>
              <a:buNone/>
            </a:pPr>
            <a:endParaRPr lang="en-US" sz="1800" dirty="0"/>
          </a:p>
          <a:p>
            <a:pPr marL="0" indent="0">
              <a:lnSpc>
                <a:spcPct val="110000"/>
              </a:lnSpc>
              <a:spcBef>
                <a:spcPts val="0"/>
              </a:spcBef>
              <a:buNone/>
            </a:pPr>
            <a:endParaRPr lang="en-US" sz="1000" dirty="0"/>
          </a:p>
          <a:p>
            <a:pPr marL="0" indent="0" algn="ctr">
              <a:lnSpc>
                <a:spcPct val="110000"/>
              </a:lnSpc>
              <a:spcBef>
                <a:spcPts val="0"/>
              </a:spcBef>
              <a:buNone/>
            </a:pPr>
            <a:r>
              <a:rPr lang="en-US" sz="1800" dirty="0"/>
              <a:t>Elaine Dawsey</a:t>
            </a:r>
          </a:p>
          <a:p>
            <a:pPr marL="0" indent="0" algn="ctr">
              <a:lnSpc>
                <a:spcPct val="110000"/>
              </a:lnSpc>
              <a:spcBef>
                <a:spcPts val="0"/>
              </a:spcBef>
              <a:buNone/>
            </a:pPr>
            <a:r>
              <a:rPr lang="en-US" sz="1800" dirty="0"/>
              <a:t>Georgia Department of Education</a:t>
            </a:r>
          </a:p>
          <a:p>
            <a:pPr marL="0" indent="0" algn="ctr">
              <a:lnSpc>
                <a:spcPct val="110000"/>
              </a:lnSpc>
              <a:spcBef>
                <a:spcPts val="0"/>
              </a:spcBef>
              <a:buNone/>
            </a:pPr>
            <a:r>
              <a:rPr lang="en-US" sz="1800" dirty="0"/>
              <a:t>Title I Education Program Specialist</a:t>
            </a:r>
          </a:p>
          <a:p>
            <a:pPr marL="0" indent="0" algn="ctr">
              <a:lnSpc>
                <a:spcPct val="110000"/>
              </a:lnSpc>
              <a:spcBef>
                <a:spcPts val="0"/>
              </a:spcBef>
              <a:buNone/>
            </a:pPr>
            <a:r>
              <a:rPr lang="en-US" sz="1800" dirty="0">
                <a:hlinkClick r:id="rId3"/>
              </a:rPr>
              <a:t>edawsey@doe.k12.ga.us</a:t>
            </a:r>
            <a:endParaRPr lang="en-US" sz="1800" dirty="0"/>
          </a:p>
          <a:p>
            <a:pPr marL="0" indent="0" algn="ctr">
              <a:lnSpc>
                <a:spcPct val="110000"/>
              </a:lnSpc>
              <a:spcBef>
                <a:spcPts val="0"/>
              </a:spcBef>
              <a:buNone/>
            </a:pPr>
            <a:r>
              <a:rPr lang="en-US" sz="1800" dirty="0"/>
              <a:t>478-971-0114</a:t>
            </a:r>
          </a:p>
          <a:p>
            <a:pPr marL="0" indent="0" algn="ctr">
              <a:lnSpc>
                <a:spcPct val="100000"/>
              </a:lnSpc>
              <a:spcBef>
                <a:spcPts val="0"/>
              </a:spcBef>
              <a:buNone/>
            </a:pPr>
            <a:endParaRPr lang="en-US" sz="1800" dirty="0" smtClean="0"/>
          </a:p>
        </p:txBody>
      </p:sp>
      <p:sp>
        <p:nvSpPr>
          <p:cNvPr id="4" name="Date Placeholder 3"/>
          <p:cNvSpPr>
            <a:spLocks noGrp="1"/>
          </p:cNvSpPr>
          <p:nvPr>
            <p:ph type="dt" sz="half" idx="2"/>
          </p:nvPr>
        </p:nvSpPr>
        <p:spPr/>
        <p:txBody>
          <a:bodyPr/>
          <a:lstStyle/>
          <a:p>
            <a:fld id="{4DAE6870-AD18-448A-9B2A-0EFE6DC7B06B}" type="datetime1">
              <a:rPr lang="en-US" smtClean="0">
                <a:solidFill>
                  <a:prstClr val="white"/>
                </a:solidFill>
              </a:rPr>
              <a:pPr/>
              <a:t>5/25/2015</a:t>
            </a:fld>
            <a:endParaRPr lang="en-US" dirty="0">
              <a:solidFill>
                <a:prstClr val="white"/>
              </a:solidFill>
            </a:endParaRPr>
          </a:p>
        </p:txBody>
      </p:sp>
      <p:sp>
        <p:nvSpPr>
          <p:cNvPr id="5" name="Slide Number Placeholder 4"/>
          <p:cNvSpPr>
            <a:spLocks noGrp="1"/>
          </p:cNvSpPr>
          <p:nvPr>
            <p:ph type="sldNum" sz="quarter" idx="4"/>
          </p:nvPr>
        </p:nvSpPr>
        <p:spPr/>
        <p:txBody>
          <a:bodyPr/>
          <a:lstStyle/>
          <a:p>
            <a:fld id="{B63E4CEF-BB1E-48C7-AE93-F39F6AA99AD7}" type="slidenum">
              <a:rPr lang="en-US" smtClean="0">
                <a:solidFill>
                  <a:prstClr val="white"/>
                </a:solidFill>
              </a:rPr>
              <a:pPr/>
              <a:t>104</a:t>
            </a:fld>
            <a:endParaRPr lang="en-US" dirty="0">
              <a:solidFill>
                <a:prstClr val="white"/>
              </a:solidFill>
            </a:endParaRPr>
          </a:p>
        </p:txBody>
      </p:sp>
    </p:spTree>
    <p:extLst>
      <p:ext uri="{BB962C8B-B14F-4D97-AF65-F5344CB8AC3E}">
        <p14:creationId xmlns:p14="http://schemas.microsoft.com/office/powerpoint/2010/main" val="3267102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122363"/>
            <a:ext cx="7772400" cy="2387600"/>
          </a:xfrm>
        </p:spPr>
        <p:txBody>
          <a:bodyPr/>
          <a:lstStyle/>
          <a:p>
            <a:pPr algn="ctr"/>
            <a:r>
              <a:rPr lang="en-US" dirty="0" smtClean="0">
                <a:latin typeface="+mn-lt"/>
              </a:rPr>
              <a:t>Implementing a Flexible Learning Program</a:t>
            </a:r>
            <a:endParaRPr lang="en-US" dirty="0">
              <a:latin typeface="+mn-lt"/>
            </a:endParaRPr>
          </a:p>
        </p:txBody>
      </p:sp>
      <p:sp>
        <p:nvSpPr>
          <p:cNvPr id="3" name="Subtitle 2"/>
          <p:cNvSpPr>
            <a:spLocks noGrp="1"/>
          </p:cNvSpPr>
          <p:nvPr>
            <p:ph type="subTitle" idx="4294967295"/>
          </p:nvPr>
        </p:nvSpPr>
        <p:spPr>
          <a:xfrm>
            <a:off x="1143000" y="3602038"/>
            <a:ext cx="6858000" cy="1655762"/>
          </a:xfrm>
          <a:prstGeom prst="rect">
            <a:avLst/>
          </a:prstGeom>
        </p:spPr>
        <p:txBody>
          <a:bodyPr/>
          <a:lstStyle/>
          <a:p>
            <a:pPr marL="0" indent="0" algn="ctr">
              <a:buNone/>
            </a:pPr>
            <a:r>
              <a:rPr lang="en-US" dirty="0" smtClean="0"/>
              <a:t>Georgia Department of Education</a:t>
            </a:r>
          </a:p>
          <a:p>
            <a:pPr marL="0" indent="0" algn="ctr">
              <a:buNone/>
            </a:pPr>
            <a:r>
              <a:rPr lang="en-US" dirty="0" smtClean="0"/>
              <a:t>13</a:t>
            </a:r>
            <a:r>
              <a:rPr lang="en-US" baseline="30000" dirty="0" smtClean="0"/>
              <a:t>th</a:t>
            </a:r>
            <a:r>
              <a:rPr lang="en-US" dirty="0" smtClean="0"/>
              <a:t> Annual Title Programs Conference</a:t>
            </a:r>
          </a:p>
          <a:p>
            <a:pPr marL="0" indent="0" algn="ctr">
              <a:buNone/>
            </a:pPr>
            <a:r>
              <a:rPr lang="en-US" dirty="0" smtClean="0"/>
              <a:t>June 17-18, 2015</a:t>
            </a:r>
            <a:endParaRPr lang="en-US" dirty="0"/>
          </a:p>
        </p:txBody>
      </p:sp>
      <p:sp>
        <p:nvSpPr>
          <p:cNvPr id="6" name="Date Placeholder 5"/>
          <p:cNvSpPr>
            <a:spLocks noGrp="1"/>
          </p:cNvSpPr>
          <p:nvPr>
            <p:ph type="dt" sz="half" idx="2"/>
          </p:nvPr>
        </p:nvSpPr>
        <p:spPr/>
        <p:txBody>
          <a:bodyPr/>
          <a:lstStyle/>
          <a:p>
            <a:fld id="{494CCCB8-5C83-404E-A3A7-8BF440FEC32E}" type="datetime1">
              <a:rPr lang="en-US" smtClean="0"/>
              <a:t>5/25/2015</a:t>
            </a:fld>
            <a:endParaRPr lang="en-US" dirty="0"/>
          </a:p>
        </p:txBody>
      </p:sp>
      <p:sp>
        <p:nvSpPr>
          <p:cNvPr id="7" name="Slide Number Placeholder 6"/>
          <p:cNvSpPr>
            <a:spLocks noGrp="1"/>
          </p:cNvSpPr>
          <p:nvPr>
            <p:ph type="sldNum" sz="quarter" idx="4"/>
          </p:nvPr>
        </p:nvSpPr>
        <p:spPr/>
        <p:txBody>
          <a:bodyPr/>
          <a:lstStyle/>
          <a:p>
            <a:fld id="{B63E4CEF-BB1E-48C7-AE93-F39F6AA99AD7}" type="slidenum">
              <a:rPr lang="en-US" smtClean="0"/>
              <a:pPr/>
              <a:t>105</a:t>
            </a:fld>
            <a:endParaRPr lang="en-US" dirty="0"/>
          </a:p>
        </p:txBody>
      </p:sp>
    </p:spTree>
    <p:extLst>
      <p:ext uri="{BB962C8B-B14F-4D97-AF65-F5344CB8AC3E}">
        <p14:creationId xmlns:p14="http://schemas.microsoft.com/office/powerpoint/2010/main" val="1924997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Calibri" pitchFamily="34" charset="0"/>
              </a:rPr>
              <a:t>Important Changes for FY16</a:t>
            </a:r>
          </a:p>
        </p:txBody>
      </p:sp>
      <p:sp>
        <p:nvSpPr>
          <p:cNvPr id="3" name="Content Placeholder 2"/>
          <p:cNvSpPr>
            <a:spLocks noGrp="1"/>
          </p:cNvSpPr>
          <p:nvPr>
            <p:ph idx="1"/>
          </p:nvPr>
        </p:nvSpPr>
        <p:spPr/>
        <p:txBody>
          <a:bodyPr/>
          <a:lstStyle/>
          <a:p>
            <a:pPr marL="914400" lvl="2" indent="0">
              <a:buNone/>
            </a:pPr>
            <a:r>
              <a:rPr lang="en-US" b="1" u="sng" dirty="0"/>
              <a:t>Option 1:</a:t>
            </a:r>
            <a:r>
              <a:rPr lang="en-US" b="1" dirty="0"/>
              <a:t> </a:t>
            </a:r>
            <a:r>
              <a:rPr lang="en-US" sz="1600" i="1" dirty="0"/>
              <a:t>(continued) </a:t>
            </a:r>
            <a:endParaRPr lang="en-US" sz="1600" i="1" dirty="0" smtClean="0"/>
          </a:p>
          <a:p>
            <a:pPr lvl="2">
              <a:lnSpc>
                <a:spcPct val="100000"/>
              </a:lnSpc>
              <a:spcBef>
                <a:spcPts val="0"/>
              </a:spcBef>
            </a:pPr>
            <a:r>
              <a:rPr lang="en-US" dirty="0"/>
              <a:t>While </a:t>
            </a:r>
            <a:r>
              <a:rPr lang="en-US" dirty="0" smtClean="0"/>
              <a:t>Option 1 is not </a:t>
            </a:r>
            <a:r>
              <a:rPr lang="en-US" dirty="0"/>
              <a:t>mandatory, Georgia strongly encourages LEAs to </a:t>
            </a:r>
            <a:r>
              <a:rPr lang="en-US" dirty="0" smtClean="0"/>
              <a:t>provide FLP services in Priority </a:t>
            </a:r>
            <a:r>
              <a:rPr lang="en-US" dirty="0"/>
              <a:t>or Focus Schools identified from the 2012 ESEA Flexibility Waiver </a:t>
            </a:r>
            <a:r>
              <a:rPr lang="en-US" dirty="0" smtClean="0"/>
              <a:t>students from the beginning  of the 2015 – 2016 school year.</a:t>
            </a:r>
          </a:p>
          <a:p>
            <a:pPr lvl="2">
              <a:lnSpc>
                <a:spcPct val="100000"/>
              </a:lnSpc>
              <a:spcBef>
                <a:spcPts val="0"/>
              </a:spcBef>
            </a:pPr>
            <a:endParaRPr lang="en-US" sz="900" dirty="0"/>
          </a:p>
          <a:p>
            <a:pPr lvl="2">
              <a:lnSpc>
                <a:spcPct val="100000"/>
              </a:lnSpc>
              <a:spcBef>
                <a:spcPts val="0"/>
              </a:spcBef>
            </a:pPr>
            <a:r>
              <a:rPr lang="en-US" dirty="0" smtClean="0"/>
              <a:t>LEAs choosing Option 1 must continue to provide FLP services in </a:t>
            </a:r>
            <a:r>
              <a:rPr lang="en-US" dirty="0"/>
              <a:t>affected schools until the end of the 2015 – 2016 school year.</a:t>
            </a:r>
          </a:p>
          <a:p>
            <a:pPr lvl="2">
              <a:lnSpc>
                <a:spcPct val="100000"/>
              </a:lnSpc>
              <a:spcBef>
                <a:spcPts val="0"/>
              </a:spcBef>
            </a:pPr>
            <a:endParaRPr lang="en-US" sz="900" dirty="0"/>
          </a:p>
          <a:p>
            <a:pPr lvl="2">
              <a:lnSpc>
                <a:spcPct val="100000"/>
              </a:lnSpc>
              <a:spcBef>
                <a:spcPts val="0"/>
              </a:spcBef>
            </a:pPr>
            <a:r>
              <a:rPr lang="en-US" dirty="0"/>
              <a:t>If the LEA is choosing to use Option 1 then </a:t>
            </a:r>
            <a:r>
              <a:rPr lang="en-US" dirty="0" smtClean="0"/>
              <a:t>parent notification </a:t>
            </a:r>
            <a:r>
              <a:rPr lang="en-US" dirty="0"/>
              <a:t>letters must be sent out prior to August 1st. </a:t>
            </a:r>
          </a:p>
          <a:p>
            <a:pPr lvl="2">
              <a:lnSpc>
                <a:spcPct val="100000"/>
              </a:lnSpc>
              <a:spcBef>
                <a:spcPts val="0"/>
              </a:spcBef>
            </a:pPr>
            <a:endParaRPr lang="en-US" sz="900" dirty="0"/>
          </a:p>
          <a:p>
            <a:pPr lvl="2">
              <a:lnSpc>
                <a:spcPct val="100000"/>
              </a:lnSpc>
              <a:spcBef>
                <a:spcPts val="0"/>
              </a:spcBef>
            </a:pPr>
            <a:r>
              <a:rPr lang="en-US" dirty="0"/>
              <a:t>Once the Department receives the official approval </a:t>
            </a:r>
            <a:r>
              <a:rPr lang="en-US" dirty="0" smtClean="0"/>
              <a:t>from </a:t>
            </a:r>
            <a:r>
              <a:rPr lang="en-US" dirty="0"/>
              <a:t>US ED for the </a:t>
            </a:r>
            <a:r>
              <a:rPr lang="en-US" dirty="0" smtClean="0"/>
              <a:t>ESEA Waiver renewal amendment, LEAs will then have until </a:t>
            </a:r>
            <a:r>
              <a:rPr lang="en-US" b="1" dirty="0" smtClean="0"/>
              <a:t>October 1</a:t>
            </a:r>
            <a:r>
              <a:rPr lang="en-US" b="1" baseline="30000" dirty="0" smtClean="0"/>
              <a:t>st</a:t>
            </a:r>
            <a:r>
              <a:rPr lang="en-US" b="1" dirty="0" smtClean="0"/>
              <a:t> </a:t>
            </a:r>
            <a:r>
              <a:rPr lang="en-US" dirty="0" smtClean="0"/>
              <a:t>to submit any new FLP plans for </a:t>
            </a:r>
            <a:r>
              <a:rPr lang="en-US" b="1" dirty="0" smtClean="0"/>
              <a:t>newly</a:t>
            </a:r>
            <a:r>
              <a:rPr lang="en-US" dirty="0" smtClean="0"/>
              <a:t> </a:t>
            </a:r>
            <a:r>
              <a:rPr lang="en-US" b="1" dirty="0" smtClean="0"/>
              <a:t>identified</a:t>
            </a:r>
            <a:r>
              <a:rPr lang="en-US" dirty="0" smtClean="0"/>
              <a:t> schools and to send out parent notification letters to any </a:t>
            </a:r>
            <a:r>
              <a:rPr lang="en-US" b="1" dirty="0" smtClean="0"/>
              <a:t>newly identified </a:t>
            </a:r>
            <a:r>
              <a:rPr lang="en-US" dirty="0" smtClean="0"/>
              <a:t>schools</a:t>
            </a:r>
            <a:r>
              <a:rPr lang="en-US" dirty="0"/>
              <a:t>. </a:t>
            </a:r>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p>
            <a:fld id="{4DAE6870-AD18-448A-9B2A-0EFE6DC7B06B}" type="datetime1">
              <a:rPr lang="en-US">
                <a:solidFill>
                  <a:prstClr val="white"/>
                </a:solidFill>
                <a:latin typeface="Times New Roman" panose="02020603050405020304" pitchFamily="18" charset="0"/>
                <a:cs typeface="Times New Roman" panose="02020603050405020304" pitchFamily="18" charset="0"/>
              </a:rPr>
              <a:pPr/>
              <a:t>5/25/2015</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p>
            <a:fld id="{B63E4CEF-BB1E-48C7-AE93-F39F6AA99AD7}" type="slidenum">
              <a:rPr lang="en-US">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42644988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18" y="323383"/>
            <a:ext cx="6316630" cy="1325563"/>
          </a:xfrm>
        </p:spPr>
        <p:txBody>
          <a:bodyPr>
            <a:normAutofit/>
          </a:bodyPr>
          <a:lstStyle/>
          <a:p>
            <a:r>
              <a:rPr lang="en-US" sz="3700" dirty="0">
                <a:latin typeface="Calibri" pitchFamily="34" charset="0"/>
              </a:rPr>
              <a:t>Important Changes for FY16</a:t>
            </a:r>
          </a:p>
        </p:txBody>
      </p:sp>
      <p:sp>
        <p:nvSpPr>
          <p:cNvPr id="3" name="Content Placeholder 2"/>
          <p:cNvSpPr>
            <a:spLocks noGrp="1"/>
          </p:cNvSpPr>
          <p:nvPr>
            <p:ph idx="1"/>
          </p:nvPr>
        </p:nvSpPr>
        <p:spPr/>
        <p:txBody>
          <a:bodyPr/>
          <a:lstStyle/>
          <a:p>
            <a:pPr marL="914400" lvl="2" indent="0">
              <a:buNone/>
            </a:pPr>
            <a:r>
              <a:rPr lang="en-US" b="1" u="sng" dirty="0"/>
              <a:t>Option 2:  </a:t>
            </a:r>
            <a:endParaRPr lang="en-US" b="1" u="sng" dirty="0" smtClean="0"/>
          </a:p>
          <a:p>
            <a:pPr marL="914400" lvl="2" indent="0">
              <a:buNone/>
            </a:pPr>
            <a:r>
              <a:rPr lang="en-US" dirty="0"/>
              <a:t>F</a:t>
            </a:r>
            <a:r>
              <a:rPr lang="en-US" dirty="0" smtClean="0"/>
              <a:t>or </a:t>
            </a:r>
            <a:r>
              <a:rPr lang="en-US" dirty="0"/>
              <a:t>LEAs that had </a:t>
            </a:r>
            <a:r>
              <a:rPr lang="en-US" dirty="0" smtClean="0"/>
              <a:t>Priority or </a:t>
            </a:r>
            <a:r>
              <a:rPr lang="en-US" dirty="0"/>
              <a:t>Focus </a:t>
            </a:r>
            <a:r>
              <a:rPr lang="en-US" dirty="0" smtClean="0"/>
              <a:t>Schools </a:t>
            </a:r>
            <a:r>
              <a:rPr lang="en-US" dirty="0"/>
              <a:t>identified from the 2012 ESEA Flexibility Waiver, LEAs would choose </a:t>
            </a:r>
            <a:r>
              <a:rPr lang="en-US" b="1" dirty="0"/>
              <a:t>NOT</a:t>
            </a:r>
            <a:r>
              <a:rPr lang="en-US" dirty="0"/>
              <a:t> to begin implementation of the FLP and would </a:t>
            </a:r>
            <a:r>
              <a:rPr lang="en-US" b="1" dirty="0"/>
              <a:t>NOT</a:t>
            </a:r>
            <a:r>
              <a:rPr lang="en-US" dirty="0"/>
              <a:t> send parental involvement notification letters until the State’s ESEA Flexibility Waiver renewal amendment has been officially approved by the US ED. Once the </a:t>
            </a:r>
            <a:r>
              <a:rPr lang="en-US" dirty="0" smtClean="0"/>
              <a:t>approval </a:t>
            </a:r>
            <a:r>
              <a:rPr lang="en-US" dirty="0"/>
              <a:t>has been </a:t>
            </a:r>
            <a:r>
              <a:rPr lang="en-US" dirty="0" smtClean="0"/>
              <a:t>received,  </a:t>
            </a:r>
            <a:r>
              <a:rPr lang="en-US" dirty="0"/>
              <a:t>LEAs would immediately submit an FLP plan </a:t>
            </a:r>
            <a:r>
              <a:rPr lang="en-US" dirty="0" smtClean="0"/>
              <a:t>on any </a:t>
            </a:r>
            <a:r>
              <a:rPr lang="en-US" dirty="0"/>
              <a:t>re-identified Priority </a:t>
            </a:r>
            <a:r>
              <a:rPr lang="en-US" dirty="0" smtClean="0"/>
              <a:t>or </a:t>
            </a:r>
            <a:r>
              <a:rPr lang="en-US" dirty="0"/>
              <a:t>Focus Schools with implementation to begin no later than </a:t>
            </a:r>
            <a:r>
              <a:rPr lang="en-US" b="1" dirty="0"/>
              <a:t>October 1st</a:t>
            </a:r>
            <a:r>
              <a:rPr lang="en-US" dirty="0"/>
              <a:t>.</a:t>
            </a:r>
          </a:p>
          <a:p>
            <a:pPr marL="914400" lvl="2" indent="0">
              <a:buNone/>
            </a:pPr>
            <a:endParaRPr lang="en-US" sz="900" dirty="0"/>
          </a:p>
          <a:p>
            <a:pPr marL="914400" lvl="2" indent="0">
              <a:buNone/>
            </a:pPr>
            <a:r>
              <a:rPr lang="en-US" dirty="0" smtClean="0"/>
              <a:t>Parent </a:t>
            </a:r>
            <a:r>
              <a:rPr lang="en-US" dirty="0"/>
              <a:t>notification letters must be sent out within </a:t>
            </a:r>
            <a:r>
              <a:rPr lang="en-US" b="1" dirty="0"/>
              <a:t>30 days </a:t>
            </a:r>
            <a:r>
              <a:rPr lang="en-US" dirty="0"/>
              <a:t>of the </a:t>
            </a:r>
            <a:r>
              <a:rPr lang="en-US" dirty="0" smtClean="0"/>
              <a:t/>
            </a:r>
            <a:br>
              <a:rPr lang="en-US" dirty="0" smtClean="0"/>
            </a:br>
            <a:r>
              <a:rPr lang="en-US" dirty="0" smtClean="0"/>
              <a:t>US ED approval date </a:t>
            </a:r>
            <a:r>
              <a:rPr lang="en-US" dirty="0"/>
              <a:t>for any re-identified Priority </a:t>
            </a:r>
            <a:r>
              <a:rPr lang="en-US" dirty="0" smtClean="0"/>
              <a:t>or </a:t>
            </a:r>
            <a:r>
              <a:rPr lang="en-US" dirty="0"/>
              <a:t>Focus Schools.   </a:t>
            </a:r>
          </a:p>
          <a:p>
            <a:pPr marL="914400" lvl="2" indent="0">
              <a:buNone/>
            </a:pPr>
            <a:endParaRPr lang="en-US" sz="2200" dirty="0"/>
          </a:p>
          <a:p>
            <a:pPr marL="0" lvl="0" indent="0">
              <a:buNone/>
            </a:pPr>
            <a:r>
              <a:rPr lang="en-US" sz="2200" dirty="0"/>
              <a:t>  </a:t>
            </a:r>
          </a:p>
          <a:p>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solidFill>
                  <a:prstClr val="white"/>
                </a:solidFill>
              </a:rPr>
              <a:pPr/>
              <a:t>5/25/2015</a:t>
            </a:fld>
            <a:endParaRPr lang="en-US" dirty="0">
              <a:solidFill>
                <a:prstClr val="white"/>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31930500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18" y="323383"/>
            <a:ext cx="6316630" cy="1325563"/>
          </a:xfrm>
        </p:spPr>
        <p:txBody>
          <a:bodyPr>
            <a:normAutofit/>
          </a:bodyPr>
          <a:lstStyle/>
          <a:p>
            <a:r>
              <a:rPr lang="en-US" sz="3700" dirty="0">
                <a:latin typeface="Calibri" pitchFamily="34" charset="0"/>
              </a:rPr>
              <a:t>Important Changes for FY16</a:t>
            </a:r>
          </a:p>
        </p:txBody>
      </p:sp>
      <p:sp>
        <p:nvSpPr>
          <p:cNvPr id="3" name="Content Placeholder 2"/>
          <p:cNvSpPr>
            <a:spLocks noGrp="1"/>
          </p:cNvSpPr>
          <p:nvPr>
            <p:ph idx="1"/>
          </p:nvPr>
        </p:nvSpPr>
        <p:spPr>
          <a:xfrm>
            <a:off x="457199" y="1574800"/>
            <a:ext cx="8229600" cy="4525963"/>
          </a:xfrm>
        </p:spPr>
        <p:txBody>
          <a:bodyPr/>
          <a:lstStyle/>
          <a:p>
            <a:pPr marL="914400" lvl="2" indent="0">
              <a:buNone/>
            </a:pPr>
            <a:r>
              <a:rPr lang="en-US" b="1" u="sng" dirty="0" smtClean="0"/>
              <a:t>  </a:t>
            </a:r>
          </a:p>
          <a:p>
            <a:pPr marL="914400" lvl="2" indent="0">
              <a:buNone/>
            </a:pPr>
            <a:endParaRPr lang="en-US" dirty="0" smtClean="0"/>
          </a:p>
          <a:p>
            <a:pPr marL="914400" lvl="2" indent="0">
              <a:buNone/>
            </a:pPr>
            <a:endParaRPr lang="en-US" dirty="0"/>
          </a:p>
          <a:p>
            <a:pPr marL="914400" lvl="2" indent="0">
              <a:buNone/>
            </a:pPr>
            <a:endParaRPr lang="en-US" dirty="0" smtClean="0"/>
          </a:p>
          <a:p>
            <a:pPr marL="914400" lvl="2" indent="0">
              <a:buNone/>
            </a:pPr>
            <a:endParaRPr lang="en-US" dirty="0"/>
          </a:p>
          <a:p>
            <a:pPr marL="914400" lvl="2" indent="0">
              <a:buNone/>
            </a:pPr>
            <a:r>
              <a:rPr lang="en-US" dirty="0" smtClean="0"/>
              <a:t>LEAs choosing Option 2 will be required to set-aside 5-percent of the LEA’s  total Title I, Part A allocation for FLP for any newly identified </a:t>
            </a:r>
            <a:r>
              <a:rPr lang="en-US" dirty="0"/>
              <a:t>Priority and Focus </a:t>
            </a:r>
            <a:r>
              <a:rPr lang="en-US" dirty="0" smtClean="0"/>
              <a:t>Schools, as well as, for those Priority </a:t>
            </a:r>
            <a:r>
              <a:rPr lang="en-US" dirty="0"/>
              <a:t>or Focus Schools identified from the 2012 ESEA Flexibility </a:t>
            </a:r>
            <a:r>
              <a:rPr lang="en-US" dirty="0" smtClean="0"/>
              <a:t>Waiver</a:t>
            </a:r>
            <a:r>
              <a:rPr lang="en-US" dirty="0"/>
              <a:t> </a:t>
            </a:r>
            <a:r>
              <a:rPr lang="en-US" dirty="0" smtClean="0"/>
              <a:t>that do not exit Priority </a:t>
            </a:r>
            <a:r>
              <a:rPr lang="en-US" dirty="0"/>
              <a:t>or Focus </a:t>
            </a:r>
            <a:r>
              <a:rPr lang="en-US" dirty="0" smtClean="0"/>
              <a:t>School status for the 2015 – 2016 school year.</a:t>
            </a:r>
          </a:p>
          <a:p>
            <a:pPr marL="914400" lvl="2" indent="0">
              <a:buNone/>
            </a:pPr>
            <a:endParaRPr lang="en-US" sz="2200" dirty="0"/>
          </a:p>
          <a:p>
            <a:pPr marL="0" lvl="0" indent="0">
              <a:buNone/>
            </a:pPr>
            <a:r>
              <a:rPr lang="en-US" sz="2200" dirty="0"/>
              <a:t>  </a:t>
            </a:r>
          </a:p>
          <a:p>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a:lstStyle/>
          <a:p>
            <a:fld id="{4DAE6870-AD18-448A-9B2A-0EFE6DC7B06B}" type="datetime1">
              <a:rPr lang="en-US" smtClean="0">
                <a:solidFill>
                  <a:prstClr val="white"/>
                </a:solidFill>
              </a:rPr>
              <a:pPr/>
              <a:t>5/25/2015</a:t>
            </a:fld>
            <a:endParaRPr lang="en-US" dirty="0">
              <a:solidFill>
                <a:prstClr val="white"/>
              </a:solidFill>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a:lstStyle/>
          <a:p>
            <a:fld id="{B63E4CEF-BB1E-48C7-AE93-F39F6AA99AD7}" type="slidenum">
              <a:rPr lang="en-US" smtClean="0">
                <a:solidFill>
                  <a:prstClr val="white"/>
                </a:solidFill>
              </a:rPr>
              <a:pPr/>
              <a:t>13</a:t>
            </a:fld>
            <a:endParaRPr lang="en-US" dirty="0">
              <a:solidFill>
                <a:prstClr val="white"/>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648" y="1593323"/>
            <a:ext cx="1547813" cy="1547813"/>
          </a:xfrm>
          <a:prstGeom prst="rect">
            <a:avLst/>
          </a:prstGeom>
        </p:spPr>
      </p:pic>
    </p:spTree>
    <p:extLst>
      <p:ext uri="{BB962C8B-B14F-4D97-AF65-F5344CB8AC3E}">
        <p14:creationId xmlns:p14="http://schemas.microsoft.com/office/powerpoint/2010/main" val="257890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5000" fill="hold"/>
                                        <p:tgtEl>
                                          <p:spTgt spid="10"/>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Effect transition="in" filter="dissolve">
                                      <p:cBhvr>
                                        <p:cTn id="11" dur="5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Calibri" pitchFamily="34" charset="0"/>
              </a:rPr>
              <a:t>Important Changes for FY16</a:t>
            </a:r>
          </a:p>
        </p:txBody>
      </p:sp>
      <p:sp>
        <p:nvSpPr>
          <p:cNvPr id="3" name="Content Placeholder 2"/>
          <p:cNvSpPr>
            <a:spLocks noGrp="1"/>
          </p:cNvSpPr>
          <p:nvPr>
            <p:ph idx="1"/>
          </p:nvPr>
        </p:nvSpPr>
        <p:spPr/>
        <p:txBody>
          <a:bodyPr/>
          <a:lstStyle/>
          <a:p>
            <a:pPr marL="0" indent="0">
              <a:buNone/>
            </a:pPr>
            <a:r>
              <a:rPr lang="en-US" sz="2000" b="1" dirty="0" smtClean="0"/>
              <a:t>2015-2016 </a:t>
            </a:r>
            <a:r>
              <a:rPr lang="en-US" sz="2000" b="1" dirty="0"/>
              <a:t>Waiver Schools (newly identified</a:t>
            </a:r>
            <a:r>
              <a:rPr lang="en-US" sz="2000" b="1" dirty="0" smtClean="0"/>
              <a:t>)</a:t>
            </a:r>
          </a:p>
          <a:p>
            <a:pPr marL="403225" lvl="0" indent="-403225"/>
            <a:r>
              <a:rPr lang="en-US" sz="2000" dirty="0"/>
              <a:t>LEAs choosing to use Option 2 would need to send </a:t>
            </a:r>
            <a:r>
              <a:rPr lang="en-US" sz="2000" dirty="0" smtClean="0"/>
              <a:t>parent notification </a:t>
            </a:r>
            <a:r>
              <a:rPr lang="en-US" sz="2000" dirty="0"/>
              <a:t>letters within </a:t>
            </a:r>
            <a:r>
              <a:rPr lang="en-US" sz="2000" b="1" dirty="0"/>
              <a:t>30 days </a:t>
            </a:r>
            <a:r>
              <a:rPr lang="en-US" sz="2000" dirty="0"/>
              <a:t>of US ED approval for any </a:t>
            </a:r>
            <a:r>
              <a:rPr lang="en-US" sz="2000" b="1" dirty="0"/>
              <a:t>newly identified </a:t>
            </a:r>
            <a:r>
              <a:rPr lang="en-US" sz="2000" dirty="0"/>
              <a:t>Priority or Focus Schools.</a:t>
            </a:r>
          </a:p>
          <a:p>
            <a:pPr marL="403225" lvl="0" indent="-403225"/>
            <a:r>
              <a:rPr lang="en-US" sz="2000" dirty="0"/>
              <a:t>In addition, LEAs would then develop and submit an FLP plan and budget for any </a:t>
            </a:r>
            <a:r>
              <a:rPr lang="en-US" sz="2000" b="1" dirty="0"/>
              <a:t>newly identified </a:t>
            </a:r>
            <a:r>
              <a:rPr lang="en-US" sz="2000" dirty="0"/>
              <a:t>Priority or Focus Schools no later than </a:t>
            </a:r>
            <a:r>
              <a:rPr lang="en-US" sz="2000" b="1" dirty="0"/>
              <a:t>November 2015.</a:t>
            </a:r>
            <a:r>
              <a:rPr lang="en-US" sz="2000" dirty="0"/>
              <a:t>  LEAs would then ensure that FLP programs for any newly identified Priority or Focus Schools would begin implementation in </a:t>
            </a:r>
            <a:r>
              <a:rPr lang="en-US" sz="2000" b="1" dirty="0"/>
              <a:t>January 2016. </a:t>
            </a:r>
          </a:p>
          <a:p>
            <a:pPr marL="0" indent="0">
              <a:buNone/>
            </a:pPr>
            <a:endParaRPr lang="en-US" dirty="0"/>
          </a:p>
        </p:txBody>
      </p:sp>
      <p:sp>
        <p:nvSpPr>
          <p:cNvPr id="4" name="Date Placehold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p>
            <a:fld id="{4DAE6870-AD18-448A-9B2A-0EFE6DC7B06B}" type="datetime1">
              <a:rPr lang="en-US">
                <a:solidFill>
                  <a:prstClr val="white"/>
                </a:solidFill>
                <a:latin typeface="Times New Roman" panose="02020603050405020304" pitchFamily="18" charset="0"/>
                <a:cs typeface="Times New Roman" panose="02020603050405020304" pitchFamily="18" charset="0"/>
              </a:rPr>
              <a:pPr/>
              <a:t>5/25/2015</a:t>
            </a:fld>
            <a:endParaRPr lang="en-US" dirty="0">
              <a:solidFill>
                <a:prstClr val="white"/>
              </a:solidFill>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p>
            <a:fld id="{B63E4CEF-BB1E-48C7-AE93-F39F6AA99AD7}" type="slidenum">
              <a:rPr lang="en-US">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1410412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Calibri" pitchFamily="34" charset="0"/>
              </a:rPr>
              <a:t>Who Should Be Involved?</a:t>
            </a:r>
          </a:p>
        </p:txBody>
      </p:sp>
      <p:sp>
        <p:nvSpPr>
          <p:cNvPr id="3" name="Content Placeholder 2"/>
          <p:cNvSpPr>
            <a:spLocks noGrp="1"/>
          </p:cNvSpPr>
          <p:nvPr>
            <p:ph idx="1"/>
          </p:nvPr>
        </p:nvSpPr>
        <p:spPr/>
        <p:txBody>
          <a:bodyPr/>
          <a:lstStyle/>
          <a:p>
            <a:r>
              <a:rPr lang="en-US" sz="2400" dirty="0" smtClean="0"/>
              <a:t>In order for a District to develop the best FLP Plan possible the following groups need to be involved in the FLP Planning:</a:t>
            </a:r>
          </a:p>
          <a:p>
            <a:pPr lvl="1">
              <a:buFont typeface="Courier New" panose="02070309020205020404" pitchFamily="49" charset="0"/>
              <a:buChar char="o"/>
            </a:pPr>
            <a:r>
              <a:rPr lang="en-US" sz="2000" dirty="0" smtClean="0"/>
              <a:t>Superintendent</a:t>
            </a:r>
          </a:p>
          <a:p>
            <a:pPr lvl="1">
              <a:buFont typeface="Courier New" panose="02070309020205020404" pitchFamily="49" charset="0"/>
              <a:buChar char="o"/>
            </a:pPr>
            <a:r>
              <a:rPr lang="en-US" sz="2000" dirty="0" smtClean="0"/>
              <a:t>Title I Director/Coordinator</a:t>
            </a:r>
          </a:p>
          <a:p>
            <a:pPr lvl="1">
              <a:buFont typeface="Courier New" panose="02070309020205020404" pitchFamily="49" charset="0"/>
              <a:buChar char="o"/>
            </a:pPr>
            <a:r>
              <a:rPr lang="en-US" sz="2000" dirty="0" smtClean="0"/>
              <a:t>Priority</a:t>
            </a:r>
            <a:r>
              <a:rPr lang="en-US" sz="2000" dirty="0"/>
              <a:t> </a:t>
            </a:r>
            <a:r>
              <a:rPr lang="en-US" sz="2000" dirty="0" smtClean="0"/>
              <a:t>or Focus School Principal</a:t>
            </a:r>
          </a:p>
          <a:p>
            <a:pPr lvl="1">
              <a:buFont typeface="Courier New" panose="02070309020205020404" pitchFamily="49" charset="0"/>
              <a:buChar char="o"/>
            </a:pPr>
            <a:r>
              <a:rPr lang="en-US" sz="2000" dirty="0" smtClean="0"/>
              <a:t>Priority or Focus School eligible Title I Parents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254991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Calibri" pitchFamily="34" charset="0"/>
              </a:rPr>
              <a:t>Who Should Be Involved?</a:t>
            </a:r>
          </a:p>
        </p:txBody>
      </p:sp>
      <p:sp>
        <p:nvSpPr>
          <p:cNvPr id="3" name="Content Placeholder 2"/>
          <p:cNvSpPr>
            <a:spLocks noGrp="1"/>
          </p:cNvSpPr>
          <p:nvPr>
            <p:ph idx="1"/>
          </p:nvPr>
        </p:nvSpPr>
        <p:spPr/>
        <p:txBody>
          <a:bodyPr/>
          <a:lstStyle/>
          <a:p>
            <a:pPr lvl="1">
              <a:buFont typeface="Courier New" panose="02070309020205020404" pitchFamily="49" charset="0"/>
              <a:buChar char="o"/>
            </a:pPr>
            <a:r>
              <a:rPr lang="en-US" sz="2000" dirty="0" smtClean="0"/>
              <a:t>Priority or Focus School Teachers</a:t>
            </a:r>
          </a:p>
          <a:p>
            <a:pPr lvl="1">
              <a:buFont typeface="Courier New" panose="02070309020205020404" pitchFamily="49" charset="0"/>
              <a:buChar char="o"/>
            </a:pPr>
            <a:r>
              <a:rPr lang="en-US" sz="2000" dirty="0" smtClean="0"/>
              <a:t>Outside Community </a:t>
            </a:r>
            <a:r>
              <a:rPr lang="en-US" sz="2000" dirty="0"/>
              <a:t>S</a:t>
            </a:r>
            <a:r>
              <a:rPr lang="en-US" sz="2000" dirty="0" smtClean="0"/>
              <a:t>takeholders</a:t>
            </a:r>
          </a:p>
          <a:p>
            <a:pPr lvl="1">
              <a:buFont typeface="Courier New" panose="02070309020205020404" pitchFamily="49" charset="0"/>
              <a:buChar char="o"/>
            </a:pPr>
            <a:r>
              <a:rPr lang="en-US" sz="2000" dirty="0" smtClean="0"/>
              <a:t>District’s Special Education Director/Coordinator</a:t>
            </a:r>
          </a:p>
          <a:p>
            <a:pPr lvl="1">
              <a:buFont typeface="Courier New" panose="02070309020205020404" pitchFamily="49" charset="0"/>
              <a:buChar char="o"/>
            </a:pPr>
            <a:r>
              <a:rPr lang="en-US" sz="2000" dirty="0" smtClean="0"/>
              <a:t>District’s EL Director/Coordinator</a:t>
            </a:r>
          </a:p>
          <a:p>
            <a:pPr lvl="1">
              <a:buFont typeface="Courier New" panose="02070309020205020404" pitchFamily="49" charset="0"/>
              <a:buChar char="o"/>
            </a:pPr>
            <a:r>
              <a:rPr lang="en-US" sz="2000" dirty="0" smtClean="0"/>
              <a:t>District’s staff involved in other district tutoring programs:  21</a:t>
            </a:r>
            <a:r>
              <a:rPr lang="en-US" sz="2000" baseline="30000" dirty="0" smtClean="0"/>
              <a:t>st</a:t>
            </a:r>
            <a:r>
              <a:rPr lang="en-US" sz="2000" dirty="0" smtClean="0"/>
              <a:t> Century Grant Programs, district tutoring programs, TRIO, etc</a:t>
            </a:r>
            <a:r>
              <a:rPr lang="en-US" dirty="0" smtClean="0"/>
              <a:t>.</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21923474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Calibri" pitchFamily="34" charset="0"/>
              </a:rPr>
              <a:t>Designing an FLP</a:t>
            </a:r>
            <a:endParaRPr lang="en-US" sz="3700" dirty="0">
              <a:latin typeface="Calibri" pitchFamily="34" charset="0"/>
            </a:endParaRPr>
          </a:p>
        </p:txBody>
      </p:sp>
      <p:sp>
        <p:nvSpPr>
          <p:cNvPr id="3" name="Content Placeholder 2"/>
          <p:cNvSpPr>
            <a:spLocks noGrp="1"/>
          </p:cNvSpPr>
          <p:nvPr>
            <p:ph idx="1"/>
          </p:nvPr>
        </p:nvSpPr>
        <p:spPr/>
        <p:txBody>
          <a:bodyPr/>
          <a:lstStyle/>
          <a:p>
            <a:r>
              <a:rPr lang="en-US" sz="2400" dirty="0" smtClean="0"/>
              <a:t>FLP </a:t>
            </a:r>
            <a:r>
              <a:rPr lang="en-US" sz="2400" b="1" dirty="0" smtClean="0"/>
              <a:t>is not </a:t>
            </a:r>
            <a:r>
              <a:rPr lang="en-US" sz="2400" dirty="0" smtClean="0"/>
              <a:t>a school improvement activity.</a:t>
            </a:r>
          </a:p>
          <a:p>
            <a:r>
              <a:rPr lang="en-US" sz="2400" dirty="0" smtClean="0"/>
              <a:t>FLP </a:t>
            </a:r>
            <a:r>
              <a:rPr lang="en-US" sz="2400" b="1" dirty="0" smtClean="0"/>
              <a:t>is</a:t>
            </a:r>
            <a:r>
              <a:rPr lang="en-US" sz="2400" dirty="0" smtClean="0"/>
              <a:t> an individual student improvement activity.</a:t>
            </a:r>
          </a:p>
          <a:p>
            <a:r>
              <a:rPr lang="en-US" sz="2400" dirty="0" smtClean="0"/>
              <a:t>FLP must extend learning time, not replace it.</a:t>
            </a:r>
          </a:p>
          <a:p>
            <a:r>
              <a:rPr lang="en-US" sz="2400" dirty="0" smtClean="0"/>
              <a:t>FLP is a district responsibility and all funds are budgeted and charged to the district’s central office. FLP funds must be tracked separately.</a:t>
            </a:r>
          </a:p>
          <a:p>
            <a:r>
              <a:rPr lang="en-US" sz="2400" dirty="0" smtClean="0"/>
              <a:t>FLP is funded through a </a:t>
            </a:r>
            <a:r>
              <a:rPr lang="en-US" sz="2400" dirty="0"/>
              <a:t>required </a:t>
            </a:r>
            <a:r>
              <a:rPr lang="en-US" sz="2400" dirty="0" smtClean="0"/>
              <a:t>minimum 5-percent set-aside of the LEA’s </a:t>
            </a:r>
            <a:r>
              <a:rPr lang="en-US" sz="2400" dirty="0"/>
              <a:t>Title </a:t>
            </a:r>
            <a:r>
              <a:rPr lang="en-US" sz="2400" dirty="0" smtClean="0"/>
              <a:t>I, Part A allocation.</a:t>
            </a:r>
            <a:endParaRPr lang="en-US" sz="2400"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2304846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Calibri" pitchFamily="34" charset="0"/>
              </a:rPr>
              <a:t>Designing an FLP</a:t>
            </a:r>
            <a:endParaRPr lang="en-US" sz="3700" dirty="0">
              <a:latin typeface="Calibri" pitchFamily="34" charset="0"/>
            </a:endParaRPr>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All Priority </a:t>
            </a:r>
            <a:r>
              <a:rPr lang="en-US" sz="2400" dirty="0" smtClean="0"/>
              <a:t>Schools </a:t>
            </a:r>
            <a:r>
              <a:rPr lang="en-US" sz="2400" dirty="0" smtClean="0"/>
              <a:t>must </a:t>
            </a:r>
            <a:r>
              <a:rPr lang="en-US" sz="2400" dirty="0" smtClean="0"/>
              <a:t>offer a Flexible Learning Program (FLP)</a:t>
            </a:r>
          </a:p>
          <a:p>
            <a:pPr marL="914400" lvl="1" indent="-457200">
              <a:buFont typeface="+mj-lt"/>
              <a:buAutoNum type="alphaLcPeriod"/>
            </a:pPr>
            <a:r>
              <a:rPr lang="en-US" sz="2000" dirty="0"/>
              <a:t>Any district having a school designated as a Priority School that falls within the rank order of Title I schools served, must serve such school provided that the school falls within the rank order of schools within the district. This also applies to districts using grade span grouping to identify Title I schools to be served. </a:t>
            </a:r>
          </a:p>
          <a:p>
            <a:pPr marL="457200" lvl="0" indent="-457200">
              <a:buFont typeface="Arial" panose="020B0604020202020204" pitchFamily="34" charset="0"/>
              <a:buAutoNum type="arabicPeriod"/>
            </a:pPr>
            <a:r>
              <a:rPr lang="en-US" sz="2400" dirty="0" smtClean="0"/>
              <a:t>All </a:t>
            </a:r>
            <a:r>
              <a:rPr lang="en-US" sz="2400" dirty="0"/>
              <a:t>Priority </a:t>
            </a:r>
            <a:r>
              <a:rPr lang="en-US" sz="2400" dirty="0" smtClean="0"/>
              <a:t>and Focus Schools must </a:t>
            </a:r>
            <a:r>
              <a:rPr lang="en-US" sz="2400" dirty="0"/>
              <a:t>offer Flexible Learning Programs (FLP)</a:t>
            </a:r>
          </a:p>
          <a:p>
            <a:pPr marL="914400" lvl="1" indent="-457200">
              <a:buAutoNum type="alphaLcPeriod"/>
            </a:pPr>
            <a:r>
              <a:rPr lang="en-US" sz="2000" dirty="0" smtClean="0"/>
              <a:t>Elementary </a:t>
            </a:r>
            <a:r>
              <a:rPr lang="en-US" sz="2000" dirty="0"/>
              <a:t>schools offering a specials or activity class (music, art, etc.) are encouraged to offer the FLP as a part of the rotation during this time period.</a:t>
            </a:r>
          </a:p>
          <a:p>
            <a:pPr marL="914400" lvl="1" indent="-457200">
              <a:buAutoNum type="alphaLcPeriod"/>
            </a:pPr>
            <a:r>
              <a:rPr lang="en-US" sz="2000" dirty="0"/>
              <a:t>Middle schools offering connections classes are encouraged to offer the FLP as a part of the rotation during this time period.</a:t>
            </a:r>
          </a:p>
          <a:p>
            <a:pPr marL="914400" lvl="1" indent="-457200">
              <a:buAutoNum type="alphaLcPeriod"/>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a:p>
            <a:pPr marL="457200" lvl="1" indent="0">
              <a:buNone/>
            </a:pPr>
            <a:endParaRPr lang="en-US" dirty="0"/>
          </a:p>
          <a:p>
            <a:pPr marL="457200" lvl="1" indent="0">
              <a:buNone/>
            </a:pPr>
            <a:endParaRPr lang="en-US" dirty="0" smtClean="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18</a:t>
            </a:fld>
            <a:endParaRPr lang="en-US" dirty="0"/>
          </a:p>
        </p:txBody>
      </p:sp>
    </p:spTree>
    <p:extLst>
      <p:ext uri="{BB962C8B-B14F-4D97-AF65-F5344CB8AC3E}">
        <p14:creationId xmlns:p14="http://schemas.microsoft.com/office/powerpoint/2010/main" val="3553439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Calibri" pitchFamily="34" charset="0"/>
              </a:rPr>
              <a:t>Designing an FLP</a:t>
            </a:r>
            <a:endParaRPr lang="en-US" sz="3700" dirty="0">
              <a:latin typeface="Calibri" pitchFamily="34" charset="0"/>
            </a:endParaRPr>
          </a:p>
        </p:txBody>
      </p:sp>
      <p:sp>
        <p:nvSpPr>
          <p:cNvPr id="3" name="Content Placeholder 2"/>
          <p:cNvSpPr>
            <a:spLocks noGrp="1"/>
          </p:cNvSpPr>
          <p:nvPr>
            <p:ph idx="1"/>
          </p:nvPr>
        </p:nvSpPr>
        <p:spPr>
          <a:xfrm>
            <a:off x="603983" y="1832296"/>
            <a:ext cx="7886700" cy="4351338"/>
          </a:xfrm>
        </p:spPr>
        <p:txBody>
          <a:bodyPr/>
          <a:lstStyle/>
          <a:p>
            <a:pPr marL="914400" lvl="1" indent="-457200">
              <a:buAutoNum type="alphaLcPeriod" startAt="4"/>
            </a:pPr>
            <a:r>
              <a:rPr lang="en-US" sz="2000" dirty="0" smtClean="0"/>
              <a:t>For all Priority and Focus Schools not implementing the FLP through either specials/activity classes, connections classes, or an extended school day offering, such schools must offer </a:t>
            </a:r>
            <a:r>
              <a:rPr lang="en-US" sz="2000" b="1" dirty="0" smtClean="0"/>
              <a:t>two</a:t>
            </a:r>
            <a:r>
              <a:rPr lang="en-US" sz="2000" dirty="0" smtClean="0"/>
              <a:t> of these opportunities for all students to access the FLP:</a:t>
            </a:r>
          </a:p>
          <a:p>
            <a:pPr lvl="2">
              <a:buFont typeface="Courier New" panose="02070309020205020404" pitchFamily="49" charset="0"/>
              <a:buChar char="o"/>
            </a:pPr>
            <a:r>
              <a:rPr lang="en-US" dirty="0"/>
              <a:t>Before School		</a:t>
            </a:r>
          </a:p>
          <a:p>
            <a:pPr lvl="2">
              <a:buFont typeface="Courier New" panose="02070309020205020404" pitchFamily="49" charset="0"/>
              <a:buChar char="o"/>
            </a:pPr>
            <a:r>
              <a:rPr lang="en-US" dirty="0"/>
              <a:t>After School</a:t>
            </a:r>
          </a:p>
          <a:p>
            <a:pPr lvl="2">
              <a:buFont typeface="Courier New" panose="02070309020205020404" pitchFamily="49" charset="0"/>
              <a:buChar char="o"/>
            </a:pPr>
            <a:r>
              <a:rPr lang="en-US" dirty="0"/>
              <a:t>Intersession</a:t>
            </a:r>
          </a:p>
          <a:p>
            <a:pPr lvl="2">
              <a:buFont typeface="Courier New" panose="02070309020205020404" pitchFamily="49" charset="0"/>
              <a:buChar char="o"/>
            </a:pPr>
            <a:r>
              <a:rPr lang="en-US" dirty="0"/>
              <a:t>Summer School</a:t>
            </a:r>
          </a:p>
          <a:p>
            <a:pPr lvl="2">
              <a:buFont typeface="Courier New" panose="02070309020205020404" pitchFamily="49" charset="0"/>
              <a:buChar char="o"/>
            </a:pPr>
            <a:r>
              <a:rPr lang="en-US" dirty="0"/>
              <a:t>Saturday School</a:t>
            </a:r>
          </a:p>
          <a:p>
            <a:pPr lvl="2">
              <a:buFont typeface="Courier New" panose="02070309020205020404" pitchFamily="49" charset="0"/>
              <a:buChar char="o"/>
            </a:pPr>
            <a:r>
              <a:rPr lang="en-US" dirty="0"/>
              <a:t>Other</a:t>
            </a:r>
            <a:r>
              <a:rPr lang="en-US" sz="1600" dirty="0" smtClean="0"/>
              <a:t>	</a:t>
            </a:r>
          </a:p>
          <a:p>
            <a:pPr marL="914400" lvl="1" indent="-457200">
              <a:buAutoNum type="alphaLcPeriod" startAt="3"/>
            </a:pPr>
            <a:endParaRPr lang="en-US" sz="2000"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3271097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334017"/>
            <a:ext cx="6260456" cy="1224328"/>
          </a:xfrm>
        </p:spPr>
        <p:txBody>
          <a:bodyPr>
            <a:normAutofit/>
          </a:bodyPr>
          <a:lstStyle/>
          <a:p>
            <a:r>
              <a:rPr lang="en-US" sz="3700" dirty="0" smtClean="0">
                <a:latin typeface="Calibri" pitchFamily="34" charset="0"/>
              </a:rPr>
              <a:t>Presenters</a:t>
            </a:r>
            <a:endParaRPr lang="en-US" sz="3700" dirty="0">
              <a:latin typeface="Calibri" pitchFamily="34" charset="0"/>
            </a:endParaRPr>
          </a:p>
        </p:txBody>
      </p:sp>
      <p:sp>
        <p:nvSpPr>
          <p:cNvPr id="3" name="Content Placeholder 2"/>
          <p:cNvSpPr>
            <a:spLocks noGrp="1"/>
          </p:cNvSpPr>
          <p:nvPr>
            <p:ph idx="1"/>
          </p:nvPr>
        </p:nvSpPr>
        <p:spPr>
          <a:xfrm>
            <a:off x="603983" y="1352282"/>
            <a:ext cx="7886700" cy="4893971"/>
          </a:xfrm>
        </p:spPr>
        <p:txBody>
          <a:bodyPr numCol="1">
            <a:noAutofit/>
          </a:bodyPr>
          <a:lstStyle/>
          <a:p>
            <a:pPr marL="0" indent="0" algn="ctr">
              <a:lnSpc>
                <a:spcPct val="110000"/>
              </a:lnSpc>
              <a:spcBef>
                <a:spcPts val="0"/>
              </a:spcBef>
              <a:buNone/>
            </a:pPr>
            <a:endParaRPr lang="en-US" sz="1000" dirty="0"/>
          </a:p>
          <a:p>
            <a:pPr marL="0" indent="0" algn="ctr">
              <a:lnSpc>
                <a:spcPct val="100000"/>
              </a:lnSpc>
              <a:spcBef>
                <a:spcPts val="0"/>
              </a:spcBef>
              <a:buNone/>
            </a:pPr>
            <a:r>
              <a:rPr lang="en-US" sz="1800" dirty="0" smtClean="0"/>
              <a:t>Tammy Wilkes </a:t>
            </a:r>
          </a:p>
          <a:p>
            <a:pPr marL="0" indent="0" algn="ctr">
              <a:lnSpc>
                <a:spcPct val="100000"/>
              </a:lnSpc>
              <a:spcBef>
                <a:spcPts val="0"/>
              </a:spcBef>
              <a:buNone/>
            </a:pPr>
            <a:r>
              <a:rPr lang="en-US" sz="1800" dirty="0" smtClean="0"/>
              <a:t>Georgia Department of Education</a:t>
            </a:r>
          </a:p>
          <a:p>
            <a:pPr marL="0" indent="0" algn="ctr">
              <a:lnSpc>
                <a:spcPct val="100000"/>
              </a:lnSpc>
              <a:spcBef>
                <a:spcPts val="0"/>
              </a:spcBef>
              <a:buNone/>
            </a:pPr>
            <a:r>
              <a:rPr lang="en-US" sz="1800" dirty="0"/>
              <a:t>Title I Education Program </a:t>
            </a:r>
            <a:r>
              <a:rPr lang="en-US" sz="1800" dirty="0" smtClean="0"/>
              <a:t>Specialist</a:t>
            </a:r>
          </a:p>
          <a:p>
            <a:pPr marL="0" indent="0" algn="ctr">
              <a:lnSpc>
                <a:spcPct val="100000"/>
              </a:lnSpc>
              <a:spcBef>
                <a:spcPts val="0"/>
              </a:spcBef>
              <a:buNone/>
            </a:pPr>
            <a:r>
              <a:rPr lang="en-US" sz="1800" dirty="0" smtClean="0">
                <a:hlinkClick r:id="rId2"/>
              </a:rPr>
              <a:t>twilkes@doe.k12.ga.us</a:t>
            </a:r>
            <a:endParaRPr lang="en-US" sz="1800" dirty="0" smtClean="0"/>
          </a:p>
          <a:p>
            <a:pPr marL="0" indent="0" algn="ctr">
              <a:lnSpc>
                <a:spcPct val="100000"/>
              </a:lnSpc>
              <a:spcBef>
                <a:spcPts val="0"/>
              </a:spcBef>
              <a:buNone/>
            </a:pPr>
            <a:r>
              <a:rPr lang="en-US" sz="1800" dirty="0" smtClean="0"/>
              <a:t>(478) 237-2873</a:t>
            </a:r>
          </a:p>
          <a:p>
            <a:pPr marL="0" indent="0" algn="ctr">
              <a:lnSpc>
                <a:spcPct val="100000"/>
              </a:lnSpc>
              <a:spcBef>
                <a:spcPts val="0"/>
              </a:spcBef>
              <a:buNone/>
            </a:pPr>
            <a:endParaRPr lang="en-US" sz="1800" dirty="0"/>
          </a:p>
          <a:p>
            <a:pPr marL="0" indent="0">
              <a:lnSpc>
                <a:spcPct val="110000"/>
              </a:lnSpc>
              <a:spcBef>
                <a:spcPts val="0"/>
              </a:spcBef>
              <a:buNone/>
            </a:pPr>
            <a:endParaRPr lang="en-US" sz="1000" dirty="0"/>
          </a:p>
          <a:p>
            <a:pPr marL="0" indent="0" algn="ctr">
              <a:lnSpc>
                <a:spcPct val="110000"/>
              </a:lnSpc>
              <a:spcBef>
                <a:spcPts val="0"/>
              </a:spcBef>
              <a:buNone/>
            </a:pPr>
            <a:r>
              <a:rPr lang="en-US" sz="1800" dirty="0"/>
              <a:t>Elaine Dawsey</a:t>
            </a:r>
          </a:p>
          <a:p>
            <a:pPr marL="0" indent="0" algn="ctr">
              <a:lnSpc>
                <a:spcPct val="110000"/>
              </a:lnSpc>
              <a:spcBef>
                <a:spcPts val="0"/>
              </a:spcBef>
              <a:buNone/>
            </a:pPr>
            <a:r>
              <a:rPr lang="en-US" sz="1800" dirty="0"/>
              <a:t>Georgia Department of Education</a:t>
            </a:r>
          </a:p>
          <a:p>
            <a:pPr marL="0" indent="0" algn="ctr">
              <a:lnSpc>
                <a:spcPct val="110000"/>
              </a:lnSpc>
              <a:spcBef>
                <a:spcPts val="0"/>
              </a:spcBef>
              <a:buNone/>
            </a:pPr>
            <a:r>
              <a:rPr lang="en-US" sz="1800" dirty="0"/>
              <a:t>Title I Education Program Specialist</a:t>
            </a:r>
          </a:p>
          <a:p>
            <a:pPr marL="0" indent="0" algn="ctr">
              <a:lnSpc>
                <a:spcPct val="110000"/>
              </a:lnSpc>
              <a:spcBef>
                <a:spcPts val="0"/>
              </a:spcBef>
              <a:buNone/>
            </a:pPr>
            <a:r>
              <a:rPr lang="en-US" sz="1800" dirty="0">
                <a:hlinkClick r:id="rId3"/>
              </a:rPr>
              <a:t>edawsey@doe.k12.ga.us</a:t>
            </a:r>
            <a:endParaRPr lang="en-US" sz="1800" dirty="0"/>
          </a:p>
          <a:p>
            <a:pPr marL="0" indent="0" algn="ctr">
              <a:lnSpc>
                <a:spcPct val="110000"/>
              </a:lnSpc>
              <a:spcBef>
                <a:spcPts val="0"/>
              </a:spcBef>
              <a:buNone/>
            </a:pPr>
            <a:r>
              <a:rPr lang="en-US" sz="1800" dirty="0"/>
              <a:t>478-971-0114</a:t>
            </a:r>
          </a:p>
          <a:p>
            <a:pPr marL="0" indent="0" algn="ctr">
              <a:lnSpc>
                <a:spcPct val="100000"/>
              </a:lnSpc>
              <a:spcBef>
                <a:spcPts val="0"/>
              </a:spcBef>
              <a:buNone/>
            </a:pPr>
            <a:endParaRPr lang="en-US" sz="1800" dirty="0" smtClean="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41196930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Calibri" pitchFamily="34" charset="0"/>
              </a:rPr>
              <a:t>Designing an FLP</a:t>
            </a:r>
            <a:endParaRPr lang="en-US" sz="3700" dirty="0">
              <a:latin typeface="Calibri" pitchFamily="34" charset="0"/>
            </a:endParaRPr>
          </a:p>
        </p:txBody>
      </p:sp>
      <p:sp>
        <p:nvSpPr>
          <p:cNvPr id="3" name="Content Placeholder 2"/>
          <p:cNvSpPr>
            <a:spLocks noGrp="1"/>
          </p:cNvSpPr>
          <p:nvPr>
            <p:ph idx="1"/>
          </p:nvPr>
        </p:nvSpPr>
        <p:spPr/>
        <p:txBody>
          <a:bodyPr/>
          <a:lstStyle/>
          <a:p>
            <a:pPr marL="514350" indent="-514350">
              <a:buAutoNum type="arabicPeriod" startAt="3"/>
            </a:pPr>
            <a:r>
              <a:rPr lang="en-US" sz="2400" dirty="0" smtClean="0"/>
              <a:t>In addition, all Priority and Focus </a:t>
            </a:r>
            <a:r>
              <a:rPr lang="en-US" sz="2400" dirty="0"/>
              <a:t>S</a:t>
            </a:r>
            <a:r>
              <a:rPr lang="en-US" sz="2400" dirty="0" smtClean="0"/>
              <a:t>chools must develop a corrective action plan that outlines how the school will implement a FLP plan.</a:t>
            </a:r>
          </a:p>
          <a:p>
            <a:pPr marL="514350" indent="-514350">
              <a:buAutoNum type="arabicPeriod" startAt="3"/>
            </a:pPr>
            <a:r>
              <a:rPr lang="en-US" sz="2400" dirty="0" smtClean="0"/>
              <a:t>All Priority and Focus Schools are required to send notices to parents describing the school’s status, sharing data and information used to support programming decisions, and explaining how parents may become involved in improving the school.</a:t>
            </a:r>
          </a:p>
          <a:p>
            <a:pPr marL="514350" indent="-514350">
              <a:buFont typeface="Arial" panose="020B0604020202020204" pitchFamily="34" charset="0"/>
              <a:buAutoNum type="arabicPeriod" startAt="3"/>
            </a:pPr>
            <a:r>
              <a:rPr lang="en-US" sz="2400" dirty="0"/>
              <a:t>All Priority Schools are required to set-aside a minimum of </a:t>
            </a:r>
            <a:r>
              <a:rPr lang="en-US" sz="2400" dirty="0" smtClean="0"/>
              <a:t>3 to 5-percent </a:t>
            </a:r>
            <a:r>
              <a:rPr lang="en-US" sz="2400" dirty="0"/>
              <a:t>of their school’s Title I allocation for professional development.</a:t>
            </a:r>
          </a:p>
          <a:p>
            <a:pPr marL="514350" indent="-514350">
              <a:buAutoNum type="arabicPeriod" startAt="3"/>
            </a:pPr>
            <a:endParaRPr lang="en-US" sz="2400" dirty="0" smtClean="0"/>
          </a:p>
          <a:p>
            <a:pPr marL="457200" lvl="1"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2270266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ormAutofit/>
          </a:bodyPr>
          <a:lstStyle/>
          <a:p>
            <a:r>
              <a:rPr lang="en-US" altLang="en-US" sz="3700" dirty="0">
                <a:latin typeface="Calibri" pitchFamily="34" charset="0"/>
              </a:rPr>
              <a:t>Flexible Learning Program (FLP)</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3392696"/>
              </p:ext>
            </p:extLst>
          </p:nvPr>
        </p:nvGraphicFramePr>
        <p:xfrm>
          <a:off x="457410" y="1777285"/>
          <a:ext cx="8229182" cy="4288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3011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Designing an FLP</a:t>
            </a:r>
            <a:endParaRPr lang="en-US" sz="3700" dirty="0">
              <a:latin typeface="+mn-lt"/>
            </a:endParaRPr>
          </a:p>
        </p:txBody>
      </p:sp>
      <p:sp>
        <p:nvSpPr>
          <p:cNvPr id="3" name="Content Placeholder 2"/>
          <p:cNvSpPr>
            <a:spLocks noGrp="1"/>
          </p:cNvSpPr>
          <p:nvPr>
            <p:ph idx="1"/>
          </p:nvPr>
        </p:nvSpPr>
        <p:spPr/>
        <p:txBody>
          <a:bodyPr/>
          <a:lstStyle/>
          <a:p>
            <a:r>
              <a:rPr lang="en-US" sz="2400" dirty="0" smtClean="0"/>
              <a:t>FLP is for </a:t>
            </a:r>
            <a:r>
              <a:rPr lang="en-US" sz="2400" b="1" dirty="0" smtClean="0"/>
              <a:t>all</a:t>
            </a:r>
            <a:r>
              <a:rPr lang="en-US" sz="2400" dirty="0" smtClean="0"/>
              <a:t> eligible students in the school.  (Reminder, the population of eligible students is the entire enrollment of the school).  FLP services may not be limited to a specific grade level(s) or a specific subgroup of students (students with disabilities, ELs, females, white students, etc.).</a:t>
            </a:r>
          </a:p>
          <a:p>
            <a:r>
              <a:rPr lang="en-US" sz="2400" dirty="0"/>
              <a:t>If a district uses a third party contractor/provider to provide FLP services, the district is responsible for ensuring that all schools and private providers/contractors implementing an FLP program under Title I, Part A are meeting financial and program compliance.  The </a:t>
            </a:r>
            <a:r>
              <a:rPr lang="en-US" sz="2400" dirty="0" err="1"/>
              <a:t>GaDOE</a:t>
            </a:r>
            <a:r>
              <a:rPr lang="en-US" sz="2400" dirty="0"/>
              <a:t> will request district policies/procedures regarding private providers/contractors, as well as, contracts with private providers/contractors as a part of its monitoring of the FLP program. </a:t>
            </a:r>
          </a:p>
          <a:p>
            <a:endParaRPr lang="en-US" sz="2400" dirty="0" smtClean="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3046289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Designing an FLP</a:t>
            </a:r>
            <a:endParaRPr lang="en-US" sz="3700" dirty="0">
              <a:latin typeface="+mn-lt"/>
            </a:endParaRPr>
          </a:p>
        </p:txBody>
      </p:sp>
      <p:sp>
        <p:nvSpPr>
          <p:cNvPr id="3" name="Content Placeholder 2"/>
          <p:cNvSpPr>
            <a:spLocks noGrp="1"/>
          </p:cNvSpPr>
          <p:nvPr>
            <p:ph idx="1"/>
          </p:nvPr>
        </p:nvSpPr>
        <p:spPr/>
        <p:txBody>
          <a:bodyPr/>
          <a:lstStyle/>
          <a:p>
            <a:r>
              <a:rPr lang="en-US" sz="2400" dirty="0" smtClean="0"/>
              <a:t>FLP funds </a:t>
            </a:r>
            <a:r>
              <a:rPr lang="en-US" sz="2400" b="1" dirty="0" smtClean="0"/>
              <a:t>are not </a:t>
            </a:r>
            <a:r>
              <a:rPr lang="en-US" sz="2400" dirty="0" smtClean="0"/>
              <a:t>allocated to schools.</a:t>
            </a:r>
          </a:p>
          <a:p>
            <a:pPr lvl="1">
              <a:buFont typeface="Courier New" panose="02070309020205020404" pitchFamily="49" charset="0"/>
              <a:buChar char="o"/>
            </a:pPr>
            <a:r>
              <a:rPr lang="en-US" dirty="0" smtClean="0"/>
              <a:t>Funds must be used to ensure that all eligible Rank I students across the district are served first before moving to the next rank of the Federal Rank order.</a:t>
            </a:r>
          </a:p>
          <a:p>
            <a:pPr lvl="1">
              <a:buFont typeface="Courier New" panose="02070309020205020404" pitchFamily="49" charset="0"/>
              <a:buChar char="o"/>
            </a:pPr>
            <a:r>
              <a:rPr lang="en-US" dirty="0" smtClean="0"/>
              <a:t>If School A has an anticipated budget of $10,000 for FLP and can serve all Rank I students using $5,000 and School B has an anticipated budget of $10,000 for FLP but needs an additional $5,000 to serve all Rank I students, the district would amend it’s FLP budget to move $5,000 from School A to School B to ensure that all Rank I students in participating schools across the district are served.</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23</a:t>
            </a:fld>
            <a:endParaRPr lang="en-US" dirty="0"/>
          </a:p>
        </p:txBody>
      </p:sp>
    </p:spTree>
    <p:extLst>
      <p:ext uri="{BB962C8B-B14F-4D97-AF65-F5344CB8AC3E}">
        <p14:creationId xmlns:p14="http://schemas.microsoft.com/office/powerpoint/2010/main" val="1673479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Writing an FLP Plan</a:t>
            </a:r>
            <a:endParaRPr lang="en-US" sz="3700" dirty="0">
              <a:latin typeface="+mn-lt"/>
            </a:endParaRPr>
          </a:p>
        </p:txBody>
      </p:sp>
      <p:sp>
        <p:nvSpPr>
          <p:cNvPr id="3" name="Content Placeholder 2"/>
          <p:cNvSpPr>
            <a:spLocks noGrp="1"/>
          </p:cNvSpPr>
          <p:nvPr>
            <p:ph idx="1"/>
          </p:nvPr>
        </p:nvSpPr>
        <p:spPr/>
        <p:txBody>
          <a:bodyPr/>
          <a:lstStyle/>
          <a:p>
            <a:r>
              <a:rPr lang="en-US" sz="2400" dirty="0" smtClean="0"/>
              <a:t>Write responses for readers who know nothing about the school or the district.  Do not assume that the reader is familiar with the programs and activities used by the school or the district.  Define all acronyms on first usage.</a:t>
            </a:r>
          </a:p>
          <a:p>
            <a:r>
              <a:rPr lang="en-US" sz="2400" dirty="0" smtClean="0"/>
              <a:t>Responses should be limited to activities in the FLP.  </a:t>
            </a:r>
          </a:p>
          <a:p>
            <a:r>
              <a:rPr lang="en-US" sz="2400" dirty="0" smtClean="0"/>
              <a:t>Responses should address the component. Read the component before and after responding.</a:t>
            </a:r>
          </a:p>
          <a:p>
            <a:r>
              <a:rPr lang="en-US" sz="2400" dirty="0"/>
              <a:t>Read all responses once written. Are the responses consistent from one response to the next?  Is there a logical flow from one point to the next? Be concise and to the point, yet provide enough detail so that there is no doubt as to what the school/district intends to do in the FLP.  </a:t>
            </a:r>
          </a:p>
          <a:p>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3901375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mn-lt"/>
              </a:rPr>
              <a:t>Writing </a:t>
            </a:r>
            <a:r>
              <a:rPr lang="en-US" sz="3700" dirty="0" smtClean="0">
                <a:latin typeface="+mn-lt"/>
              </a:rPr>
              <a:t>an </a:t>
            </a:r>
            <a:r>
              <a:rPr lang="en-US" sz="3700" dirty="0">
                <a:latin typeface="+mn-lt"/>
              </a:rPr>
              <a:t>FLP Plan</a:t>
            </a:r>
          </a:p>
        </p:txBody>
      </p:sp>
      <p:sp>
        <p:nvSpPr>
          <p:cNvPr id="3" name="Content Placeholder 2"/>
          <p:cNvSpPr>
            <a:spLocks noGrp="1"/>
          </p:cNvSpPr>
          <p:nvPr>
            <p:ph idx="1"/>
          </p:nvPr>
        </p:nvSpPr>
        <p:spPr/>
        <p:txBody>
          <a:bodyPr/>
          <a:lstStyle/>
          <a:p>
            <a:r>
              <a:rPr lang="en-US" dirty="0" smtClean="0"/>
              <a:t>FLP funds </a:t>
            </a:r>
            <a:r>
              <a:rPr lang="en-US" b="1" dirty="0" smtClean="0"/>
              <a:t>may not </a:t>
            </a:r>
            <a:r>
              <a:rPr lang="en-US" dirty="0" smtClean="0"/>
              <a:t>be used to:</a:t>
            </a:r>
          </a:p>
          <a:p>
            <a:pPr lvl="1">
              <a:buFont typeface="Courier New" panose="02070309020205020404" pitchFamily="49" charset="0"/>
              <a:buChar char="o"/>
            </a:pPr>
            <a:r>
              <a:rPr lang="en-US" dirty="0" smtClean="0"/>
              <a:t>Provide incentives/rewards for students.</a:t>
            </a:r>
          </a:p>
          <a:p>
            <a:pPr lvl="1">
              <a:buFont typeface="Courier New" panose="02070309020205020404" pitchFamily="49" charset="0"/>
              <a:buChar char="o"/>
            </a:pPr>
            <a:r>
              <a:rPr lang="en-US" dirty="0" smtClean="0"/>
              <a:t>Provide field trips.</a:t>
            </a:r>
          </a:p>
          <a:p>
            <a:pPr lvl="1">
              <a:buFont typeface="Courier New" panose="02070309020205020404" pitchFamily="49" charset="0"/>
              <a:buChar char="o"/>
            </a:pPr>
            <a:r>
              <a:rPr lang="en-US" dirty="0" smtClean="0"/>
              <a:t>Provide credit recovery activities.</a:t>
            </a:r>
          </a:p>
          <a:p>
            <a:pPr lvl="1">
              <a:buFont typeface="Courier New" panose="02070309020205020404" pitchFamily="49" charset="0"/>
              <a:buChar char="o"/>
            </a:pPr>
            <a:r>
              <a:rPr lang="en-US" dirty="0" smtClean="0"/>
              <a:t>Provide initial credit in any course.</a:t>
            </a:r>
          </a:p>
          <a:p>
            <a:pPr lvl="1">
              <a:buFont typeface="Courier New" panose="02070309020205020404" pitchFamily="49" charset="0"/>
              <a:buChar char="o"/>
            </a:pPr>
            <a:r>
              <a:rPr lang="en-US" dirty="0" smtClean="0"/>
              <a:t>Provide homework help.</a:t>
            </a:r>
          </a:p>
          <a:p>
            <a:pPr lvl="1">
              <a:buFont typeface="Courier New" panose="02070309020205020404" pitchFamily="49" charset="0"/>
              <a:buChar char="o"/>
            </a:pPr>
            <a:r>
              <a:rPr lang="en-US" dirty="0" smtClean="0"/>
              <a:t>Provide enrichment activities.</a:t>
            </a:r>
          </a:p>
          <a:p>
            <a:pPr lvl="1">
              <a:buFont typeface="Courier New" panose="02070309020205020404" pitchFamily="49" charset="0"/>
              <a:buChar char="o"/>
            </a:pPr>
            <a:r>
              <a:rPr lang="en-US" dirty="0" smtClean="0"/>
              <a:t>Provide attendance for time missed.</a:t>
            </a:r>
          </a:p>
          <a:p>
            <a:pPr lvl="1">
              <a:buFont typeface="Courier New" panose="02070309020205020404" pitchFamily="49" charset="0"/>
              <a:buChar char="o"/>
            </a:pPr>
            <a:r>
              <a:rPr lang="en-US" dirty="0" smtClean="0"/>
              <a:t>Provide interventions related to student behavior/conduct.</a:t>
            </a:r>
          </a:p>
          <a:p>
            <a:pPr lvl="1">
              <a:buFont typeface="Courier New" panose="02070309020205020404" pitchFamily="49" charset="0"/>
              <a:buChar char="o"/>
            </a:pPr>
            <a:r>
              <a:rPr lang="en-US" dirty="0" smtClean="0"/>
              <a:t>Pay for teachers to attend conferences.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25</a:t>
            </a:fld>
            <a:endParaRPr lang="en-US" dirty="0"/>
          </a:p>
        </p:txBody>
      </p:sp>
    </p:spTree>
    <p:extLst>
      <p:ext uri="{BB962C8B-B14F-4D97-AF65-F5344CB8AC3E}">
        <p14:creationId xmlns:p14="http://schemas.microsoft.com/office/powerpoint/2010/main" val="5162271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Writing an FLP Plan</a:t>
            </a:r>
            <a:endParaRPr lang="en-US" sz="3700" dirty="0">
              <a:latin typeface="+mn-lt"/>
            </a:endParaRPr>
          </a:p>
        </p:txBody>
      </p:sp>
      <p:sp>
        <p:nvSpPr>
          <p:cNvPr id="3" name="Content Placeholder 2"/>
          <p:cNvSpPr>
            <a:spLocks noGrp="1"/>
          </p:cNvSpPr>
          <p:nvPr>
            <p:ph idx="1"/>
          </p:nvPr>
        </p:nvSpPr>
        <p:spPr/>
        <p:txBody>
          <a:bodyPr/>
          <a:lstStyle/>
          <a:p>
            <a:r>
              <a:rPr lang="en-US" sz="2400" dirty="0" smtClean="0"/>
              <a:t>When asked to write procedures, keep the following in mind:</a:t>
            </a:r>
          </a:p>
          <a:p>
            <a:pPr lvl="1">
              <a:buFont typeface="Courier New" panose="02070309020205020404" pitchFamily="49" charset="0"/>
              <a:buChar char="o"/>
            </a:pPr>
            <a:r>
              <a:rPr lang="en-US" dirty="0" smtClean="0"/>
              <a:t>Procedures are designed to describe who, what, where, when, and why by means of establishing accountability.</a:t>
            </a:r>
          </a:p>
          <a:p>
            <a:pPr lvl="1">
              <a:buFont typeface="Courier New" panose="02070309020205020404" pitchFamily="49" charset="0"/>
              <a:buChar char="o"/>
            </a:pPr>
            <a:r>
              <a:rPr lang="en-US" dirty="0" smtClean="0"/>
              <a:t>Procedures are action oriented.  They outline steps to take, and the order in which they need to be taken.</a:t>
            </a:r>
          </a:p>
          <a:p>
            <a:pPr lvl="1">
              <a:buFont typeface="Courier New" panose="02070309020205020404" pitchFamily="49" charset="0"/>
              <a:buChar char="o"/>
            </a:pPr>
            <a:r>
              <a:rPr lang="en-US" dirty="0" smtClean="0"/>
              <a:t>One sentence does not make a procedure.</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26</a:t>
            </a:fld>
            <a:endParaRPr lang="en-US" dirty="0"/>
          </a:p>
        </p:txBody>
      </p:sp>
    </p:spTree>
    <p:extLst>
      <p:ext uri="{BB962C8B-B14F-4D97-AF65-F5344CB8AC3E}">
        <p14:creationId xmlns:p14="http://schemas.microsoft.com/office/powerpoint/2010/main" val="3173256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Writing an FLP Plan</a:t>
            </a:r>
            <a:endParaRPr lang="en-US" sz="3700" dirty="0">
              <a:latin typeface="+mn-lt"/>
            </a:endParaRPr>
          </a:p>
        </p:txBody>
      </p:sp>
      <p:sp>
        <p:nvSpPr>
          <p:cNvPr id="3" name="Content Placeholder 2"/>
          <p:cNvSpPr>
            <a:spLocks noGrp="1"/>
          </p:cNvSpPr>
          <p:nvPr>
            <p:ph idx="1"/>
          </p:nvPr>
        </p:nvSpPr>
        <p:spPr/>
        <p:txBody>
          <a:bodyPr/>
          <a:lstStyle/>
          <a:p>
            <a:r>
              <a:rPr lang="en-US" sz="2400" dirty="0" smtClean="0"/>
              <a:t>When the component asks for a plan, keep the following in mind:</a:t>
            </a:r>
          </a:p>
          <a:p>
            <a:pPr lvl="1">
              <a:buFont typeface="Courier New" panose="02070309020205020404" pitchFamily="49" charset="0"/>
              <a:buChar char="o"/>
            </a:pPr>
            <a:r>
              <a:rPr lang="en-US" dirty="0" smtClean="0"/>
              <a:t>A plan is a method devised for making or doing something or achieving an end.</a:t>
            </a:r>
          </a:p>
          <a:p>
            <a:pPr lvl="1">
              <a:buFont typeface="Courier New" panose="02070309020205020404" pitchFamily="49" charset="0"/>
              <a:buChar char="o"/>
            </a:pPr>
            <a:r>
              <a:rPr lang="en-US" dirty="0" smtClean="0"/>
              <a:t>One sentence does not make a plan.</a:t>
            </a:r>
          </a:p>
          <a:p>
            <a:pPr marL="457200" lvl="1" indent="0">
              <a:buNone/>
            </a:pPr>
            <a:endParaRPr lang="en-US" dirty="0" smtClean="0"/>
          </a:p>
          <a:p>
            <a:pPr marL="457200" lvl="1" indent="0">
              <a:buNone/>
            </a:pPr>
            <a:r>
              <a:rPr lang="en-US" dirty="0" smtClean="0"/>
              <a:t>All </a:t>
            </a:r>
            <a:r>
              <a:rPr lang="en-US" dirty="0"/>
              <a:t>data must be entered into the FLP Plan tab of the Consolidated Application.</a:t>
            </a:r>
          </a:p>
          <a:p>
            <a:pPr marL="457200" lvl="1" indent="0">
              <a:buNone/>
            </a:pPr>
            <a:endParaRPr lang="en-US" dirty="0" smtClean="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smtClean="0"/>
          </a:p>
          <a:p>
            <a:pPr lvl="1">
              <a:buFont typeface="Courier New" panose="02070309020205020404" pitchFamily="49" charset="0"/>
              <a:buChar char="o"/>
            </a:pPr>
            <a:endParaRPr lang="en-US" dirty="0" smtClean="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27</a:t>
            </a:fld>
            <a:endParaRPr lang="en-US" dirty="0"/>
          </a:p>
        </p:txBody>
      </p:sp>
    </p:spTree>
    <p:extLst>
      <p:ext uri="{BB962C8B-B14F-4D97-AF65-F5344CB8AC3E}">
        <p14:creationId xmlns:p14="http://schemas.microsoft.com/office/powerpoint/2010/main" val="22199486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Budget Projections Tab</a:t>
            </a:r>
            <a:endParaRPr lang="en-US" sz="3700" dirty="0">
              <a:latin typeface="+mn-lt"/>
            </a:endParaRPr>
          </a:p>
        </p:txBody>
      </p:sp>
      <p:sp>
        <p:nvSpPr>
          <p:cNvPr id="3" name="Content Placeholder 2"/>
          <p:cNvSpPr>
            <a:spLocks noGrp="1"/>
          </p:cNvSpPr>
          <p:nvPr>
            <p:ph idx="1"/>
          </p:nvPr>
        </p:nvSpPr>
        <p:spPr/>
        <p:txBody>
          <a:bodyPr/>
          <a:lstStyle/>
          <a:p>
            <a:r>
              <a:rPr lang="en-US" sz="2400" dirty="0" smtClean="0"/>
              <a:t>Most Common Error(s)</a:t>
            </a:r>
            <a:endParaRPr lang="en-US" dirty="0" smtClean="0"/>
          </a:p>
          <a:p>
            <a:pPr lvl="1">
              <a:lnSpc>
                <a:spcPct val="100000"/>
              </a:lnSpc>
              <a:spcBef>
                <a:spcPts val="0"/>
              </a:spcBef>
              <a:buFont typeface="Courier New" panose="02070309020205020404" pitchFamily="49" charset="0"/>
              <a:buChar char="o"/>
            </a:pPr>
            <a:r>
              <a:rPr lang="en-US" dirty="0" smtClean="0"/>
              <a:t>Failure to complete all information requested for each school offering the FLP.</a:t>
            </a:r>
          </a:p>
          <a:p>
            <a:pPr lvl="1">
              <a:lnSpc>
                <a:spcPct val="100000"/>
              </a:lnSpc>
              <a:spcBef>
                <a:spcPts val="0"/>
              </a:spcBef>
              <a:buFont typeface="Courier New" panose="02070309020205020404" pitchFamily="49" charset="0"/>
              <a:buChar char="o"/>
            </a:pPr>
            <a:r>
              <a:rPr lang="en-US" dirty="0" smtClean="0"/>
              <a:t>Placing incorrect data in the Title I, Part A School Allocation response field.  The amount placed in this field is the school’s Title I, Part A allocation from the School Allocation Tab in the Consolidated Application.</a:t>
            </a:r>
          </a:p>
          <a:p>
            <a:pPr lvl="1">
              <a:lnSpc>
                <a:spcPct val="100000"/>
              </a:lnSpc>
              <a:spcBef>
                <a:spcPts val="0"/>
              </a:spcBef>
              <a:buFont typeface="Courier New" panose="02070309020205020404" pitchFamily="49" charset="0"/>
              <a:buChar char="o"/>
            </a:pPr>
            <a:r>
              <a:rPr lang="en-US" dirty="0"/>
              <a:t>Including professional development activities that are inappropriate for the FLP.</a:t>
            </a:r>
          </a:p>
          <a:p>
            <a:pPr lvl="1">
              <a:buFont typeface="Courier New" panose="02070309020205020404" pitchFamily="49" charset="0"/>
              <a:buChar char="o"/>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28</a:t>
            </a:fld>
            <a:endParaRPr lang="en-US" dirty="0"/>
          </a:p>
        </p:txBody>
      </p:sp>
    </p:spTree>
    <p:extLst>
      <p:ext uri="{BB962C8B-B14F-4D97-AF65-F5344CB8AC3E}">
        <p14:creationId xmlns:p14="http://schemas.microsoft.com/office/powerpoint/2010/main" val="12274650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Priority and Focus Schools Tab</a:t>
            </a:r>
            <a:endParaRPr lang="en-US" sz="3700" dirty="0">
              <a:latin typeface="+mn-lt"/>
            </a:endParaRPr>
          </a:p>
        </p:txBody>
      </p:sp>
      <p:sp>
        <p:nvSpPr>
          <p:cNvPr id="3" name="Content Placeholder 2"/>
          <p:cNvSpPr>
            <a:spLocks noGrp="1"/>
          </p:cNvSpPr>
          <p:nvPr>
            <p:ph idx="1"/>
          </p:nvPr>
        </p:nvSpPr>
        <p:spPr/>
        <p:txBody>
          <a:bodyPr/>
          <a:lstStyle/>
          <a:p>
            <a:r>
              <a:rPr lang="en-US" sz="2400" dirty="0" smtClean="0"/>
              <a:t>Most Common Error(s)</a:t>
            </a:r>
          </a:p>
          <a:p>
            <a:pPr lvl="2">
              <a:buFont typeface="Wingdings" panose="05000000000000000000" pitchFamily="2" charset="2"/>
              <a:buChar char="§"/>
            </a:pPr>
            <a:r>
              <a:rPr lang="en-US" dirty="0" smtClean="0"/>
              <a:t>When a district uses a third party provider, the district may not use the FLP funds or the required 3-5 percent set-aside for Priority or Focus Schools to provide professional development to the employees of the third party provider.</a:t>
            </a:r>
          </a:p>
          <a:p>
            <a:pPr lvl="2">
              <a:buFont typeface="Wingdings" panose="05000000000000000000" pitchFamily="2" charset="2"/>
              <a:buChar char="§"/>
            </a:pPr>
            <a:r>
              <a:rPr lang="en-US" dirty="0" smtClean="0"/>
              <a:t>In this situation, the required 3-5 percent set-aside for Priority or Focus Schools would be used to provide professional learning around instructional strategies for at risk learners in the core content area being served by the FLP.  These funds </a:t>
            </a:r>
            <a:r>
              <a:rPr lang="en-US" b="1" dirty="0" smtClean="0"/>
              <a:t>may not </a:t>
            </a:r>
            <a:r>
              <a:rPr lang="en-US" dirty="0" smtClean="0"/>
              <a:t>be used to send teachers or other staff members to conferences.</a:t>
            </a:r>
          </a:p>
          <a:p>
            <a:pPr lvl="1">
              <a:buFont typeface="Courier New" panose="02070309020205020404" pitchFamily="49" charset="0"/>
              <a:buChar char="o"/>
            </a:pPr>
            <a:r>
              <a:rPr lang="en-US" dirty="0" smtClean="0"/>
              <a:t>LEA does not review and updated the FLP plan annually with all required stakeholders involved in the process. </a:t>
            </a:r>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666166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51100" y="2183041"/>
            <a:ext cx="4241800" cy="4013200"/>
          </a:xfrm>
        </p:spPr>
      </p:pic>
      <p:sp>
        <p:nvSpPr>
          <p:cNvPr id="4" name="Date Placeholder 3"/>
          <p:cNvSpPr>
            <a:spLocks noGrp="1"/>
          </p:cNvSpPr>
          <p:nvPr>
            <p:ph type="dt" sz="quarter" idx="10"/>
          </p:nvPr>
        </p:nvSpPr>
        <p:spPr/>
        <p:txBody>
          <a:bodyPr/>
          <a:lstStyle/>
          <a:p>
            <a:pPr>
              <a:defRPr/>
            </a:pPr>
            <a:fld id="{74C026E0-08F3-4DEE-870E-7C3B6ECE49A0}" type="datetime1">
              <a:rPr lang="en-US" smtClean="0">
                <a:solidFill>
                  <a:prstClr val="white"/>
                </a:solidFill>
              </a:rPr>
              <a:pPr>
                <a:defRPr/>
              </a:pPr>
              <a:t>5/25/2015</a:t>
            </a:fld>
            <a:endParaRPr lang="en-US" dirty="0">
              <a:solidFill>
                <a:prstClr val="white"/>
              </a:solidFill>
            </a:endParaRPr>
          </a:p>
        </p:txBody>
      </p:sp>
      <p:sp>
        <p:nvSpPr>
          <p:cNvPr id="15365" name="Slide Number Placeholder 4"/>
          <p:cNvSpPr>
            <a:spLocks noGrp="1"/>
          </p:cNvSpPr>
          <p:nvPr>
            <p:ph type="sldNum" sz="quarter" idx="4294967295"/>
          </p:nvPr>
        </p:nvSpPr>
        <p:spPr bwMode="auto">
          <a:xfrm>
            <a:off x="6457950" y="6356350"/>
            <a:ext cx="20574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12614C9-B7A8-41B6-B2D2-E4CEA0200976}" type="slidenum">
              <a:rPr lang="en-US" altLang="en-US" smtClean="0">
                <a:solidFill>
                  <a:prstClr val="white"/>
                </a:solidFill>
                <a:latin typeface="Calibri" pitchFamily="34" charset="0"/>
              </a:rPr>
              <a:pPr/>
              <a:t>3</a:t>
            </a:fld>
            <a:endParaRPr lang="en-US" altLang="en-US" dirty="0" smtClean="0">
              <a:solidFill>
                <a:prstClr val="white"/>
              </a:solidFill>
              <a:latin typeface="Calibri" pitchFamily="34" charset="0"/>
            </a:endParaRPr>
          </a:p>
        </p:txBody>
      </p:sp>
      <p:sp>
        <p:nvSpPr>
          <p:cNvPr id="15366" name="TextBox 7"/>
          <p:cNvSpPr txBox="1">
            <a:spLocks noChangeArrowheads="1"/>
          </p:cNvSpPr>
          <p:nvPr/>
        </p:nvSpPr>
        <p:spPr bwMode="auto">
          <a:xfrm>
            <a:off x="390525" y="1764388"/>
            <a:ext cx="8258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400" b="1" dirty="0">
                <a:solidFill>
                  <a:prstClr val="black"/>
                </a:solidFill>
              </a:rPr>
              <a:t>SCHOOL IMPROVEMENT &amp; DISTRICT EFFECTIVENESS</a:t>
            </a:r>
          </a:p>
        </p:txBody>
      </p:sp>
      <p:sp>
        <p:nvSpPr>
          <p:cNvPr id="2" name="Title 1"/>
          <p:cNvSpPr>
            <a:spLocks noGrp="1"/>
          </p:cNvSpPr>
          <p:nvPr>
            <p:ph type="title"/>
          </p:nvPr>
        </p:nvSpPr>
        <p:spPr>
          <a:xfrm>
            <a:off x="595517" y="334016"/>
            <a:ext cx="6316630" cy="1325563"/>
          </a:xfrm>
        </p:spPr>
        <p:txBody>
          <a:bodyPr>
            <a:normAutofit fontScale="90000"/>
          </a:bodyPr>
          <a:lstStyle/>
          <a:p>
            <a:r>
              <a:rPr lang="en-US" dirty="0" smtClean="0"/>
              <a:t/>
            </a:r>
            <a:br>
              <a:rPr lang="en-US" dirty="0" smtClean="0"/>
            </a:br>
            <a:r>
              <a:rPr lang="en-US" sz="4100" dirty="0">
                <a:latin typeface="Calibri" pitchFamily="34" charset="0"/>
              </a:rPr>
              <a:t>Implementing a Flexible Learning Program</a:t>
            </a:r>
            <a:r>
              <a:rPr lang="en-US" altLang="en-US" dirty="0">
                <a:solidFill>
                  <a:srgbClr val="000099"/>
                </a:solidFill>
                <a:latin typeface="Arial Narrow" pitchFamily="34" charset="0"/>
              </a:rPr>
              <a:t/>
            </a:r>
            <a:br>
              <a:rPr lang="en-US" altLang="en-US" dirty="0">
                <a:solidFill>
                  <a:srgbClr val="000099"/>
                </a:solidFill>
                <a:latin typeface="Arial Narrow" pitchFamily="34" charset="0"/>
              </a:rPr>
            </a:br>
            <a:endParaRPr lang="en-US" dirty="0"/>
          </a:p>
        </p:txBody>
      </p:sp>
    </p:spTree>
    <p:extLst>
      <p:ext uri="{BB962C8B-B14F-4D97-AF65-F5344CB8AC3E}">
        <p14:creationId xmlns:p14="http://schemas.microsoft.com/office/powerpoint/2010/main" val="3511753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Request to Set-Aside a Lesser Amount for FLP</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smtClean="0"/>
              <a:t>To spend less than the amount needed to meet its 5-percent obligation for FLP and to use the unexpended amount for other allowable activities in a given school year, an LEA must meet, at a minimum, </a:t>
            </a:r>
            <a:r>
              <a:rPr lang="en-US" b="1" dirty="0" smtClean="0"/>
              <a:t>all</a:t>
            </a:r>
            <a:r>
              <a:rPr lang="en-US" dirty="0" smtClean="0"/>
              <a:t> of the following criteria </a:t>
            </a:r>
            <a:r>
              <a:rPr lang="en-US" sz="1800" dirty="0"/>
              <a:t>[34 C.F.R. §200.48(d)(2)(</a:t>
            </a:r>
            <a:r>
              <a:rPr lang="en-US" sz="1800" dirty="0" err="1"/>
              <a:t>i</a:t>
            </a:r>
            <a:r>
              <a:rPr lang="en-US" sz="1800" dirty="0" smtClean="0"/>
              <a:t>)]:</a:t>
            </a:r>
          </a:p>
          <a:p>
            <a:pPr marL="0" lvl="1" indent="0">
              <a:buFont typeface="Arial" charset="0"/>
              <a:buNone/>
              <a:defRPr/>
            </a:pPr>
            <a:endParaRPr lang="en-US" sz="1800" dirty="0"/>
          </a:p>
          <a:p>
            <a:pPr marL="742950" lvl="2" indent="-342900">
              <a:buFont typeface="+mj-lt"/>
              <a:buAutoNum type="arabicPeriod"/>
              <a:defRPr/>
            </a:pPr>
            <a:r>
              <a:rPr lang="en-US" dirty="0"/>
              <a:t>Partner, to the extent practicable, with outside groups, such as faith-based organizations, other community-based organizations, and business groups, to help inform eligible students and their families of the opportunities to receive FLP services.  </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606161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mn-lt"/>
              </a:rPr>
              <a:t>Request to Set-Aside a Lesser Amount for FLP</a:t>
            </a:r>
          </a:p>
        </p:txBody>
      </p:sp>
      <p:sp>
        <p:nvSpPr>
          <p:cNvPr id="3" name="Content Placeholder 2"/>
          <p:cNvSpPr>
            <a:spLocks noGrp="1"/>
          </p:cNvSpPr>
          <p:nvPr>
            <p:ph idx="1"/>
          </p:nvPr>
        </p:nvSpPr>
        <p:spPr/>
        <p:txBody>
          <a:bodyPr/>
          <a:lstStyle/>
          <a:p>
            <a:pPr marL="857250" lvl="2" indent="-457200">
              <a:buFont typeface="+mj-lt"/>
              <a:buAutoNum type="arabicPeriod" startAt="2"/>
              <a:defRPr/>
            </a:pPr>
            <a:r>
              <a:rPr lang="en-US" dirty="0" smtClean="0"/>
              <a:t>Ensure </a:t>
            </a:r>
            <a:r>
              <a:rPr lang="en-US" dirty="0"/>
              <a:t>that eligible students and their parents have a genuine </a:t>
            </a:r>
            <a:r>
              <a:rPr lang="en-US" dirty="0" smtClean="0"/>
              <a:t>	opportunity to </a:t>
            </a:r>
            <a:r>
              <a:rPr lang="en-US" dirty="0"/>
              <a:t>sign up </a:t>
            </a:r>
            <a:r>
              <a:rPr lang="en-US" dirty="0" smtClean="0"/>
              <a:t>for </a:t>
            </a:r>
            <a:r>
              <a:rPr lang="en-US" dirty="0"/>
              <a:t>FLP, including by:  </a:t>
            </a:r>
            <a:endParaRPr lang="en-US" dirty="0" smtClean="0"/>
          </a:p>
          <a:p>
            <a:pPr marL="1657350" lvl="4" indent="-342900">
              <a:buFont typeface="+mj-lt"/>
              <a:buAutoNum type="alphaLcParenR"/>
              <a:defRPr/>
            </a:pPr>
            <a:r>
              <a:rPr lang="en-US" sz="2000" dirty="0" smtClean="0"/>
              <a:t>providing </a:t>
            </a:r>
            <a:r>
              <a:rPr lang="en-US" sz="2000" dirty="0"/>
              <a:t>timely, </a:t>
            </a:r>
            <a:r>
              <a:rPr lang="en-US" sz="2000" dirty="0" smtClean="0"/>
              <a:t>accurate </a:t>
            </a:r>
            <a:r>
              <a:rPr lang="en-US" sz="2000" dirty="0"/>
              <a:t>notice to parents; </a:t>
            </a:r>
          </a:p>
          <a:p>
            <a:pPr marL="1657350" lvl="4" indent="-342900">
              <a:buFont typeface="+mj-lt"/>
              <a:buAutoNum type="alphaLcParenR"/>
              <a:defRPr/>
            </a:pPr>
            <a:r>
              <a:rPr lang="en-US" sz="2000" dirty="0" smtClean="0"/>
              <a:t>ensuring that </a:t>
            </a:r>
            <a:r>
              <a:rPr lang="en-US" sz="2000" dirty="0"/>
              <a:t>sign-up forms for FLP are </a:t>
            </a:r>
            <a:r>
              <a:rPr lang="en-US" sz="2000" dirty="0" smtClean="0"/>
              <a:t>distributed </a:t>
            </a:r>
            <a:r>
              <a:rPr lang="en-US" sz="2000" dirty="0"/>
              <a:t>directly to </a:t>
            </a:r>
            <a:r>
              <a:rPr lang="en-US" sz="2000" dirty="0" smtClean="0"/>
              <a:t>all eligible </a:t>
            </a:r>
            <a:r>
              <a:rPr lang="en-US" sz="2000" dirty="0"/>
              <a:t>students and their </a:t>
            </a:r>
            <a:r>
              <a:rPr lang="en-US" sz="2000" dirty="0" smtClean="0"/>
              <a:t>parents </a:t>
            </a:r>
            <a:r>
              <a:rPr lang="en-US" sz="2000" dirty="0"/>
              <a:t>and are </a:t>
            </a:r>
            <a:r>
              <a:rPr lang="en-US" sz="2000" dirty="0" smtClean="0"/>
              <a:t>made </a:t>
            </a:r>
            <a:r>
              <a:rPr lang="en-US" sz="2000" dirty="0"/>
              <a:t>widely </a:t>
            </a:r>
            <a:r>
              <a:rPr lang="en-US" sz="2000" dirty="0" smtClean="0"/>
              <a:t>available </a:t>
            </a:r>
            <a:r>
              <a:rPr lang="en-US" sz="2000" dirty="0"/>
              <a:t>and </a:t>
            </a:r>
            <a:r>
              <a:rPr lang="en-US" sz="2000" dirty="0" smtClean="0"/>
              <a:t>accessible </a:t>
            </a:r>
            <a:r>
              <a:rPr lang="en-US" sz="2000" dirty="0"/>
              <a:t>through broad means of </a:t>
            </a:r>
            <a:r>
              <a:rPr lang="en-US" sz="2000" dirty="0" smtClean="0"/>
              <a:t>dissemination</a:t>
            </a:r>
            <a:r>
              <a:rPr lang="en-US" sz="2000" dirty="0"/>
              <a:t>, </a:t>
            </a:r>
            <a:r>
              <a:rPr lang="en-US" sz="2000" dirty="0" smtClean="0"/>
              <a:t>such </a:t>
            </a:r>
            <a:r>
              <a:rPr lang="en-US" sz="2000" dirty="0"/>
              <a:t>as the Internet, </a:t>
            </a:r>
            <a:r>
              <a:rPr lang="en-US" sz="2000" dirty="0" smtClean="0"/>
              <a:t>other </a:t>
            </a:r>
            <a:r>
              <a:rPr lang="en-US" sz="2000" dirty="0"/>
              <a:t>media, and communications </a:t>
            </a:r>
            <a:r>
              <a:rPr lang="en-US" sz="2000" dirty="0" smtClean="0"/>
              <a:t>through public </a:t>
            </a:r>
            <a:r>
              <a:rPr lang="en-US" sz="2000" dirty="0"/>
              <a:t>agencies serving </a:t>
            </a:r>
            <a:r>
              <a:rPr lang="en-US" sz="2000" dirty="0" smtClean="0"/>
              <a:t>eligible </a:t>
            </a:r>
            <a:r>
              <a:rPr lang="en-US" sz="2000" dirty="0"/>
              <a:t>students and their </a:t>
            </a:r>
            <a:r>
              <a:rPr lang="en-US" sz="2000" dirty="0" smtClean="0"/>
              <a:t>families; </a:t>
            </a:r>
            <a:r>
              <a:rPr lang="en-US" sz="2000" dirty="0"/>
              <a:t>and </a:t>
            </a:r>
          </a:p>
          <a:p>
            <a:pPr marL="1657350" lvl="4" indent="-342900">
              <a:buFont typeface="+mj-lt"/>
              <a:buAutoNum type="alphaLcParenR"/>
              <a:defRPr/>
            </a:pPr>
            <a:r>
              <a:rPr lang="en-US" sz="2000" dirty="0" smtClean="0"/>
              <a:t>providing </a:t>
            </a:r>
            <a:r>
              <a:rPr lang="en-US" sz="2000" dirty="0"/>
              <a:t>a </a:t>
            </a:r>
            <a:r>
              <a:rPr lang="en-US" sz="2000" dirty="0" smtClean="0"/>
              <a:t>minimum </a:t>
            </a:r>
            <a:r>
              <a:rPr lang="en-US" sz="2000" dirty="0"/>
              <a:t>of two enrollment windows, at separate </a:t>
            </a:r>
            <a:r>
              <a:rPr lang="en-US" sz="2000" dirty="0" smtClean="0"/>
              <a:t>points in </a:t>
            </a:r>
            <a:r>
              <a:rPr lang="en-US" sz="2000" dirty="0"/>
              <a:t>the school year, that are </a:t>
            </a:r>
            <a:r>
              <a:rPr lang="en-US" sz="2000" dirty="0" smtClean="0"/>
              <a:t>of </a:t>
            </a:r>
            <a:r>
              <a:rPr lang="en-US" sz="2000" dirty="0"/>
              <a:t>sufficient length to enable </a:t>
            </a:r>
            <a:r>
              <a:rPr lang="en-US" sz="2000" dirty="0" smtClean="0"/>
              <a:t>parents </a:t>
            </a:r>
            <a:r>
              <a:rPr lang="en-US" sz="2000" dirty="0"/>
              <a:t>of </a:t>
            </a:r>
            <a:r>
              <a:rPr lang="en-US" sz="2000" dirty="0" smtClean="0"/>
              <a:t>eligible </a:t>
            </a:r>
            <a:r>
              <a:rPr lang="en-US" sz="2000" dirty="0"/>
              <a:t>students to make informed decisions </a:t>
            </a:r>
            <a:r>
              <a:rPr lang="en-US" sz="2000" dirty="0" smtClean="0"/>
              <a:t>about </a:t>
            </a:r>
            <a:r>
              <a:rPr lang="en-US" sz="2000" dirty="0"/>
              <a:t>requesting FLP</a:t>
            </a:r>
            <a:r>
              <a:rPr lang="en-US" sz="2000" dirty="0" smtClean="0"/>
              <a:t>.</a:t>
            </a:r>
            <a:endParaRPr lang="en-US" sz="2000" dirty="0"/>
          </a:p>
          <a:p>
            <a:pPr marL="400050" lvl="2" indent="0">
              <a:buNone/>
              <a:defRPr/>
            </a:pPr>
            <a:r>
              <a:rPr lang="en-US" sz="1800" dirty="0" smtClean="0"/>
              <a:t>3.  	</a:t>
            </a:r>
            <a:r>
              <a:rPr lang="en-US" dirty="0" smtClean="0"/>
              <a:t>The </a:t>
            </a:r>
            <a:r>
              <a:rPr lang="en-US" dirty="0"/>
              <a:t>district has made an offer of and provided FLP services to </a:t>
            </a:r>
            <a:r>
              <a:rPr lang="en-US" dirty="0" smtClean="0"/>
              <a:t>	students </a:t>
            </a:r>
            <a:r>
              <a:rPr lang="en-US" dirty="0"/>
              <a:t>in </a:t>
            </a:r>
            <a:r>
              <a:rPr lang="en-US" dirty="0" smtClean="0"/>
              <a:t>all </a:t>
            </a:r>
            <a:r>
              <a:rPr lang="en-US" dirty="0"/>
              <a:t>ranks </a:t>
            </a:r>
            <a:r>
              <a:rPr lang="en-US" dirty="0" smtClean="0"/>
              <a:t>of </a:t>
            </a:r>
            <a:r>
              <a:rPr lang="en-US" dirty="0"/>
              <a:t>the Federal Rank </a:t>
            </a:r>
            <a:r>
              <a:rPr lang="en-US" dirty="0" smtClean="0"/>
              <a:t>Order</a:t>
            </a:r>
            <a:r>
              <a:rPr lang="en-US" dirty="0"/>
              <a:t>.</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val="4189957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mn-lt"/>
              </a:rPr>
              <a:t>Request to Set-Aside a Lesser Amount for FLP</a:t>
            </a:r>
          </a:p>
        </p:txBody>
      </p:sp>
      <p:sp>
        <p:nvSpPr>
          <p:cNvPr id="3" name="Content Placeholder 2"/>
          <p:cNvSpPr>
            <a:spLocks noGrp="1"/>
          </p:cNvSpPr>
          <p:nvPr>
            <p:ph idx="1"/>
          </p:nvPr>
        </p:nvSpPr>
        <p:spPr/>
        <p:txBody>
          <a:bodyPr/>
          <a:lstStyle/>
          <a:p>
            <a:pPr marL="342900" lvl="2" indent="-342900">
              <a:defRPr/>
            </a:pPr>
            <a:r>
              <a:rPr lang="en-US" dirty="0" smtClean="0"/>
              <a:t>All requests for a lesser amount must be submitted through the FLP plan’s Request for Lesser Amount Tab.</a:t>
            </a:r>
          </a:p>
          <a:p>
            <a:pPr marL="342900" lvl="2" indent="-342900">
              <a:defRPr/>
            </a:pPr>
            <a:endParaRPr lang="en-US" dirty="0"/>
          </a:p>
          <a:p>
            <a:pPr marL="342900" lvl="2" indent="-342900">
              <a:defRPr/>
            </a:pPr>
            <a:r>
              <a:rPr lang="en-US" dirty="0" smtClean="0"/>
              <a:t>Districts may not submit a request for a lesser amount until the district has provided </a:t>
            </a:r>
            <a:r>
              <a:rPr lang="en-US" dirty="0"/>
              <a:t>a minimum of two enrollment windows, at separate points in the school year, that are of sufficient length to enable parents of eligible students to make informed decisions about requesting </a:t>
            </a:r>
            <a:r>
              <a:rPr lang="en-US" dirty="0" smtClean="0"/>
              <a:t>FLP.</a:t>
            </a:r>
          </a:p>
          <a:p>
            <a:pPr marL="342900" lvl="2" indent="-342900">
              <a:defRPr/>
            </a:pPr>
            <a:endParaRPr lang="en-US" dirty="0"/>
          </a:p>
          <a:p>
            <a:pPr marL="342900" lvl="2" indent="-342900">
              <a:defRPr/>
            </a:pPr>
            <a:r>
              <a:rPr lang="en-US" dirty="0" smtClean="0"/>
              <a:t>Title I Directors should send an email  to Jennifer Davenport at </a:t>
            </a:r>
            <a:r>
              <a:rPr lang="en-US" dirty="0" smtClean="0">
                <a:hlinkClick r:id="rId2"/>
              </a:rPr>
              <a:t>jedavenp@doe.k12.ga.us</a:t>
            </a:r>
            <a:r>
              <a:rPr lang="en-US" dirty="0" smtClean="0"/>
              <a:t> requesting that the district’s approved FLP plan be opened in order to complete and submit a request for a lesser amount for FLP.</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2069514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Components</a:t>
            </a:r>
            <a:endParaRPr lang="en-US" sz="3700" dirty="0">
              <a:latin typeface="+mn-lt"/>
            </a:endParaRPr>
          </a:p>
        </p:txBody>
      </p:sp>
      <p:sp>
        <p:nvSpPr>
          <p:cNvPr id="3" name="Content Placeholder 2"/>
          <p:cNvSpPr>
            <a:spLocks noGrp="1"/>
          </p:cNvSpPr>
          <p:nvPr>
            <p:ph idx="1"/>
          </p:nvPr>
        </p:nvSpPr>
        <p:spPr/>
        <p:txBody>
          <a:bodyPr/>
          <a:lstStyle/>
          <a:p>
            <a:r>
              <a:rPr lang="en-US" sz="2400" dirty="0" smtClean="0"/>
              <a:t>There are 10 components of the FLP plan.  Districts must complete a FLP for each Title I Priority and Focus School.</a:t>
            </a:r>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val="1715023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a:pPr>
            <a:r>
              <a:rPr lang="en-US" sz="2400" dirty="0" smtClean="0"/>
              <a:t>Using school level disaggregated data, identify and explain the areas of need that will be addressed by the FLP offered at each school</a:t>
            </a:r>
            <a:r>
              <a:rPr lang="en-US" dirty="0" smtClean="0"/>
              <a:t>:</a:t>
            </a:r>
          </a:p>
          <a:p>
            <a:pPr lvl="1"/>
            <a:r>
              <a:rPr lang="en-US" dirty="0" smtClean="0"/>
              <a:t> Core content area(s)</a:t>
            </a:r>
          </a:p>
          <a:p>
            <a:pPr lvl="1"/>
            <a:r>
              <a:rPr lang="en-US" dirty="0"/>
              <a:t> </a:t>
            </a:r>
            <a:r>
              <a:rPr lang="en-US" dirty="0" smtClean="0"/>
              <a:t>Subgroup(s)</a:t>
            </a:r>
          </a:p>
          <a:p>
            <a:pPr lvl="1"/>
            <a:r>
              <a:rPr lang="en-US" dirty="0" smtClean="0"/>
              <a:t>Graduation rate(s)</a:t>
            </a:r>
          </a:p>
          <a:p>
            <a:pPr marL="0" indent="0">
              <a:buNone/>
            </a:pPr>
            <a:endParaRPr lang="en-US" dirty="0"/>
          </a:p>
          <a:p>
            <a:pPr marL="0" indent="0">
              <a:buNone/>
            </a:pPr>
            <a:r>
              <a:rPr lang="en-US" sz="2400" dirty="0" smtClean="0"/>
              <a:t>Note: The LEA must identify the measurable 	performance goals and outcomes to be met.</a:t>
            </a:r>
          </a:p>
          <a:p>
            <a:pPr marL="457200" lvl="1"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1991365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sz="2400" dirty="0" smtClean="0"/>
              <a:t>Elements to be addressed in this component:</a:t>
            </a:r>
          </a:p>
          <a:p>
            <a:pPr marL="0" indent="0">
              <a:buNone/>
            </a:pPr>
            <a:endParaRPr lang="en-US" sz="1800" dirty="0" smtClean="0"/>
          </a:p>
          <a:p>
            <a:pPr lvl="1"/>
            <a:r>
              <a:rPr lang="en-US" dirty="0" smtClean="0"/>
              <a:t>Achievement data for English/language arts, reading, mathematics, social studies, and science.</a:t>
            </a:r>
          </a:p>
          <a:p>
            <a:pPr marL="457200" lvl="1" indent="0">
              <a:buNone/>
            </a:pPr>
            <a:endParaRPr lang="en-US" sz="1800" dirty="0" smtClean="0"/>
          </a:p>
          <a:p>
            <a:pPr lvl="1"/>
            <a:r>
              <a:rPr lang="en-US" dirty="0" smtClean="0"/>
              <a:t>Graduation rate where appropriate.</a:t>
            </a:r>
          </a:p>
          <a:p>
            <a:pPr marL="457200" lvl="1" indent="0">
              <a:buNone/>
            </a:pPr>
            <a:endParaRPr lang="en-US" sz="1800" dirty="0" smtClean="0"/>
          </a:p>
          <a:p>
            <a:pPr lvl="1"/>
            <a:r>
              <a:rPr lang="en-US" dirty="0" smtClean="0"/>
              <a:t>Measurable performance goals and outcomes to be met by </a:t>
            </a:r>
            <a:r>
              <a:rPr lang="en-US" b="1" dirty="0" smtClean="0"/>
              <a:t>participating FLP students</a:t>
            </a:r>
            <a:r>
              <a:rPr lang="en-US" dirty="0" smtClean="0"/>
              <a:t>.</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35</a:t>
            </a:fld>
            <a:endParaRPr lang="en-US" dirty="0"/>
          </a:p>
        </p:txBody>
      </p:sp>
    </p:spTree>
    <p:extLst>
      <p:ext uri="{BB962C8B-B14F-4D97-AF65-F5344CB8AC3E}">
        <p14:creationId xmlns:p14="http://schemas.microsoft.com/office/powerpoint/2010/main" val="656736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sz="2400" dirty="0" smtClean="0"/>
              <a:t>First Element:</a:t>
            </a:r>
          </a:p>
          <a:p>
            <a:pPr lvl="1"/>
            <a:r>
              <a:rPr lang="en-US" dirty="0" smtClean="0"/>
              <a:t>Achievement data for English/language arts, reading, mathematics, social studies, and science.</a:t>
            </a:r>
          </a:p>
          <a:p>
            <a:pPr lvl="2">
              <a:buFont typeface="Wingdings" panose="05000000000000000000" pitchFamily="2" charset="2"/>
              <a:buChar char="§"/>
            </a:pPr>
            <a:r>
              <a:rPr lang="en-US" dirty="0" smtClean="0"/>
              <a:t>Show the reader the data.  Avoid statements that begin with or include:  We think, we feel, we believe, …</a:t>
            </a:r>
          </a:p>
          <a:p>
            <a:pPr lvl="2">
              <a:buFont typeface="Wingdings" panose="05000000000000000000" pitchFamily="2" charset="2"/>
              <a:buChar char="§"/>
            </a:pPr>
            <a:r>
              <a:rPr lang="en-US" dirty="0" smtClean="0"/>
              <a:t>Specifically state the subject area that will be served by the FLP.</a:t>
            </a:r>
            <a:endParaRPr lang="en-US" dirty="0"/>
          </a:p>
          <a:p>
            <a:pPr lvl="1"/>
            <a:r>
              <a:rPr lang="en-US" dirty="0" smtClean="0"/>
              <a:t>Example</a:t>
            </a:r>
          </a:p>
          <a:p>
            <a:pPr marL="914400" lvl="2" indent="0">
              <a:buNone/>
            </a:pPr>
            <a:r>
              <a:rPr lang="en-US" u="sng" dirty="0" smtClean="0">
                <a:solidFill>
                  <a:srgbClr val="0070C0"/>
                </a:solidFill>
              </a:rPr>
              <a:t>Data Analysis Sample</a:t>
            </a:r>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val="972459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a:t>
            </a:r>
            <a:endParaRPr lang="en-US" sz="3700" dirty="0">
              <a:latin typeface="+mn-lt"/>
            </a:endParaRPr>
          </a:p>
        </p:txBody>
      </p:sp>
      <p:sp>
        <p:nvSpPr>
          <p:cNvPr id="3" name="Content Placeholder 2"/>
          <p:cNvSpPr>
            <a:spLocks noGrp="1"/>
          </p:cNvSpPr>
          <p:nvPr>
            <p:ph idx="1"/>
          </p:nvPr>
        </p:nvSpPr>
        <p:spPr>
          <a:xfrm>
            <a:off x="628650" y="1569427"/>
            <a:ext cx="7886700" cy="4524055"/>
          </a:xfrm>
        </p:spPr>
        <p:txBody>
          <a:bodyPr/>
          <a:lstStyle/>
          <a:p>
            <a:pPr marL="0" indent="0">
              <a:buNone/>
            </a:pPr>
            <a:r>
              <a:rPr lang="en-US" sz="2400" dirty="0" smtClean="0"/>
              <a:t>Second Element:</a:t>
            </a:r>
          </a:p>
          <a:p>
            <a:pPr lvl="1"/>
            <a:r>
              <a:rPr lang="en-US" dirty="0" smtClean="0"/>
              <a:t>Graduation rate, where appropriate.</a:t>
            </a:r>
          </a:p>
          <a:p>
            <a:pPr lvl="1"/>
            <a:r>
              <a:rPr lang="en-US" sz="2000" dirty="0" smtClean="0"/>
              <a:t>Example</a:t>
            </a:r>
          </a:p>
          <a:p>
            <a:pPr marL="914400" lvl="2" indent="0">
              <a:buNone/>
            </a:pPr>
            <a:r>
              <a:rPr lang="en-US" dirty="0" smtClean="0"/>
              <a:t>The graduation rate for Students with Disabilities remained unchanged for two consecutive years (2012 &amp; 2013) and is currently below the state average for this subgroup.</a:t>
            </a:r>
          </a:p>
          <a:p>
            <a:pPr marL="914400" lvl="2" indent="0">
              <a:buNone/>
            </a:pPr>
            <a:endParaRPr lang="en-US" sz="1000" dirty="0"/>
          </a:p>
          <a:p>
            <a:pPr marL="914400" lvl="2" indent="0">
              <a:buNone/>
            </a:pPr>
            <a:r>
              <a:rPr lang="en-US" dirty="0" smtClean="0"/>
              <a:t>The graduation rate for Limited English Proficient Students dropped over a two year period (2012 &amp; 2013) and is currently below the state average by 13.7% for this subgroup.</a:t>
            </a:r>
          </a:p>
          <a:p>
            <a:pPr marL="914400" lvl="2" indent="0">
              <a:buNone/>
            </a:pPr>
            <a:endParaRPr lang="en-US" sz="1000" dirty="0"/>
          </a:p>
          <a:p>
            <a:pPr marL="914400" lvl="2" indent="0">
              <a:buNone/>
            </a:pPr>
            <a:r>
              <a:rPr lang="en-US" dirty="0" smtClean="0"/>
              <a:t>Further, research strongly suggests that students who are unsuccessful after their first year of high school are far more susceptible to ending their educational pathways and dropping out of school (</a:t>
            </a:r>
            <a:r>
              <a:rPr lang="en-US" dirty="0" err="1" smtClean="0"/>
              <a:t>Allensworth</a:t>
            </a:r>
            <a:r>
              <a:rPr lang="en-US" dirty="0" smtClean="0"/>
              <a:t> &amp; Easton, 2005; 2007)</a:t>
            </a:r>
          </a:p>
          <a:p>
            <a:pPr lvl="2">
              <a:buFont typeface="Wingdings" panose="05000000000000000000" pitchFamily="2" charset="2"/>
              <a:buChar char="§"/>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37</a:t>
            </a:fld>
            <a:endParaRPr lang="en-US" dirty="0"/>
          </a:p>
        </p:txBody>
      </p:sp>
    </p:spTree>
    <p:extLst>
      <p:ext uri="{BB962C8B-B14F-4D97-AF65-F5344CB8AC3E}">
        <p14:creationId xmlns:p14="http://schemas.microsoft.com/office/powerpoint/2010/main" val="711974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a:t>
            </a:r>
            <a:endParaRPr lang="en-US" sz="3700" dirty="0">
              <a:latin typeface="+mn-lt"/>
            </a:endParaRPr>
          </a:p>
        </p:txBody>
      </p:sp>
      <p:sp>
        <p:nvSpPr>
          <p:cNvPr id="3" name="Content Placeholder 2"/>
          <p:cNvSpPr>
            <a:spLocks noGrp="1"/>
          </p:cNvSpPr>
          <p:nvPr>
            <p:ph idx="1"/>
          </p:nvPr>
        </p:nvSpPr>
        <p:spPr>
          <a:xfrm>
            <a:off x="603983" y="1455313"/>
            <a:ext cx="7886700" cy="4555604"/>
          </a:xfrm>
        </p:spPr>
        <p:txBody>
          <a:bodyPr/>
          <a:lstStyle/>
          <a:p>
            <a:pPr marL="0" indent="0">
              <a:buNone/>
            </a:pPr>
            <a:r>
              <a:rPr lang="en-US" sz="2400" dirty="0" smtClean="0"/>
              <a:t>Third Element:</a:t>
            </a:r>
          </a:p>
          <a:p>
            <a:pPr lvl="1"/>
            <a:r>
              <a:rPr lang="en-US" dirty="0" smtClean="0"/>
              <a:t>Measurable performance goals and outcomes to be met by participating FLP students.</a:t>
            </a:r>
          </a:p>
          <a:p>
            <a:pPr lvl="2">
              <a:buFont typeface="Wingdings" panose="05000000000000000000" pitchFamily="2" charset="2"/>
              <a:buChar char="§"/>
            </a:pPr>
            <a:r>
              <a:rPr lang="en-US" dirty="0" smtClean="0"/>
              <a:t>Goals must be specific and cover the three year period of the FLP.</a:t>
            </a:r>
          </a:p>
          <a:p>
            <a:pPr lvl="2">
              <a:buFont typeface="Wingdings" panose="05000000000000000000" pitchFamily="2" charset="2"/>
              <a:buChar char="§"/>
            </a:pPr>
            <a:r>
              <a:rPr lang="en-US" dirty="0" smtClean="0"/>
              <a:t>Goals must be measurable.</a:t>
            </a:r>
          </a:p>
          <a:p>
            <a:pPr lvl="2">
              <a:buFont typeface="Wingdings" panose="05000000000000000000" pitchFamily="2" charset="2"/>
              <a:buChar char="§"/>
            </a:pPr>
            <a:r>
              <a:rPr lang="en-US" dirty="0" smtClean="0"/>
              <a:t>While goals may address group performance, districts and schools must establish goals for individual student growth given that FLP is an individual student achievement improvement program.</a:t>
            </a:r>
          </a:p>
          <a:p>
            <a:pPr lvl="2">
              <a:buFont typeface="Wingdings" panose="05000000000000000000" pitchFamily="2" charset="2"/>
              <a:buChar char="§"/>
            </a:pPr>
            <a:r>
              <a:rPr lang="en-US" dirty="0" smtClean="0"/>
              <a:t>The FLP is a three year program.  There must be performance goals for all three years.</a:t>
            </a:r>
          </a:p>
          <a:p>
            <a:pPr lvl="1"/>
            <a:r>
              <a:rPr lang="en-US" dirty="0" smtClean="0"/>
              <a:t>Example</a:t>
            </a:r>
          </a:p>
          <a:p>
            <a:pPr marL="914400" lvl="2" indent="0">
              <a:buNone/>
            </a:pPr>
            <a:r>
              <a:rPr lang="en-US" sz="2000" u="sng" dirty="0" smtClean="0">
                <a:solidFill>
                  <a:schemeClr val="accent5"/>
                </a:solidFill>
              </a:rPr>
              <a:t>Measurable Performance Goals Sample</a:t>
            </a:r>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38</a:t>
            </a:fld>
            <a:endParaRPr lang="en-US" dirty="0"/>
          </a:p>
        </p:txBody>
      </p:sp>
    </p:spTree>
    <p:extLst>
      <p:ext uri="{BB962C8B-B14F-4D97-AF65-F5344CB8AC3E}">
        <p14:creationId xmlns:p14="http://schemas.microsoft.com/office/powerpoint/2010/main" val="1361653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2"/>
            </a:pPr>
            <a:r>
              <a:rPr lang="en-US" altLang="en-US" sz="2400" dirty="0"/>
              <a:t>Describe the multiple educationally related     selection criteria by core content area served with the weighting that will be applied to the criteria per school to determine the rank order list of eligible  students by greatest academic need.</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39</a:t>
            </a:fld>
            <a:endParaRPr lang="en-US" dirty="0"/>
          </a:p>
        </p:txBody>
      </p:sp>
    </p:spTree>
    <p:extLst>
      <p:ext uri="{BB962C8B-B14F-4D97-AF65-F5344CB8AC3E}">
        <p14:creationId xmlns:p14="http://schemas.microsoft.com/office/powerpoint/2010/main" val="3844126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Calibri" pitchFamily="34" charset="0"/>
              </a:rPr>
              <a:t>Purpose</a:t>
            </a:r>
            <a:endParaRPr lang="en-US" sz="3700" dirty="0">
              <a:latin typeface="Calibri" pitchFamily="34" charset="0"/>
            </a:endParaRPr>
          </a:p>
        </p:txBody>
      </p:sp>
      <p:sp>
        <p:nvSpPr>
          <p:cNvPr id="3" name="Content Placeholder 2"/>
          <p:cNvSpPr>
            <a:spLocks noGrp="1"/>
          </p:cNvSpPr>
          <p:nvPr>
            <p:ph idx="1"/>
          </p:nvPr>
        </p:nvSpPr>
        <p:spPr/>
        <p:txBody>
          <a:bodyPr/>
          <a:lstStyle/>
          <a:p>
            <a:r>
              <a:rPr lang="en-US" sz="2400" dirty="0" smtClean="0"/>
              <a:t>This presentation will provide guidance on designing, implementing and monitoring a Flexible Learning Program (FLP).  The session will offer detailed information on steps to developing and writing an ESEA FLP plan that will meet compliance requirements and provide participating students with a genuine opportunity to improve their academic achievement relevant to the subjects offered by the district’s FLP.</a:t>
            </a:r>
          </a:p>
          <a:p>
            <a:pPr lvl="1">
              <a:buFont typeface="Courier New" pitchFamily="49" charset="0"/>
              <a:buChar char="o"/>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624233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mn-lt"/>
              </a:rPr>
              <a:t>FLP Component 2</a:t>
            </a:r>
          </a:p>
        </p:txBody>
      </p:sp>
      <p:sp>
        <p:nvSpPr>
          <p:cNvPr id="3" name="Content Placeholder 2"/>
          <p:cNvSpPr>
            <a:spLocks noGrp="1"/>
          </p:cNvSpPr>
          <p:nvPr>
            <p:ph idx="1"/>
          </p:nvPr>
        </p:nvSpPr>
        <p:spPr/>
        <p:txBody>
          <a:bodyPr/>
          <a:lstStyle/>
          <a:p>
            <a:pPr marL="0" indent="0">
              <a:buFont typeface="Arial" charset="0"/>
              <a:buNone/>
              <a:defRPr/>
            </a:pPr>
            <a:r>
              <a:rPr lang="en-US" sz="2400" dirty="0"/>
              <a:t>Elements to be addressed in this component:</a:t>
            </a:r>
          </a:p>
          <a:p>
            <a:pPr lvl="1">
              <a:defRPr/>
            </a:pPr>
            <a:r>
              <a:rPr lang="en-US" dirty="0"/>
              <a:t>Multiple, educationally related selection criteria to first rank students based on academic need by subject and grade level.  NOTE:  All students in the school </a:t>
            </a:r>
            <a:r>
              <a:rPr lang="en-US" b="1" dirty="0"/>
              <a:t>must be ranked </a:t>
            </a:r>
            <a:r>
              <a:rPr lang="en-US" dirty="0"/>
              <a:t>according to academic need since all students </a:t>
            </a:r>
            <a:br>
              <a:rPr lang="en-US" dirty="0"/>
            </a:br>
            <a:r>
              <a:rPr lang="en-US" dirty="0"/>
              <a:t>in the building are potentially eligible for FLP services.</a:t>
            </a:r>
            <a:endParaRPr lang="en-US" b="1" dirty="0"/>
          </a:p>
          <a:p>
            <a:pPr lvl="1">
              <a:defRPr/>
            </a:pPr>
            <a:r>
              <a:rPr lang="en-US" dirty="0"/>
              <a:t>Federal Rank order applied to academic rank order </a:t>
            </a:r>
            <a:br>
              <a:rPr lang="en-US" dirty="0"/>
            </a:br>
            <a:r>
              <a:rPr lang="en-US" dirty="0"/>
              <a:t>to determine students eligible for service by rank.</a:t>
            </a:r>
          </a:p>
          <a:p>
            <a:pPr lvl="1">
              <a:defRPr/>
            </a:pPr>
            <a:r>
              <a:rPr lang="en-US" dirty="0"/>
              <a:t>Documentation required to support the application </a:t>
            </a:r>
            <a:br>
              <a:rPr lang="en-US" dirty="0"/>
            </a:br>
            <a:r>
              <a:rPr lang="en-US" dirty="0"/>
              <a:t>of the rank order.</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1497739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mn-lt"/>
              </a:rPr>
              <a:t>FLP Component 2</a:t>
            </a:r>
          </a:p>
        </p:txBody>
      </p:sp>
      <p:sp>
        <p:nvSpPr>
          <p:cNvPr id="3" name="Content Placeholder 2"/>
          <p:cNvSpPr>
            <a:spLocks noGrp="1"/>
          </p:cNvSpPr>
          <p:nvPr>
            <p:ph idx="1"/>
          </p:nvPr>
        </p:nvSpPr>
        <p:spPr>
          <a:xfrm>
            <a:off x="628650" y="1825625"/>
            <a:ext cx="7886700" cy="3486604"/>
          </a:xfrm>
        </p:spPr>
        <p:txBody>
          <a:bodyPr/>
          <a:lstStyle/>
          <a:p>
            <a:pPr marL="0" indent="0">
              <a:buFont typeface="Arial" charset="0"/>
              <a:buNone/>
              <a:defRPr/>
            </a:pPr>
            <a:endParaRPr lang="en-US" sz="2400" dirty="0" smtClean="0"/>
          </a:p>
          <a:p>
            <a:pPr marL="0" indent="0">
              <a:buFont typeface="Arial" charset="0"/>
              <a:buNone/>
              <a:defRPr/>
            </a:pPr>
            <a:r>
              <a:rPr lang="en-US" sz="2400" dirty="0" smtClean="0"/>
              <a:t>First </a:t>
            </a:r>
            <a:r>
              <a:rPr lang="en-US" sz="2400" dirty="0"/>
              <a:t>Element:</a:t>
            </a:r>
          </a:p>
          <a:p>
            <a:pPr lvl="1">
              <a:defRPr/>
            </a:pPr>
            <a:r>
              <a:rPr lang="en-US" dirty="0"/>
              <a:t>Multiple, educationally related selection criteria to first rank students based on academic need by subject and grade level.</a:t>
            </a:r>
          </a:p>
          <a:p>
            <a:pPr lvl="2">
              <a:buFont typeface="Calibri" pitchFamily="34" charset="0"/>
              <a:buChar char="–"/>
              <a:defRPr/>
            </a:pPr>
            <a:r>
              <a:rPr lang="en-US" dirty="0"/>
              <a:t>Multiple</a:t>
            </a:r>
          </a:p>
          <a:p>
            <a:pPr lvl="3">
              <a:buFont typeface="Wingdings" panose="05000000000000000000" pitchFamily="2" charset="2"/>
              <a:buChar char="§"/>
              <a:defRPr/>
            </a:pPr>
            <a:r>
              <a:rPr lang="en-US" sz="2000" dirty="0"/>
              <a:t>More than one criterion.</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12548443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First Element </a:t>
            </a:r>
            <a:r>
              <a:rPr lang="en-US" sz="2000" i="1" dirty="0"/>
              <a:t>(continued):</a:t>
            </a:r>
          </a:p>
          <a:p>
            <a:pPr lvl="2">
              <a:buFont typeface="Calibri" pitchFamily="34" charset="0"/>
              <a:buChar char="–"/>
              <a:defRPr/>
            </a:pPr>
            <a:r>
              <a:rPr lang="en-US" dirty="0"/>
              <a:t>Educationally related</a:t>
            </a:r>
          </a:p>
          <a:p>
            <a:pPr lvl="3">
              <a:buFont typeface="Wingdings" panose="05000000000000000000" pitchFamily="2" charset="2"/>
              <a:buChar char="§"/>
              <a:defRPr/>
            </a:pPr>
            <a:r>
              <a:rPr lang="en-US" sz="2000" dirty="0"/>
              <a:t>Grades K – </a:t>
            </a:r>
            <a:r>
              <a:rPr lang="en-US" sz="2000" dirty="0" smtClean="0"/>
              <a:t>3:  </a:t>
            </a:r>
            <a:r>
              <a:rPr lang="en-US" sz="2000" dirty="0"/>
              <a:t>teacher judgment, interviews with parents, </a:t>
            </a:r>
            <a:r>
              <a:rPr lang="en-US" sz="2000" dirty="0" smtClean="0"/>
              <a:t>GKIDS, Student Learning Objectives (SLOs</a:t>
            </a:r>
            <a:r>
              <a:rPr lang="en-US" sz="2000" dirty="0"/>
              <a:t>), retention/placement in a grade </a:t>
            </a:r>
            <a:r>
              <a:rPr lang="en-US" sz="2000" dirty="0" smtClean="0"/>
              <a:t>level, </a:t>
            </a:r>
            <a:r>
              <a:rPr lang="en-US" sz="2000" dirty="0"/>
              <a:t>and developmentally appropriate measures that determine which children are failing, or most at risk of failing, to meet the State's challenging content and student performance standards.</a:t>
            </a:r>
          </a:p>
          <a:p>
            <a:pPr lvl="3">
              <a:buFont typeface="Wingdings" panose="05000000000000000000" pitchFamily="2" charset="2"/>
              <a:buChar char="§"/>
              <a:defRPr/>
            </a:pPr>
            <a:r>
              <a:rPr lang="en-US" sz="2000" dirty="0"/>
              <a:t>Grades </a:t>
            </a:r>
            <a:r>
              <a:rPr lang="en-US" sz="2000" dirty="0" smtClean="0"/>
              <a:t>4 </a:t>
            </a:r>
            <a:r>
              <a:rPr lang="en-US" sz="2000" dirty="0"/>
              <a:t>– 12:  Test scores, retention/placement in a grade level, academic indicators that </a:t>
            </a:r>
            <a:r>
              <a:rPr lang="en-US" sz="2000" dirty="0" smtClean="0"/>
              <a:t>provide </a:t>
            </a:r>
            <a:r>
              <a:rPr lang="en-US" sz="2000" dirty="0"/>
              <a:t>data to determine which children are failing, or most at risk of failing, to meet the State's challenging content and student performance standards.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22619163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First Element </a:t>
            </a:r>
            <a:r>
              <a:rPr lang="en-US" sz="2000" i="1" dirty="0"/>
              <a:t>(continued):</a:t>
            </a:r>
            <a:endParaRPr lang="en-US" dirty="0"/>
          </a:p>
          <a:p>
            <a:pPr lvl="1">
              <a:defRPr/>
            </a:pPr>
            <a:r>
              <a:rPr lang="en-US" dirty="0"/>
              <a:t>Criterion that may not be used to rank students based </a:t>
            </a:r>
            <a:br>
              <a:rPr lang="en-US" dirty="0"/>
            </a:br>
            <a:r>
              <a:rPr lang="en-US" dirty="0"/>
              <a:t>on academic need:</a:t>
            </a:r>
          </a:p>
          <a:p>
            <a:pPr lvl="2">
              <a:buFont typeface="Calibri" pitchFamily="34" charset="0"/>
              <a:buChar char="–"/>
              <a:defRPr/>
            </a:pPr>
            <a:r>
              <a:rPr lang="en-US" dirty="0"/>
              <a:t>Behavior</a:t>
            </a:r>
          </a:p>
          <a:p>
            <a:pPr lvl="2">
              <a:buFont typeface="Calibri" pitchFamily="34" charset="0"/>
              <a:buChar char="–"/>
              <a:defRPr/>
            </a:pPr>
            <a:r>
              <a:rPr lang="en-US" dirty="0"/>
              <a:t>Attendance</a:t>
            </a:r>
          </a:p>
          <a:p>
            <a:pPr lvl="2">
              <a:buFont typeface="Calibri" pitchFamily="34" charset="0"/>
              <a:buChar char="–"/>
              <a:defRPr/>
            </a:pPr>
            <a:r>
              <a:rPr lang="en-US" dirty="0"/>
              <a:t>Poverty</a:t>
            </a:r>
          </a:p>
          <a:p>
            <a:pPr lvl="2">
              <a:buFont typeface="Calibri" pitchFamily="34" charset="0"/>
              <a:buChar char="–"/>
              <a:defRPr/>
            </a:pPr>
            <a:r>
              <a:rPr lang="en-US" dirty="0"/>
              <a:t>Status as a parent</a:t>
            </a:r>
          </a:p>
          <a:p>
            <a:pPr lvl="2">
              <a:buFont typeface="Calibri" pitchFamily="34" charset="0"/>
              <a:buChar char="–"/>
              <a:defRPr/>
            </a:pPr>
            <a:r>
              <a:rPr lang="en-US" dirty="0"/>
              <a:t>Membership in a specific ethnic group, subgroup, </a:t>
            </a:r>
            <a:br>
              <a:rPr lang="en-US" dirty="0"/>
            </a:br>
            <a:r>
              <a:rPr lang="en-US" dirty="0"/>
              <a:t>grade level, gender, etc. </a:t>
            </a:r>
          </a:p>
          <a:p>
            <a:pPr lvl="1">
              <a:defRPr/>
            </a:pPr>
            <a:r>
              <a:rPr lang="en-US" dirty="0"/>
              <a:t>Examples</a:t>
            </a:r>
          </a:p>
          <a:p>
            <a:pPr marL="914400" lvl="2" indent="0">
              <a:buFont typeface="Arial" charset="0"/>
              <a:buNone/>
              <a:defRPr/>
            </a:pPr>
            <a:r>
              <a:rPr lang="en-US" dirty="0">
                <a:hlinkClick r:id="rId2" action="ppaction://hlinkfile"/>
              </a:rPr>
              <a:t>Multiple Selection Criteria--HS</a:t>
            </a:r>
            <a:endParaRPr lang="en-US" dirty="0"/>
          </a:p>
          <a:p>
            <a:pPr marL="914400" lvl="2" indent="0">
              <a:buFont typeface="Arial" charset="0"/>
              <a:buNone/>
              <a:defRPr/>
            </a:pPr>
            <a:r>
              <a:rPr lang="en-US" dirty="0">
                <a:hlinkClick r:id="rId3" action="ppaction://hlinkfile"/>
              </a:rPr>
              <a:t>Multiple Selection Criteria--MS</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14326297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First Element </a:t>
            </a:r>
            <a:r>
              <a:rPr lang="en-US" sz="2000" i="1" dirty="0"/>
              <a:t>(continued):</a:t>
            </a:r>
            <a:endParaRPr lang="en-US" dirty="0"/>
          </a:p>
          <a:p>
            <a:pPr lvl="1">
              <a:defRPr/>
            </a:pPr>
            <a:r>
              <a:rPr lang="en-US" dirty="0"/>
              <a:t>Ranking students who were not in the school/district in the previous school year:</a:t>
            </a:r>
          </a:p>
          <a:p>
            <a:pPr lvl="2">
              <a:buFont typeface="Calibri" pitchFamily="34" charset="0"/>
              <a:buChar char="–"/>
              <a:defRPr/>
            </a:pPr>
            <a:r>
              <a:rPr lang="en-US" b="1" dirty="0"/>
              <a:t>Students who come to the school from out-of-state:   </a:t>
            </a:r>
            <a:r>
              <a:rPr lang="en-US" dirty="0"/>
              <a:t>Find data from the student’s record that is a close match to the multiple selection criteria.  </a:t>
            </a:r>
          </a:p>
          <a:p>
            <a:pPr lvl="2">
              <a:buFont typeface="Calibri" pitchFamily="34" charset="0"/>
              <a:buChar char="–"/>
              <a:defRPr/>
            </a:pPr>
            <a:r>
              <a:rPr lang="en-US" b="1" dirty="0"/>
              <a:t>Students who enter the school from home school programs:  </a:t>
            </a:r>
            <a:r>
              <a:rPr lang="en-US" dirty="0"/>
              <a:t>Use the cumulative assessments that are in the adopted text for the subject area being served.  </a:t>
            </a:r>
            <a:endParaRPr lang="en-US" b="1" dirty="0"/>
          </a:p>
          <a:p>
            <a:pPr lvl="2">
              <a:buFont typeface="Calibri" pitchFamily="34" charset="0"/>
              <a:buChar char="–"/>
              <a:defRPr/>
            </a:pPr>
            <a:r>
              <a:rPr lang="en-US" b="1" dirty="0"/>
              <a:t>Students who enter through out the school year:  </a:t>
            </a:r>
            <a:r>
              <a:rPr lang="en-US" dirty="0"/>
              <a:t>Apply the multiple selection criteria then place the student in the rank order and serve the student according to the rank order with the next available FLP opening.</a:t>
            </a:r>
            <a:endParaRPr lang="en-US" b="1"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44</a:t>
            </a:fld>
            <a:endParaRPr lang="en-US" dirty="0"/>
          </a:p>
        </p:txBody>
      </p:sp>
    </p:spTree>
    <p:extLst>
      <p:ext uri="{BB962C8B-B14F-4D97-AF65-F5344CB8AC3E}">
        <p14:creationId xmlns:p14="http://schemas.microsoft.com/office/powerpoint/2010/main" val="1435872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First Element </a:t>
            </a:r>
            <a:r>
              <a:rPr lang="en-US" sz="2000" i="1" dirty="0"/>
              <a:t>(continued):</a:t>
            </a:r>
            <a:endParaRPr lang="en-US" dirty="0"/>
          </a:p>
          <a:p>
            <a:pPr lvl="1">
              <a:defRPr/>
            </a:pPr>
            <a:r>
              <a:rPr lang="en-US" dirty="0"/>
              <a:t>Ranking students with disabilities:</a:t>
            </a:r>
          </a:p>
          <a:p>
            <a:pPr lvl="2">
              <a:buFont typeface="Calibri" pitchFamily="34" charset="0"/>
              <a:buChar char="–"/>
              <a:defRPr/>
            </a:pPr>
            <a:r>
              <a:rPr lang="en-US" b="1" dirty="0"/>
              <a:t>Students with disabilities who have a </a:t>
            </a:r>
            <a:r>
              <a:rPr lang="en-US" b="1" dirty="0" smtClean="0"/>
              <a:t>EOG </a:t>
            </a:r>
            <a:r>
              <a:rPr lang="en-US" b="1" dirty="0"/>
              <a:t>score or an </a:t>
            </a:r>
            <a:r>
              <a:rPr lang="en-US" b="1" dirty="0" smtClean="0"/>
              <a:t>EOC </a:t>
            </a:r>
            <a:r>
              <a:rPr lang="en-US" b="1" dirty="0"/>
              <a:t>score:  </a:t>
            </a:r>
            <a:r>
              <a:rPr lang="en-US" dirty="0"/>
              <a:t>Apply the weighting based on the student’s score on the test</a:t>
            </a:r>
            <a:r>
              <a:rPr lang="en-US" dirty="0" smtClean="0"/>
              <a:t>.</a:t>
            </a:r>
            <a:endParaRPr lang="en-US" dirty="0"/>
          </a:p>
          <a:p>
            <a:pPr lvl="2">
              <a:buFont typeface="Calibri" pitchFamily="34" charset="0"/>
              <a:buChar char="–"/>
              <a:defRPr/>
            </a:pPr>
            <a:r>
              <a:rPr lang="en-US" b="1" dirty="0"/>
              <a:t>Students with disabilities who have a Georgia Alternate Assessment (GAA) score: </a:t>
            </a:r>
            <a:r>
              <a:rPr lang="en-US" dirty="0"/>
              <a:t>  Weights given to the scores identified as most at-risk must match weights used for </a:t>
            </a:r>
            <a:r>
              <a:rPr lang="en-US" dirty="0" smtClean="0"/>
              <a:t>EOG/EOC. </a:t>
            </a:r>
            <a:r>
              <a:rPr lang="en-US" dirty="0"/>
              <a:t>Apply the weighting based on the student’s score on the test.</a:t>
            </a:r>
          </a:p>
          <a:p>
            <a:pPr marL="1371600" lvl="3" indent="0">
              <a:buFont typeface="Arial" charset="0"/>
              <a:buNone/>
              <a:defRPr/>
            </a:pPr>
            <a:r>
              <a:rPr lang="en-US" sz="1600" b="1" dirty="0"/>
              <a:t>Emerging Progress (Basic/Does Not Meet) </a:t>
            </a:r>
          </a:p>
          <a:p>
            <a:pPr marL="1371600" lvl="3" indent="0">
              <a:buFont typeface="Arial" charset="0"/>
              <a:buNone/>
              <a:defRPr/>
            </a:pPr>
            <a:r>
              <a:rPr lang="en-US" sz="1600" b="1" dirty="0"/>
              <a:t>Established Progress (Proficient/Meets) </a:t>
            </a:r>
          </a:p>
          <a:p>
            <a:pPr marL="1371600" lvl="3" indent="0">
              <a:buFont typeface="Arial" charset="0"/>
              <a:buNone/>
              <a:defRPr/>
            </a:pPr>
            <a:r>
              <a:rPr lang="en-US" sz="1600" b="1" dirty="0"/>
              <a:t>Extending Progress (Advanced/Exceeds) </a:t>
            </a:r>
          </a:p>
          <a:p>
            <a:pPr lvl="2">
              <a:buFont typeface="Calibri" pitchFamily="34" charset="0"/>
              <a:buChar char="–"/>
              <a:defRPr/>
            </a:pP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45</a:t>
            </a:fld>
            <a:endParaRPr lang="en-US" dirty="0"/>
          </a:p>
        </p:txBody>
      </p:sp>
    </p:spTree>
    <p:extLst>
      <p:ext uri="{BB962C8B-B14F-4D97-AF65-F5344CB8AC3E}">
        <p14:creationId xmlns:p14="http://schemas.microsoft.com/office/powerpoint/2010/main" val="2655651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Second Element:</a:t>
            </a:r>
          </a:p>
          <a:p>
            <a:pPr lvl="1">
              <a:defRPr/>
            </a:pPr>
            <a:r>
              <a:rPr lang="en-US" b="1" dirty="0"/>
              <a:t>Federal FLP Rank Order</a:t>
            </a:r>
          </a:p>
          <a:p>
            <a:pPr lvl="1">
              <a:buFont typeface="Arial" charset="0"/>
              <a:buNone/>
              <a:defRPr/>
            </a:pPr>
            <a:r>
              <a:rPr lang="en-US" sz="2000" dirty="0"/>
              <a:t>	</a:t>
            </a:r>
            <a:r>
              <a:rPr lang="en-US" sz="2000" b="1" dirty="0"/>
              <a:t>FLP Rank Order I</a:t>
            </a:r>
            <a:r>
              <a:rPr lang="en-US" sz="2000" dirty="0"/>
              <a:t>:  Students in the following subgroups that are not meeting standards as identified by state assessment results:  students with disabilities, English Learners, or free- and reduced price lunch subgroups; and, if funding levels allow;</a:t>
            </a:r>
          </a:p>
          <a:p>
            <a:pPr lvl="1">
              <a:buFont typeface="Arial" charset="0"/>
              <a:buNone/>
              <a:defRPr/>
            </a:pPr>
            <a:endParaRPr lang="en-US" sz="2000" dirty="0"/>
          </a:p>
          <a:p>
            <a:pPr lvl="1">
              <a:buFont typeface="Arial" charset="0"/>
              <a:buNone/>
              <a:defRPr/>
            </a:pPr>
            <a:r>
              <a:rPr lang="en-US" sz="2000" dirty="0"/>
              <a:t>	</a:t>
            </a:r>
            <a:r>
              <a:rPr lang="en-US" sz="2000" b="1" dirty="0"/>
              <a:t>FLP Rank Order II</a:t>
            </a:r>
            <a:r>
              <a:rPr lang="en-US" sz="2000" dirty="0"/>
              <a:t>:  All other students that are not meeting standards, as identified by state assessment results; and, if funding levels allow;</a:t>
            </a:r>
          </a:p>
          <a:p>
            <a:pPr lvl="1">
              <a:buFont typeface="Arial" charset="0"/>
              <a:buNone/>
              <a:defRPr/>
            </a:pPr>
            <a:endParaRPr lang="en-US" sz="2000" dirty="0"/>
          </a:p>
          <a:p>
            <a:pPr lvl="1">
              <a:buFont typeface="Arial" charset="0"/>
              <a:buNone/>
              <a:defRPr/>
            </a:pPr>
            <a:r>
              <a:rPr lang="en-US" sz="2000" dirty="0"/>
              <a:t>	</a:t>
            </a:r>
            <a:r>
              <a:rPr lang="en-US" sz="2000" b="1" dirty="0"/>
              <a:t>FLP Rank Order III</a:t>
            </a:r>
            <a:r>
              <a:rPr lang="en-US" sz="2000" dirty="0"/>
              <a:t>:  Students who are meeting standards, as identified by state assessment results.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46</a:t>
            </a:fld>
            <a:endParaRPr lang="en-US" dirty="0"/>
          </a:p>
        </p:txBody>
      </p:sp>
    </p:spTree>
    <p:extLst>
      <p:ext uri="{BB962C8B-B14F-4D97-AF65-F5344CB8AC3E}">
        <p14:creationId xmlns:p14="http://schemas.microsoft.com/office/powerpoint/2010/main" val="2396760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Application of the Federal Rank Order for FLP</a:t>
            </a:r>
            <a:endParaRPr lang="en-US" sz="3700" dirty="0">
              <a:latin typeface="+mn-lt"/>
            </a:endParaRPr>
          </a:p>
        </p:txBody>
      </p:sp>
      <p:sp>
        <p:nvSpPr>
          <p:cNvPr id="3" name="Content Placeholder 2"/>
          <p:cNvSpPr>
            <a:spLocks noGrp="1"/>
          </p:cNvSpPr>
          <p:nvPr>
            <p:ph idx="1"/>
          </p:nvPr>
        </p:nvSpPr>
        <p:spPr/>
        <p:txBody>
          <a:bodyPr/>
          <a:lstStyle/>
          <a:p>
            <a:pPr>
              <a:buFont typeface="Arial" charset="0"/>
              <a:buChar char="•"/>
              <a:defRPr/>
            </a:pPr>
            <a:r>
              <a:rPr lang="en-US" sz="2400" dirty="0"/>
              <a:t>Districts must </a:t>
            </a:r>
            <a:r>
              <a:rPr lang="en-US" sz="2400" b="1" dirty="0"/>
              <a:t>first</a:t>
            </a:r>
            <a:r>
              <a:rPr lang="en-US" sz="2400" dirty="0"/>
              <a:t> rank students by academic need</a:t>
            </a:r>
          </a:p>
          <a:p>
            <a:pPr>
              <a:buFont typeface="Arial" charset="0"/>
              <a:buChar char="•"/>
              <a:defRPr/>
            </a:pPr>
            <a:r>
              <a:rPr lang="en-US" sz="2400" dirty="0"/>
              <a:t>Then Districts apply the Federal Rank Order for FLP to the ranking of academically at-risk students</a:t>
            </a:r>
          </a:p>
          <a:p>
            <a:pPr lvl="1">
              <a:lnSpc>
                <a:spcPct val="100000"/>
              </a:lnSpc>
              <a:spcBef>
                <a:spcPts val="0"/>
              </a:spcBef>
              <a:buFont typeface="Arial" charset="0"/>
              <a:buChar char="–"/>
              <a:defRPr/>
            </a:pPr>
            <a:r>
              <a:rPr lang="en-US" sz="2000" dirty="0"/>
              <a:t>If</a:t>
            </a:r>
            <a:r>
              <a:rPr lang="en-US" sz="2000" b="1" dirty="0"/>
              <a:t> Student A </a:t>
            </a:r>
            <a:r>
              <a:rPr lang="en-US" sz="2000" dirty="0"/>
              <a:t>is receiving free and/or reduced price meals (FRM) and is most academically at-risk, then this student is served in Rank I.</a:t>
            </a:r>
          </a:p>
          <a:p>
            <a:pPr lvl="1">
              <a:lnSpc>
                <a:spcPct val="100000"/>
              </a:lnSpc>
              <a:spcBef>
                <a:spcPts val="0"/>
              </a:spcBef>
              <a:buFont typeface="Arial" charset="0"/>
              <a:buChar char="–"/>
              <a:defRPr/>
            </a:pPr>
            <a:endParaRPr lang="en-US" dirty="0"/>
          </a:p>
          <a:p>
            <a:pPr lvl="1">
              <a:lnSpc>
                <a:spcPct val="100000"/>
              </a:lnSpc>
              <a:spcBef>
                <a:spcPts val="0"/>
              </a:spcBef>
              <a:buFont typeface="Arial" charset="0"/>
              <a:buChar char="–"/>
              <a:defRPr/>
            </a:pPr>
            <a:r>
              <a:rPr lang="en-US" sz="2000" dirty="0"/>
              <a:t>If</a:t>
            </a:r>
            <a:r>
              <a:rPr lang="en-US" sz="2000" b="1" dirty="0"/>
              <a:t> Student B </a:t>
            </a:r>
            <a:r>
              <a:rPr lang="en-US" sz="2000" dirty="0"/>
              <a:t>is not receiving FRM, but is a special education student and is most academically at-risk, then this student is served in </a:t>
            </a:r>
            <a:r>
              <a:rPr lang="en-US" sz="2000" dirty="0" smtClean="0"/>
              <a:t/>
            </a:r>
            <a:br>
              <a:rPr lang="en-US" sz="2000" dirty="0" smtClean="0"/>
            </a:br>
            <a:r>
              <a:rPr lang="en-US" sz="2000" dirty="0" smtClean="0"/>
              <a:t>Rank </a:t>
            </a:r>
            <a:r>
              <a:rPr lang="en-US" sz="2000" dirty="0"/>
              <a:t>I</a:t>
            </a:r>
            <a:r>
              <a:rPr lang="en-US" sz="2000" dirty="0" smtClean="0"/>
              <a:t>.</a:t>
            </a:r>
          </a:p>
          <a:p>
            <a:pPr lvl="1">
              <a:lnSpc>
                <a:spcPct val="100000"/>
              </a:lnSpc>
              <a:spcBef>
                <a:spcPts val="0"/>
              </a:spcBef>
              <a:buFont typeface="Arial" charset="0"/>
              <a:buChar char="–"/>
              <a:defRPr/>
            </a:pPr>
            <a:endParaRPr lang="en-US" sz="2000" dirty="0" smtClean="0"/>
          </a:p>
          <a:p>
            <a:pPr lvl="1">
              <a:lnSpc>
                <a:spcPct val="100000"/>
              </a:lnSpc>
              <a:spcBef>
                <a:spcPts val="0"/>
              </a:spcBef>
              <a:buFont typeface="Arial" charset="0"/>
              <a:buChar char="–"/>
              <a:defRPr/>
            </a:pPr>
            <a:r>
              <a:rPr lang="en-US" sz="2000" dirty="0"/>
              <a:t>If</a:t>
            </a:r>
            <a:r>
              <a:rPr lang="en-US" sz="2000" b="1" dirty="0"/>
              <a:t> Student C </a:t>
            </a:r>
            <a:r>
              <a:rPr lang="en-US" sz="2000" dirty="0"/>
              <a:t>is not receiving FRM, is not a special education student, but is an EL student and is most academically at-risk, then this student is served in Rank I.</a:t>
            </a:r>
          </a:p>
          <a:p>
            <a:pPr lvl="1">
              <a:lnSpc>
                <a:spcPct val="100000"/>
              </a:lnSpc>
              <a:spcBef>
                <a:spcPts val="0"/>
              </a:spcBef>
              <a:buFont typeface="Arial" charset="0"/>
              <a:buChar char="–"/>
              <a:defRPr/>
            </a:pPr>
            <a:endParaRPr lang="en-US" sz="2000"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47</a:t>
            </a:fld>
            <a:endParaRPr lang="en-US" dirty="0"/>
          </a:p>
        </p:txBody>
      </p:sp>
    </p:spTree>
    <p:extLst>
      <p:ext uri="{BB962C8B-B14F-4D97-AF65-F5344CB8AC3E}">
        <p14:creationId xmlns:p14="http://schemas.microsoft.com/office/powerpoint/2010/main" val="251315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Application of the Federal Rank Order for FLP</a:t>
            </a:r>
            <a:endParaRPr lang="en-US" sz="3700" dirty="0">
              <a:latin typeface="+mn-lt"/>
            </a:endParaRPr>
          </a:p>
        </p:txBody>
      </p:sp>
      <p:sp>
        <p:nvSpPr>
          <p:cNvPr id="3" name="Content Placeholder 2"/>
          <p:cNvSpPr>
            <a:spLocks noGrp="1"/>
          </p:cNvSpPr>
          <p:nvPr>
            <p:ph idx="1"/>
          </p:nvPr>
        </p:nvSpPr>
        <p:spPr>
          <a:xfrm>
            <a:off x="628650" y="1825625"/>
            <a:ext cx="8013074" cy="4351338"/>
          </a:xfrm>
        </p:spPr>
        <p:txBody>
          <a:bodyPr/>
          <a:lstStyle/>
          <a:p>
            <a:pPr lvl="1">
              <a:buFont typeface="Arial" charset="0"/>
              <a:buChar char="–"/>
              <a:defRPr/>
            </a:pPr>
            <a:endParaRPr lang="en-US" sz="1000" dirty="0"/>
          </a:p>
          <a:p>
            <a:pPr lvl="1">
              <a:buFont typeface="Arial" charset="0"/>
              <a:buChar char="–"/>
              <a:defRPr/>
            </a:pPr>
            <a:r>
              <a:rPr lang="en-US" sz="2000" dirty="0"/>
              <a:t>If</a:t>
            </a:r>
            <a:r>
              <a:rPr lang="en-US" sz="2000" b="1" dirty="0"/>
              <a:t> Student D </a:t>
            </a:r>
            <a:r>
              <a:rPr lang="en-US" sz="2000" dirty="0"/>
              <a:t>is not receiving FRM, is not a special education student, and is not an EL student, and is most academically at-risk, then this student is served in Rank 2.</a:t>
            </a:r>
          </a:p>
          <a:p>
            <a:pPr lvl="1">
              <a:buFont typeface="Arial" charset="0"/>
              <a:buChar char="–"/>
              <a:defRPr/>
            </a:pPr>
            <a:endParaRPr lang="en-US" sz="2000" dirty="0"/>
          </a:p>
          <a:p>
            <a:pPr lvl="1">
              <a:buFont typeface="Arial" charset="0"/>
              <a:buChar char="–"/>
              <a:defRPr/>
            </a:pPr>
            <a:r>
              <a:rPr lang="en-US" sz="2000" dirty="0"/>
              <a:t>If</a:t>
            </a:r>
            <a:r>
              <a:rPr lang="en-US" sz="2000" b="1" dirty="0"/>
              <a:t> Student E </a:t>
            </a:r>
            <a:r>
              <a:rPr lang="en-US" sz="2000" dirty="0"/>
              <a:t>is not receiving FRM, is not a special education student, and is not an EL student, and is NOT most academically at-risk, then this student is served in Rank 3.</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48</a:t>
            </a:fld>
            <a:endParaRPr lang="en-US" dirty="0"/>
          </a:p>
        </p:txBody>
      </p:sp>
    </p:spTree>
    <p:extLst>
      <p:ext uri="{BB962C8B-B14F-4D97-AF65-F5344CB8AC3E}">
        <p14:creationId xmlns:p14="http://schemas.microsoft.com/office/powerpoint/2010/main" val="1891201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a:bodyPr>
          <a:lstStyle/>
          <a:p>
            <a:r>
              <a:rPr lang="en-US" sz="3700" dirty="0">
                <a:latin typeface="+mn-lt"/>
              </a:rPr>
              <a:t>Application of the Federal Rank Order for FLP</a:t>
            </a:r>
            <a:endParaRPr lang="en-US" altLang="en-US" sz="3700" dirty="0" smtClean="0">
              <a:latin typeface="+mn-lt"/>
            </a:endParaRPr>
          </a:p>
        </p:txBody>
      </p:sp>
      <p:grpSp>
        <p:nvGrpSpPr>
          <p:cNvPr id="76803" name="Group 2"/>
          <p:cNvGrpSpPr>
            <a:grpSpLocks/>
          </p:cNvGrpSpPr>
          <p:nvPr/>
        </p:nvGrpSpPr>
        <p:grpSpPr bwMode="auto">
          <a:xfrm>
            <a:off x="441324" y="1887538"/>
            <a:ext cx="8220074" cy="3700462"/>
            <a:chOff x="350533" y="1411113"/>
            <a:chExt cx="6249009" cy="2713386"/>
          </a:xfrm>
        </p:grpSpPr>
        <p:sp>
          <p:nvSpPr>
            <p:cNvPr id="4" name="Freeform 3"/>
            <p:cNvSpPr/>
            <p:nvPr/>
          </p:nvSpPr>
          <p:spPr>
            <a:xfrm>
              <a:off x="350533" y="2353989"/>
              <a:ext cx="1644921" cy="822979"/>
            </a:xfrm>
            <a:custGeom>
              <a:avLst/>
              <a:gdLst>
                <a:gd name="connsiteX0" fmla="*/ 0 w 1644476"/>
                <a:gd name="connsiteY0" fmla="*/ 82224 h 822238"/>
                <a:gd name="connsiteX1" fmla="*/ 82224 w 1644476"/>
                <a:gd name="connsiteY1" fmla="*/ 0 h 822238"/>
                <a:gd name="connsiteX2" fmla="*/ 1562252 w 1644476"/>
                <a:gd name="connsiteY2" fmla="*/ 0 h 822238"/>
                <a:gd name="connsiteX3" fmla="*/ 1644476 w 1644476"/>
                <a:gd name="connsiteY3" fmla="*/ 82224 h 822238"/>
                <a:gd name="connsiteX4" fmla="*/ 1644476 w 1644476"/>
                <a:gd name="connsiteY4" fmla="*/ 740014 h 822238"/>
                <a:gd name="connsiteX5" fmla="*/ 1562252 w 1644476"/>
                <a:gd name="connsiteY5" fmla="*/ 822238 h 822238"/>
                <a:gd name="connsiteX6" fmla="*/ 82224 w 1644476"/>
                <a:gd name="connsiteY6" fmla="*/ 822238 h 822238"/>
                <a:gd name="connsiteX7" fmla="*/ 0 w 1644476"/>
                <a:gd name="connsiteY7" fmla="*/ 740014 h 822238"/>
                <a:gd name="connsiteX8" fmla="*/ 0 w 1644476"/>
                <a:gd name="connsiteY8" fmla="*/ 82224 h 8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476" h="822238">
                  <a:moveTo>
                    <a:pt x="0" y="82224"/>
                  </a:moveTo>
                  <a:cubicBezTo>
                    <a:pt x="0" y="36813"/>
                    <a:pt x="36813" y="0"/>
                    <a:pt x="82224" y="0"/>
                  </a:cubicBezTo>
                  <a:lnTo>
                    <a:pt x="1562252" y="0"/>
                  </a:lnTo>
                  <a:cubicBezTo>
                    <a:pt x="1607663" y="0"/>
                    <a:pt x="1644476" y="36813"/>
                    <a:pt x="1644476" y="82224"/>
                  </a:cubicBezTo>
                  <a:lnTo>
                    <a:pt x="1644476" y="740014"/>
                  </a:lnTo>
                  <a:cubicBezTo>
                    <a:pt x="1644476" y="785425"/>
                    <a:pt x="1607663" y="822238"/>
                    <a:pt x="1562252" y="822238"/>
                  </a:cubicBezTo>
                  <a:lnTo>
                    <a:pt x="82224" y="822238"/>
                  </a:lnTo>
                  <a:cubicBezTo>
                    <a:pt x="36813" y="822238"/>
                    <a:pt x="0" y="785425"/>
                    <a:pt x="0" y="740014"/>
                  </a:cubicBezTo>
                  <a:lnTo>
                    <a:pt x="0" y="82224"/>
                  </a:lnTo>
                  <a:close/>
                </a:path>
              </a:pathLst>
            </a:custGeom>
            <a:solidFill>
              <a:srgbClr val="92D050"/>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31068" tIns="31068" rIns="31068" bIns="31068" spcCol="1270" anchor="ctr"/>
            <a:lstStyle/>
            <a:p>
              <a:pPr algn="ctr" defTabSz="653139" eaLnBrk="1" hangingPunct="1">
                <a:lnSpc>
                  <a:spcPct val="90000"/>
                </a:lnSpc>
                <a:spcAft>
                  <a:spcPct val="35000"/>
                </a:spcAft>
                <a:defRPr/>
              </a:pPr>
              <a:r>
                <a:rPr lang="en-US" sz="1500" dirty="0">
                  <a:solidFill>
                    <a:schemeClr val="tx1"/>
                  </a:solidFill>
                </a:rPr>
                <a:t>Student  in  a school offering FLP</a:t>
              </a:r>
            </a:p>
          </p:txBody>
        </p:sp>
        <p:sp>
          <p:nvSpPr>
            <p:cNvPr id="5" name="Freeform 4"/>
            <p:cNvSpPr/>
            <p:nvPr/>
          </p:nvSpPr>
          <p:spPr>
            <a:xfrm rot="7803500">
              <a:off x="1821172" y="2171002"/>
              <a:ext cx="990602" cy="45860"/>
            </a:xfrm>
            <a:custGeom>
              <a:avLst/>
              <a:gdLst>
                <a:gd name="connsiteX0" fmla="*/ 0 w 967277"/>
                <a:gd name="connsiteY0" fmla="*/ 23203 h 46406"/>
                <a:gd name="connsiteX1" fmla="*/ 967277 w 967277"/>
                <a:gd name="connsiteY1" fmla="*/ 23203 h 46406"/>
              </a:gdLst>
              <a:ahLst/>
              <a:cxnLst>
                <a:cxn ang="0">
                  <a:pos x="connsiteX0" y="connsiteY0"/>
                </a:cxn>
                <a:cxn ang="0">
                  <a:pos x="connsiteX1" y="connsiteY1"/>
                </a:cxn>
              </a:cxnLst>
              <a:rect l="l" t="t" r="r" b="b"/>
              <a:pathLst>
                <a:path w="967277" h="46406">
                  <a:moveTo>
                    <a:pt x="0" y="23203"/>
                  </a:moveTo>
                  <a:lnTo>
                    <a:pt x="967277" y="2320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lIns="472156" tIns="-980" rIns="472157" bIns="-978" spcCol="1270" anchor="ctr"/>
            <a:lstStyle/>
            <a:p>
              <a:pPr algn="ctr" defTabSz="296882" eaLnBrk="1" hangingPunct="1">
                <a:lnSpc>
                  <a:spcPct val="90000"/>
                </a:lnSpc>
                <a:spcAft>
                  <a:spcPct val="35000"/>
                </a:spcAft>
                <a:defRPr/>
              </a:pPr>
              <a:endParaRPr lang="en-US" sz="700"/>
            </a:p>
          </p:txBody>
        </p:sp>
        <p:sp>
          <p:nvSpPr>
            <p:cNvPr id="7" name="Freeform 6"/>
            <p:cNvSpPr/>
            <p:nvPr/>
          </p:nvSpPr>
          <p:spPr>
            <a:xfrm>
              <a:off x="2653181" y="1490268"/>
              <a:ext cx="1647335" cy="824143"/>
            </a:xfrm>
            <a:custGeom>
              <a:avLst/>
              <a:gdLst>
                <a:gd name="connsiteX0" fmla="*/ 0 w 1644476"/>
                <a:gd name="connsiteY0" fmla="*/ 82224 h 822238"/>
                <a:gd name="connsiteX1" fmla="*/ 82224 w 1644476"/>
                <a:gd name="connsiteY1" fmla="*/ 0 h 822238"/>
                <a:gd name="connsiteX2" fmla="*/ 1562252 w 1644476"/>
                <a:gd name="connsiteY2" fmla="*/ 0 h 822238"/>
                <a:gd name="connsiteX3" fmla="*/ 1644476 w 1644476"/>
                <a:gd name="connsiteY3" fmla="*/ 82224 h 822238"/>
                <a:gd name="connsiteX4" fmla="*/ 1644476 w 1644476"/>
                <a:gd name="connsiteY4" fmla="*/ 740014 h 822238"/>
                <a:gd name="connsiteX5" fmla="*/ 1562252 w 1644476"/>
                <a:gd name="connsiteY5" fmla="*/ 822238 h 822238"/>
                <a:gd name="connsiteX6" fmla="*/ 82224 w 1644476"/>
                <a:gd name="connsiteY6" fmla="*/ 822238 h 822238"/>
                <a:gd name="connsiteX7" fmla="*/ 0 w 1644476"/>
                <a:gd name="connsiteY7" fmla="*/ 740014 h 822238"/>
                <a:gd name="connsiteX8" fmla="*/ 0 w 1644476"/>
                <a:gd name="connsiteY8" fmla="*/ 82224 h 8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476" h="822238">
                  <a:moveTo>
                    <a:pt x="0" y="82224"/>
                  </a:moveTo>
                  <a:cubicBezTo>
                    <a:pt x="0" y="36813"/>
                    <a:pt x="36813" y="0"/>
                    <a:pt x="82224" y="0"/>
                  </a:cubicBezTo>
                  <a:lnTo>
                    <a:pt x="1562252" y="0"/>
                  </a:lnTo>
                  <a:cubicBezTo>
                    <a:pt x="1607663" y="0"/>
                    <a:pt x="1644476" y="36813"/>
                    <a:pt x="1644476" y="82224"/>
                  </a:cubicBezTo>
                  <a:lnTo>
                    <a:pt x="1644476" y="740014"/>
                  </a:lnTo>
                  <a:cubicBezTo>
                    <a:pt x="1644476" y="785425"/>
                    <a:pt x="1607663" y="822238"/>
                    <a:pt x="1562252" y="822238"/>
                  </a:cubicBezTo>
                  <a:lnTo>
                    <a:pt x="82224" y="822238"/>
                  </a:lnTo>
                  <a:cubicBezTo>
                    <a:pt x="36813" y="822238"/>
                    <a:pt x="0" y="785425"/>
                    <a:pt x="0" y="740014"/>
                  </a:cubicBezTo>
                  <a:lnTo>
                    <a:pt x="0" y="8222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31068" tIns="31068" rIns="31068" bIns="31068" spcCol="1270" anchor="ctr"/>
            <a:lstStyle/>
            <a:p>
              <a:pPr algn="ctr" defTabSz="653139" eaLnBrk="1" hangingPunct="1">
                <a:lnSpc>
                  <a:spcPct val="90000"/>
                </a:lnSpc>
                <a:spcAft>
                  <a:spcPts val="0"/>
                </a:spcAft>
                <a:defRPr/>
              </a:pPr>
              <a:r>
                <a:rPr lang="en-US" sz="1300" dirty="0">
                  <a:solidFill>
                    <a:schemeClr val="tx1"/>
                  </a:solidFill>
                </a:rPr>
                <a:t>Most Academically At-Risk  </a:t>
              </a:r>
            </a:p>
            <a:p>
              <a:pPr algn="ctr" defTabSz="653139" eaLnBrk="1" hangingPunct="1">
                <a:lnSpc>
                  <a:spcPct val="90000"/>
                </a:lnSpc>
                <a:spcAft>
                  <a:spcPts val="0"/>
                </a:spcAft>
                <a:defRPr/>
              </a:pPr>
              <a:r>
                <a:rPr lang="en-US" sz="1300" dirty="0">
                  <a:solidFill>
                    <a:schemeClr val="tx1"/>
                  </a:solidFill>
                </a:rPr>
                <a:t>AND </a:t>
              </a:r>
            </a:p>
            <a:p>
              <a:pPr algn="ctr" defTabSz="653139" eaLnBrk="1" hangingPunct="1">
                <a:lnSpc>
                  <a:spcPct val="90000"/>
                </a:lnSpc>
                <a:spcAft>
                  <a:spcPts val="0"/>
                </a:spcAft>
                <a:defRPr/>
              </a:pPr>
              <a:r>
                <a:rPr lang="en-US" sz="1300" dirty="0">
                  <a:solidFill>
                    <a:schemeClr val="tx1"/>
                  </a:solidFill>
                </a:rPr>
                <a:t>Free and  Reduced,</a:t>
              </a:r>
            </a:p>
            <a:p>
              <a:pPr algn="ctr" defTabSz="653139" eaLnBrk="1" hangingPunct="1">
                <a:lnSpc>
                  <a:spcPct val="90000"/>
                </a:lnSpc>
                <a:spcAft>
                  <a:spcPts val="0"/>
                </a:spcAft>
                <a:defRPr/>
              </a:pPr>
              <a:r>
                <a:rPr lang="en-US" sz="1300" dirty="0">
                  <a:solidFill>
                    <a:schemeClr val="tx1"/>
                  </a:solidFill>
                </a:rPr>
                <a:t>Student with Disabilities,</a:t>
              </a:r>
              <a:br>
                <a:rPr lang="en-US" sz="1300" dirty="0">
                  <a:solidFill>
                    <a:schemeClr val="tx1"/>
                  </a:solidFill>
                </a:rPr>
              </a:br>
              <a:r>
                <a:rPr lang="en-US" sz="1300" dirty="0">
                  <a:solidFill>
                    <a:schemeClr val="tx1"/>
                  </a:solidFill>
                </a:rPr>
                <a:t> or English Learner</a:t>
              </a:r>
              <a:endParaRPr lang="en-US" sz="1500" dirty="0"/>
            </a:p>
          </p:txBody>
        </p:sp>
        <p:sp>
          <p:nvSpPr>
            <p:cNvPr id="9" name="Freeform 8"/>
            <p:cNvSpPr/>
            <p:nvPr/>
          </p:nvSpPr>
          <p:spPr>
            <a:xfrm>
              <a:off x="4954622" y="1411113"/>
              <a:ext cx="1644920" cy="822979"/>
            </a:xfrm>
            <a:custGeom>
              <a:avLst/>
              <a:gdLst>
                <a:gd name="connsiteX0" fmla="*/ 0 w 1644476"/>
                <a:gd name="connsiteY0" fmla="*/ 82224 h 822238"/>
                <a:gd name="connsiteX1" fmla="*/ 82224 w 1644476"/>
                <a:gd name="connsiteY1" fmla="*/ 0 h 822238"/>
                <a:gd name="connsiteX2" fmla="*/ 1562252 w 1644476"/>
                <a:gd name="connsiteY2" fmla="*/ 0 h 822238"/>
                <a:gd name="connsiteX3" fmla="*/ 1644476 w 1644476"/>
                <a:gd name="connsiteY3" fmla="*/ 82224 h 822238"/>
                <a:gd name="connsiteX4" fmla="*/ 1644476 w 1644476"/>
                <a:gd name="connsiteY4" fmla="*/ 740014 h 822238"/>
                <a:gd name="connsiteX5" fmla="*/ 1562252 w 1644476"/>
                <a:gd name="connsiteY5" fmla="*/ 822238 h 822238"/>
                <a:gd name="connsiteX6" fmla="*/ 82224 w 1644476"/>
                <a:gd name="connsiteY6" fmla="*/ 822238 h 822238"/>
                <a:gd name="connsiteX7" fmla="*/ 0 w 1644476"/>
                <a:gd name="connsiteY7" fmla="*/ 740014 h 822238"/>
                <a:gd name="connsiteX8" fmla="*/ 0 w 1644476"/>
                <a:gd name="connsiteY8" fmla="*/ 82224 h 8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476" h="822238">
                  <a:moveTo>
                    <a:pt x="0" y="82224"/>
                  </a:moveTo>
                  <a:cubicBezTo>
                    <a:pt x="0" y="36813"/>
                    <a:pt x="36813" y="0"/>
                    <a:pt x="82224" y="0"/>
                  </a:cubicBezTo>
                  <a:lnTo>
                    <a:pt x="1562252" y="0"/>
                  </a:lnTo>
                  <a:cubicBezTo>
                    <a:pt x="1607663" y="0"/>
                    <a:pt x="1644476" y="36813"/>
                    <a:pt x="1644476" y="82224"/>
                  </a:cubicBezTo>
                  <a:lnTo>
                    <a:pt x="1644476" y="740014"/>
                  </a:lnTo>
                  <a:cubicBezTo>
                    <a:pt x="1644476" y="785425"/>
                    <a:pt x="1607663" y="822238"/>
                    <a:pt x="1562252" y="822238"/>
                  </a:cubicBezTo>
                  <a:lnTo>
                    <a:pt x="82224" y="822238"/>
                  </a:lnTo>
                  <a:cubicBezTo>
                    <a:pt x="36813" y="822238"/>
                    <a:pt x="0" y="785425"/>
                    <a:pt x="0" y="740014"/>
                  </a:cubicBezTo>
                  <a:lnTo>
                    <a:pt x="0" y="82224"/>
                  </a:lnTo>
                  <a:close/>
                </a:path>
              </a:pathLst>
            </a:cu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36783" tIns="36783" rIns="36783" bIns="36783" spcCol="1270" anchor="ctr"/>
            <a:lstStyle/>
            <a:p>
              <a:pPr algn="ctr" defTabSz="1187526" eaLnBrk="1" hangingPunct="1">
                <a:lnSpc>
                  <a:spcPct val="90000"/>
                </a:lnSpc>
                <a:spcAft>
                  <a:spcPct val="35000"/>
                </a:spcAft>
                <a:defRPr/>
              </a:pPr>
              <a:r>
                <a:rPr lang="en-US" sz="2700" dirty="0">
                  <a:solidFill>
                    <a:schemeClr val="tx1"/>
                  </a:solidFill>
                </a:rPr>
                <a:t>FLP Rank Order I</a:t>
              </a:r>
            </a:p>
          </p:txBody>
        </p:sp>
        <p:sp>
          <p:nvSpPr>
            <p:cNvPr id="11" name="Freeform 10"/>
            <p:cNvSpPr/>
            <p:nvPr/>
          </p:nvSpPr>
          <p:spPr>
            <a:xfrm>
              <a:off x="4954622" y="2357480"/>
              <a:ext cx="1644920" cy="820651"/>
            </a:xfrm>
            <a:custGeom>
              <a:avLst/>
              <a:gdLst>
                <a:gd name="connsiteX0" fmla="*/ 0 w 1644476"/>
                <a:gd name="connsiteY0" fmla="*/ 82224 h 822238"/>
                <a:gd name="connsiteX1" fmla="*/ 82224 w 1644476"/>
                <a:gd name="connsiteY1" fmla="*/ 0 h 822238"/>
                <a:gd name="connsiteX2" fmla="*/ 1562252 w 1644476"/>
                <a:gd name="connsiteY2" fmla="*/ 0 h 822238"/>
                <a:gd name="connsiteX3" fmla="*/ 1644476 w 1644476"/>
                <a:gd name="connsiteY3" fmla="*/ 82224 h 822238"/>
                <a:gd name="connsiteX4" fmla="*/ 1644476 w 1644476"/>
                <a:gd name="connsiteY4" fmla="*/ 740014 h 822238"/>
                <a:gd name="connsiteX5" fmla="*/ 1562252 w 1644476"/>
                <a:gd name="connsiteY5" fmla="*/ 822238 h 822238"/>
                <a:gd name="connsiteX6" fmla="*/ 82224 w 1644476"/>
                <a:gd name="connsiteY6" fmla="*/ 822238 h 822238"/>
                <a:gd name="connsiteX7" fmla="*/ 0 w 1644476"/>
                <a:gd name="connsiteY7" fmla="*/ 740014 h 822238"/>
                <a:gd name="connsiteX8" fmla="*/ 0 w 1644476"/>
                <a:gd name="connsiteY8" fmla="*/ 82224 h 8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476" h="822238">
                  <a:moveTo>
                    <a:pt x="0" y="82224"/>
                  </a:moveTo>
                  <a:cubicBezTo>
                    <a:pt x="0" y="36813"/>
                    <a:pt x="36813" y="0"/>
                    <a:pt x="82224" y="0"/>
                  </a:cubicBezTo>
                  <a:lnTo>
                    <a:pt x="1562252" y="0"/>
                  </a:lnTo>
                  <a:cubicBezTo>
                    <a:pt x="1607663" y="0"/>
                    <a:pt x="1644476" y="36813"/>
                    <a:pt x="1644476" y="82224"/>
                  </a:cubicBezTo>
                  <a:lnTo>
                    <a:pt x="1644476" y="740014"/>
                  </a:lnTo>
                  <a:cubicBezTo>
                    <a:pt x="1644476" y="785425"/>
                    <a:pt x="1607663" y="822238"/>
                    <a:pt x="1562252" y="822238"/>
                  </a:cubicBezTo>
                  <a:lnTo>
                    <a:pt x="82224" y="822238"/>
                  </a:lnTo>
                  <a:cubicBezTo>
                    <a:pt x="36813" y="822238"/>
                    <a:pt x="0" y="785425"/>
                    <a:pt x="0" y="740014"/>
                  </a:cubicBezTo>
                  <a:lnTo>
                    <a:pt x="0" y="82224"/>
                  </a:lnTo>
                  <a:close/>
                </a:path>
              </a:pathLst>
            </a:cu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36783" tIns="36783" rIns="36783" bIns="36783" spcCol="1270" anchor="ctr"/>
            <a:lstStyle/>
            <a:p>
              <a:pPr algn="ctr" defTabSz="1187526" eaLnBrk="1" hangingPunct="1">
                <a:lnSpc>
                  <a:spcPct val="90000"/>
                </a:lnSpc>
                <a:spcAft>
                  <a:spcPct val="35000"/>
                </a:spcAft>
                <a:defRPr/>
              </a:pPr>
              <a:r>
                <a:rPr lang="en-US" sz="2700" dirty="0">
                  <a:solidFill>
                    <a:schemeClr val="tx1"/>
                  </a:solidFill>
                </a:rPr>
                <a:t>FLP Rank Order II</a:t>
              </a:r>
            </a:p>
          </p:txBody>
        </p:sp>
        <p:sp>
          <p:nvSpPr>
            <p:cNvPr id="12" name="Freeform 11"/>
            <p:cNvSpPr/>
            <p:nvPr/>
          </p:nvSpPr>
          <p:spPr>
            <a:xfrm rot="2829178">
              <a:off x="1840635" y="3334422"/>
              <a:ext cx="966156" cy="48274"/>
            </a:xfrm>
            <a:custGeom>
              <a:avLst/>
              <a:gdLst>
                <a:gd name="connsiteX0" fmla="*/ 0 w 967277"/>
                <a:gd name="connsiteY0" fmla="*/ 23203 h 46406"/>
                <a:gd name="connsiteX1" fmla="*/ 967277 w 967277"/>
                <a:gd name="connsiteY1" fmla="*/ 23203 h 46406"/>
              </a:gdLst>
              <a:ahLst/>
              <a:cxnLst>
                <a:cxn ang="0">
                  <a:pos x="connsiteX0" y="connsiteY0"/>
                </a:cxn>
                <a:cxn ang="0">
                  <a:pos x="connsiteX1" y="connsiteY1"/>
                </a:cxn>
              </a:cxnLst>
              <a:rect l="l" t="t" r="r" b="b"/>
              <a:pathLst>
                <a:path w="967277" h="46406">
                  <a:moveTo>
                    <a:pt x="0" y="23203"/>
                  </a:moveTo>
                  <a:lnTo>
                    <a:pt x="967277" y="2320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lIns="472156" tIns="-978" rIns="472157" bIns="-980" spcCol="1270" anchor="ctr"/>
            <a:lstStyle/>
            <a:p>
              <a:pPr algn="ctr" defTabSz="296882" eaLnBrk="1" hangingPunct="1">
                <a:lnSpc>
                  <a:spcPct val="90000"/>
                </a:lnSpc>
                <a:spcAft>
                  <a:spcPct val="35000"/>
                </a:spcAft>
                <a:defRPr/>
              </a:pPr>
              <a:endParaRPr lang="en-US" sz="700"/>
            </a:p>
          </p:txBody>
        </p:sp>
        <p:sp>
          <p:nvSpPr>
            <p:cNvPr id="13" name="Freeform 12"/>
            <p:cNvSpPr/>
            <p:nvPr/>
          </p:nvSpPr>
          <p:spPr>
            <a:xfrm>
              <a:off x="2653181" y="2415683"/>
              <a:ext cx="1643714" cy="822979"/>
            </a:xfrm>
            <a:custGeom>
              <a:avLst/>
              <a:gdLst>
                <a:gd name="connsiteX0" fmla="*/ 0 w 1644476"/>
                <a:gd name="connsiteY0" fmla="*/ 82224 h 822238"/>
                <a:gd name="connsiteX1" fmla="*/ 82224 w 1644476"/>
                <a:gd name="connsiteY1" fmla="*/ 0 h 822238"/>
                <a:gd name="connsiteX2" fmla="*/ 1562252 w 1644476"/>
                <a:gd name="connsiteY2" fmla="*/ 0 h 822238"/>
                <a:gd name="connsiteX3" fmla="*/ 1644476 w 1644476"/>
                <a:gd name="connsiteY3" fmla="*/ 82224 h 822238"/>
                <a:gd name="connsiteX4" fmla="*/ 1644476 w 1644476"/>
                <a:gd name="connsiteY4" fmla="*/ 740014 h 822238"/>
                <a:gd name="connsiteX5" fmla="*/ 1562252 w 1644476"/>
                <a:gd name="connsiteY5" fmla="*/ 822238 h 822238"/>
                <a:gd name="connsiteX6" fmla="*/ 82224 w 1644476"/>
                <a:gd name="connsiteY6" fmla="*/ 822238 h 822238"/>
                <a:gd name="connsiteX7" fmla="*/ 0 w 1644476"/>
                <a:gd name="connsiteY7" fmla="*/ 740014 h 822238"/>
                <a:gd name="connsiteX8" fmla="*/ 0 w 1644476"/>
                <a:gd name="connsiteY8" fmla="*/ 82224 h 8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476" h="822238">
                  <a:moveTo>
                    <a:pt x="0" y="82224"/>
                  </a:moveTo>
                  <a:cubicBezTo>
                    <a:pt x="0" y="36813"/>
                    <a:pt x="36813" y="0"/>
                    <a:pt x="82224" y="0"/>
                  </a:cubicBezTo>
                  <a:lnTo>
                    <a:pt x="1562252" y="0"/>
                  </a:lnTo>
                  <a:cubicBezTo>
                    <a:pt x="1607663" y="0"/>
                    <a:pt x="1644476" y="36813"/>
                    <a:pt x="1644476" y="82224"/>
                  </a:cubicBezTo>
                  <a:lnTo>
                    <a:pt x="1644476" y="740014"/>
                  </a:lnTo>
                  <a:cubicBezTo>
                    <a:pt x="1644476" y="785425"/>
                    <a:pt x="1607663" y="822238"/>
                    <a:pt x="1562252" y="822238"/>
                  </a:cubicBezTo>
                  <a:lnTo>
                    <a:pt x="82224" y="822238"/>
                  </a:lnTo>
                  <a:cubicBezTo>
                    <a:pt x="36813" y="822238"/>
                    <a:pt x="0" y="785425"/>
                    <a:pt x="0" y="740014"/>
                  </a:cubicBezTo>
                  <a:lnTo>
                    <a:pt x="0" y="8222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31068" tIns="31068" rIns="31068" bIns="31068" spcCol="1270" anchor="ctr"/>
            <a:lstStyle/>
            <a:p>
              <a:pPr algn="ctr" defTabSz="653139" eaLnBrk="1" hangingPunct="1">
                <a:lnSpc>
                  <a:spcPct val="90000"/>
                </a:lnSpc>
                <a:spcAft>
                  <a:spcPct val="35000"/>
                </a:spcAft>
                <a:defRPr/>
              </a:pPr>
              <a:r>
                <a:rPr lang="en-US" sz="1300" dirty="0">
                  <a:solidFill>
                    <a:schemeClr val="tx1"/>
                  </a:solidFill>
                </a:rPr>
                <a:t>Other Most Academically </a:t>
              </a:r>
              <a:br>
                <a:rPr lang="en-US" sz="1300" dirty="0">
                  <a:solidFill>
                    <a:schemeClr val="tx1"/>
                  </a:solidFill>
                </a:rPr>
              </a:br>
              <a:r>
                <a:rPr lang="en-US" sz="1300" dirty="0">
                  <a:solidFill>
                    <a:schemeClr val="tx1"/>
                  </a:solidFill>
                </a:rPr>
                <a:t>At-Risk Students</a:t>
              </a:r>
            </a:p>
          </p:txBody>
        </p:sp>
        <p:sp>
          <p:nvSpPr>
            <p:cNvPr id="14" name="Freeform 13"/>
            <p:cNvSpPr/>
            <p:nvPr/>
          </p:nvSpPr>
          <p:spPr>
            <a:xfrm>
              <a:off x="4296894" y="3689147"/>
              <a:ext cx="657727" cy="47726"/>
            </a:xfrm>
            <a:custGeom>
              <a:avLst/>
              <a:gdLst>
                <a:gd name="connsiteX0" fmla="*/ 0 w 657790"/>
                <a:gd name="connsiteY0" fmla="*/ 23203 h 46406"/>
                <a:gd name="connsiteX1" fmla="*/ 657790 w 657790"/>
                <a:gd name="connsiteY1" fmla="*/ 23203 h 46406"/>
              </a:gdLst>
              <a:ahLst/>
              <a:cxnLst>
                <a:cxn ang="0">
                  <a:pos x="connsiteX0" y="connsiteY0"/>
                </a:cxn>
                <a:cxn ang="0">
                  <a:pos x="connsiteX1" y="connsiteY1"/>
                </a:cxn>
              </a:cxnLst>
              <a:rect l="l" t="t" r="r" b="b"/>
              <a:pathLst>
                <a:path w="657790" h="46406">
                  <a:moveTo>
                    <a:pt x="0" y="23203"/>
                  </a:moveTo>
                  <a:lnTo>
                    <a:pt x="657790" y="23203"/>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lIns="325150" tIns="6758" rIns="325151" bIns="6759" spcCol="1270" anchor="ctr"/>
            <a:lstStyle/>
            <a:p>
              <a:pPr algn="ctr" defTabSz="296882" eaLnBrk="1" hangingPunct="1">
                <a:lnSpc>
                  <a:spcPct val="90000"/>
                </a:lnSpc>
                <a:spcAft>
                  <a:spcPct val="35000"/>
                </a:spcAft>
                <a:defRPr/>
              </a:pPr>
              <a:endParaRPr lang="en-US" sz="700"/>
            </a:p>
          </p:txBody>
        </p:sp>
        <p:sp>
          <p:nvSpPr>
            <p:cNvPr id="15" name="Freeform 14"/>
            <p:cNvSpPr/>
            <p:nvPr/>
          </p:nvSpPr>
          <p:spPr>
            <a:xfrm>
              <a:off x="4954622" y="3301520"/>
              <a:ext cx="1644920" cy="822979"/>
            </a:xfrm>
            <a:custGeom>
              <a:avLst/>
              <a:gdLst>
                <a:gd name="connsiteX0" fmla="*/ 0 w 1644476"/>
                <a:gd name="connsiteY0" fmla="*/ 82224 h 822238"/>
                <a:gd name="connsiteX1" fmla="*/ 82224 w 1644476"/>
                <a:gd name="connsiteY1" fmla="*/ 0 h 822238"/>
                <a:gd name="connsiteX2" fmla="*/ 1562252 w 1644476"/>
                <a:gd name="connsiteY2" fmla="*/ 0 h 822238"/>
                <a:gd name="connsiteX3" fmla="*/ 1644476 w 1644476"/>
                <a:gd name="connsiteY3" fmla="*/ 82224 h 822238"/>
                <a:gd name="connsiteX4" fmla="*/ 1644476 w 1644476"/>
                <a:gd name="connsiteY4" fmla="*/ 740014 h 822238"/>
                <a:gd name="connsiteX5" fmla="*/ 1562252 w 1644476"/>
                <a:gd name="connsiteY5" fmla="*/ 822238 h 822238"/>
                <a:gd name="connsiteX6" fmla="*/ 82224 w 1644476"/>
                <a:gd name="connsiteY6" fmla="*/ 822238 h 822238"/>
                <a:gd name="connsiteX7" fmla="*/ 0 w 1644476"/>
                <a:gd name="connsiteY7" fmla="*/ 740014 h 822238"/>
                <a:gd name="connsiteX8" fmla="*/ 0 w 1644476"/>
                <a:gd name="connsiteY8" fmla="*/ 82224 h 8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476" h="822238">
                  <a:moveTo>
                    <a:pt x="0" y="82224"/>
                  </a:moveTo>
                  <a:cubicBezTo>
                    <a:pt x="0" y="36813"/>
                    <a:pt x="36813" y="0"/>
                    <a:pt x="82224" y="0"/>
                  </a:cubicBezTo>
                  <a:lnTo>
                    <a:pt x="1562252" y="0"/>
                  </a:lnTo>
                  <a:cubicBezTo>
                    <a:pt x="1607663" y="0"/>
                    <a:pt x="1644476" y="36813"/>
                    <a:pt x="1644476" y="82224"/>
                  </a:cubicBezTo>
                  <a:lnTo>
                    <a:pt x="1644476" y="740014"/>
                  </a:lnTo>
                  <a:cubicBezTo>
                    <a:pt x="1644476" y="785425"/>
                    <a:pt x="1607663" y="822238"/>
                    <a:pt x="1562252" y="822238"/>
                  </a:cubicBezTo>
                  <a:lnTo>
                    <a:pt x="82224" y="822238"/>
                  </a:lnTo>
                  <a:cubicBezTo>
                    <a:pt x="36813" y="822238"/>
                    <a:pt x="0" y="785425"/>
                    <a:pt x="0" y="740014"/>
                  </a:cubicBezTo>
                  <a:lnTo>
                    <a:pt x="0" y="82224"/>
                  </a:lnTo>
                  <a:close/>
                </a:path>
              </a:pathLst>
            </a:custGeom>
            <a:solidFill>
              <a:schemeClr val="accent2"/>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36783" tIns="36783" rIns="36783" bIns="36783" spcCol="1270" anchor="ctr"/>
            <a:lstStyle/>
            <a:p>
              <a:pPr algn="ctr" defTabSz="1187526" eaLnBrk="1" hangingPunct="1">
                <a:lnSpc>
                  <a:spcPct val="90000"/>
                </a:lnSpc>
                <a:spcAft>
                  <a:spcPct val="35000"/>
                </a:spcAft>
                <a:defRPr/>
              </a:pPr>
              <a:r>
                <a:rPr lang="en-US" sz="2700" dirty="0">
                  <a:solidFill>
                    <a:schemeClr val="tx1"/>
                  </a:solidFill>
                </a:rPr>
                <a:t>FLP Rank Order III</a:t>
              </a:r>
            </a:p>
          </p:txBody>
        </p:sp>
      </p:grpSp>
      <p:sp>
        <p:nvSpPr>
          <p:cNvPr id="18" name="Freeform 17"/>
          <p:cNvSpPr/>
          <p:nvPr/>
        </p:nvSpPr>
        <p:spPr>
          <a:xfrm>
            <a:off x="5635625" y="2632075"/>
            <a:ext cx="863600" cy="63500"/>
          </a:xfrm>
          <a:custGeom>
            <a:avLst/>
            <a:gdLst>
              <a:gd name="connsiteX0" fmla="*/ 0 w 657790"/>
              <a:gd name="connsiteY0" fmla="*/ 23203 h 46406"/>
              <a:gd name="connsiteX1" fmla="*/ 657790 w 657790"/>
              <a:gd name="connsiteY1" fmla="*/ 23203 h 46406"/>
            </a:gdLst>
            <a:ahLst/>
            <a:cxnLst>
              <a:cxn ang="0">
                <a:pos x="connsiteX0" y="connsiteY0"/>
              </a:cxn>
              <a:cxn ang="0">
                <a:pos x="connsiteX1" y="connsiteY1"/>
              </a:cxn>
            </a:cxnLst>
            <a:rect l="l" t="t" r="r" b="b"/>
            <a:pathLst>
              <a:path w="657790" h="46406">
                <a:moveTo>
                  <a:pt x="0" y="23203"/>
                </a:moveTo>
                <a:lnTo>
                  <a:pt x="657790" y="23203"/>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lIns="434335" tIns="9027" rIns="434337" bIns="9029" spcCol="1696" anchor="ctr"/>
          <a:lstStyle/>
          <a:p>
            <a:pPr algn="ctr" defTabSz="296882" eaLnBrk="1" hangingPunct="1">
              <a:lnSpc>
                <a:spcPct val="90000"/>
              </a:lnSpc>
              <a:spcAft>
                <a:spcPct val="35000"/>
              </a:spcAft>
              <a:defRPr/>
            </a:pPr>
            <a:endParaRPr lang="en-US" sz="700"/>
          </a:p>
        </p:txBody>
      </p:sp>
      <p:sp>
        <p:nvSpPr>
          <p:cNvPr id="20" name="Freeform 19"/>
          <p:cNvSpPr/>
          <p:nvPr/>
        </p:nvSpPr>
        <p:spPr>
          <a:xfrm>
            <a:off x="3468688" y="4470400"/>
            <a:ext cx="2163762" cy="1120775"/>
          </a:xfrm>
          <a:custGeom>
            <a:avLst/>
            <a:gdLst>
              <a:gd name="connsiteX0" fmla="*/ 0 w 1644476"/>
              <a:gd name="connsiteY0" fmla="*/ 82224 h 822238"/>
              <a:gd name="connsiteX1" fmla="*/ 82224 w 1644476"/>
              <a:gd name="connsiteY1" fmla="*/ 0 h 822238"/>
              <a:gd name="connsiteX2" fmla="*/ 1562252 w 1644476"/>
              <a:gd name="connsiteY2" fmla="*/ 0 h 822238"/>
              <a:gd name="connsiteX3" fmla="*/ 1644476 w 1644476"/>
              <a:gd name="connsiteY3" fmla="*/ 82224 h 822238"/>
              <a:gd name="connsiteX4" fmla="*/ 1644476 w 1644476"/>
              <a:gd name="connsiteY4" fmla="*/ 740014 h 822238"/>
              <a:gd name="connsiteX5" fmla="*/ 1562252 w 1644476"/>
              <a:gd name="connsiteY5" fmla="*/ 822238 h 822238"/>
              <a:gd name="connsiteX6" fmla="*/ 82224 w 1644476"/>
              <a:gd name="connsiteY6" fmla="*/ 822238 h 822238"/>
              <a:gd name="connsiteX7" fmla="*/ 0 w 1644476"/>
              <a:gd name="connsiteY7" fmla="*/ 740014 h 822238"/>
              <a:gd name="connsiteX8" fmla="*/ 0 w 1644476"/>
              <a:gd name="connsiteY8" fmla="*/ 82224 h 82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4476" h="822238">
                <a:moveTo>
                  <a:pt x="0" y="82224"/>
                </a:moveTo>
                <a:cubicBezTo>
                  <a:pt x="0" y="36813"/>
                  <a:pt x="36813" y="0"/>
                  <a:pt x="82224" y="0"/>
                </a:cubicBezTo>
                <a:lnTo>
                  <a:pt x="1562252" y="0"/>
                </a:lnTo>
                <a:cubicBezTo>
                  <a:pt x="1607663" y="0"/>
                  <a:pt x="1644476" y="36813"/>
                  <a:pt x="1644476" y="82224"/>
                </a:cubicBezTo>
                <a:lnTo>
                  <a:pt x="1644476" y="740014"/>
                </a:lnTo>
                <a:cubicBezTo>
                  <a:pt x="1644476" y="785425"/>
                  <a:pt x="1607663" y="822238"/>
                  <a:pt x="1562252" y="822238"/>
                </a:cubicBezTo>
                <a:lnTo>
                  <a:pt x="82224" y="822238"/>
                </a:lnTo>
                <a:cubicBezTo>
                  <a:pt x="36813" y="822238"/>
                  <a:pt x="0" y="785425"/>
                  <a:pt x="0" y="740014"/>
                </a:cubicBezTo>
                <a:lnTo>
                  <a:pt x="0" y="82224"/>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41501" tIns="41501" rIns="41501" bIns="41501" spcCol="1696" anchor="ctr"/>
          <a:lstStyle/>
          <a:p>
            <a:pPr algn="ctr" defTabSz="653139" eaLnBrk="1" hangingPunct="1">
              <a:lnSpc>
                <a:spcPct val="90000"/>
              </a:lnSpc>
              <a:spcAft>
                <a:spcPct val="35000"/>
              </a:spcAft>
              <a:defRPr/>
            </a:pPr>
            <a:endParaRPr lang="en-US" sz="1300" dirty="0"/>
          </a:p>
          <a:p>
            <a:pPr algn="ctr" defTabSz="653139" eaLnBrk="1" hangingPunct="1">
              <a:lnSpc>
                <a:spcPct val="90000"/>
              </a:lnSpc>
              <a:spcAft>
                <a:spcPct val="35000"/>
              </a:spcAft>
              <a:defRPr/>
            </a:pPr>
            <a:r>
              <a:rPr lang="en-US" sz="1300" dirty="0">
                <a:solidFill>
                  <a:schemeClr val="tx1"/>
                </a:solidFill>
              </a:rPr>
              <a:t>Students who are </a:t>
            </a:r>
            <a:r>
              <a:rPr lang="en-US" sz="1300" b="1" dirty="0">
                <a:solidFill>
                  <a:schemeClr val="tx1"/>
                </a:solidFill>
              </a:rPr>
              <a:t>NOT</a:t>
            </a:r>
            <a:r>
              <a:rPr lang="en-US" sz="1300" dirty="0">
                <a:solidFill>
                  <a:schemeClr val="tx1"/>
                </a:solidFill>
              </a:rPr>
              <a:t> </a:t>
            </a:r>
            <a:br>
              <a:rPr lang="en-US" sz="1300" dirty="0">
                <a:solidFill>
                  <a:schemeClr val="tx1"/>
                </a:solidFill>
              </a:rPr>
            </a:br>
            <a:r>
              <a:rPr lang="en-US" sz="1300" dirty="0">
                <a:solidFill>
                  <a:schemeClr val="tx1"/>
                </a:solidFill>
              </a:rPr>
              <a:t>Most Academically </a:t>
            </a:r>
            <a:br>
              <a:rPr lang="en-US" sz="1300" dirty="0">
                <a:solidFill>
                  <a:schemeClr val="tx1"/>
                </a:solidFill>
              </a:rPr>
            </a:br>
            <a:r>
              <a:rPr lang="en-US" sz="1300" dirty="0">
                <a:solidFill>
                  <a:schemeClr val="tx1"/>
                </a:solidFill>
              </a:rPr>
              <a:t>At-Risk</a:t>
            </a:r>
          </a:p>
          <a:p>
            <a:pPr algn="ctr" defTabSz="653139" eaLnBrk="1" hangingPunct="1">
              <a:lnSpc>
                <a:spcPct val="90000"/>
              </a:lnSpc>
              <a:spcAft>
                <a:spcPct val="35000"/>
              </a:spcAft>
              <a:defRPr/>
            </a:pPr>
            <a:r>
              <a:rPr lang="en-US" sz="1500" dirty="0"/>
              <a:t> </a:t>
            </a:r>
          </a:p>
        </p:txBody>
      </p:sp>
      <p:sp>
        <p:nvSpPr>
          <p:cNvPr id="21" name="Freeform 20"/>
          <p:cNvSpPr/>
          <p:nvPr/>
        </p:nvSpPr>
        <p:spPr>
          <a:xfrm rot="10800000">
            <a:off x="2605088" y="3763963"/>
            <a:ext cx="863600" cy="63500"/>
          </a:xfrm>
          <a:custGeom>
            <a:avLst/>
            <a:gdLst>
              <a:gd name="connsiteX0" fmla="*/ 0 w 967277"/>
              <a:gd name="connsiteY0" fmla="*/ 23203 h 46406"/>
              <a:gd name="connsiteX1" fmla="*/ 967277 w 967277"/>
              <a:gd name="connsiteY1" fmla="*/ 23203 h 46406"/>
            </a:gdLst>
            <a:ahLst/>
            <a:cxnLst>
              <a:cxn ang="0">
                <a:pos x="connsiteX0" y="connsiteY0"/>
              </a:cxn>
              <a:cxn ang="0">
                <a:pos x="connsiteX1" y="connsiteY1"/>
              </a:cxn>
            </a:cxnLst>
            <a:rect l="l" t="t" r="r" b="b"/>
            <a:pathLst>
              <a:path w="967277" h="46406">
                <a:moveTo>
                  <a:pt x="0" y="23203"/>
                </a:moveTo>
                <a:lnTo>
                  <a:pt x="967277" y="23203"/>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lIns="630706" tIns="-1309" rIns="630707" bIns="-1306" spcCol="1696" anchor="ctr"/>
          <a:lstStyle/>
          <a:p>
            <a:pPr algn="ctr" defTabSz="296882" eaLnBrk="1" hangingPunct="1">
              <a:lnSpc>
                <a:spcPct val="90000"/>
              </a:lnSpc>
              <a:spcAft>
                <a:spcPct val="35000"/>
              </a:spcAft>
              <a:defRPr/>
            </a:pPr>
            <a:endParaRPr lang="en-US" sz="700"/>
          </a:p>
        </p:txBody>
      </p:sp>
      <p:sp>
        <p:nvSpPr>
          <p:cNvPr id="24" name="Freeform 23"/>
          <p:cNvSpPr/>
          <p:nvPr/>
        </p:nvSpPr>
        <p:spPr>
          <a:xfrm>
            <a:off x="5635625" y="3736975"/>
            <a:ext cx="863600" cy="65088"/>
          </a:xfrm>
          <a:custGeom>
            <a:avLst/>
            <a:gdLst>
              <a:gd name="connsiteX0" fmla="*/ 0 w 657790"/>
              <a:gd name="connsiteY0" fmla="*/ 23203 h 46406"/>
              <a:gd name="connsiteX1" fmla="*/ 657790 w 657790"/>
              <a:gd name="connsiteY1" fmla="*/ 23203 h 46406"/>
            </a:gdLst>
            <a:ahLst/>
            <a:cxnLst>
              <a:cxn ang="0">
                <a:pos x="connsiteX0" y="connsiteY0"/>
              </a:cxn>
              <a:cxn ang="0">
                <a:pos x="connsiteX1" y="connsiteY1"/>
              </a:cxn>
            </a:cxnLst>
            <a:rect l="l" t="t" r="r" b="b"/>
            <a:pathLst>
              <a:path w="657790" h="46406">
                <a:moveTo>
                  <a:pt x="0" y="23203"/>
                </a:moveTo>
                <a:lnTo>
                  <a:pt x="657790" y="23203"/>
                </a:lnTo>
              </a:path>
            </a:pathLst>
          </a:custGeom>
          <a:noFill/>
        </p:spPr>
        <p:style>
          <a:lnRef idx="2">
            <a:schemeClr val="accent6">
              <a:hueOff val="0"/>
              <a:satOff val="0"/>
              <a:lumOff val="0"/>
              <a:alphaOff val="0"/>
            </a:schemeClr>
          </a:lnRef>
          <a:fillRef idx="0">
            <a:scrgbClr r="0" g="0" b="0"/>
          </a:fillRef>
          <a:effectRef idx="0">
            <a:schemeClr val="accent4">
              <a:tint val="70000"/>
              <a:hueOff val="0"/>
              <a:satOff val="0"/>
              <a:lumOff val="0"/>
              <a:alphaOff val="0"/>
            </a:schemeClr>
          </a:effectRef>
          <a:fontRef idx="minor">
            <a:schemeClr val="tx1">
              <a:hueOff val="0"/>
              <a:satOff val="0"/>
              <a:lumOff val="0"/>
              <a:alphaOff val="0"/>
            </a:schemeClr>
          </a:fontRef>
        </p:style>
        <p:txBody>
          <a:bodyPr lIns="434335" tIns="9027" rIns="434337" bIns="9029" spcCol="1696" anchor="ctr"/>
          <a:lstStyle/>
          <a:p>
            <a:pPr algn="ctr" defTabSz="296882" eaLnBrk="1" hangingPunct="1">
              <a:lnSpc>
                <a:spcPct val="90000"/>
              </a:lnSpc>
              <a:spcAft>
                <a:spcPct val="35000"/>
              </a:spcAft>
              <a:defRPr/>
            </a:pPr>
            <a:endParaRPr lang="en-US" sz="700"/>
          </a:p>
        </p:txBody>
      </p:sp>
    </p:spTree>
    <p:extLst>
      <p:ext uri="{BB962C8B-B14F-4D97-AF65-F5344CB8AC3E}">
        <p14:creationId xmlns:p14="http://schemas.microsoft.com/office/powerpoint/2010/main" val="2044497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Calibri" pitchFamily="34" charset="0"/>
              </a:rPr>
              <a:t>What is a Flexible Learning Program (FLP)?</a:t>
            </a:r>
          </a:p>
        </p:txBody>
      </p:sp>
      <p:sp>
        <p:nvSpPr>
          <p:cNvPr id="3" name="Content Placeholder 2"/>
          <p:cNvSpPr>
            <a:spLocks noGrp="1"/>
          </p:cNvSpPr>
          <p:nvPr>
            <p:ph idx="1"/>
          </p:nvPr>
        </p:nvSpPr>
        <p:spPr>
          <a:xfrm>
            <a:off x="628650" y="2187575"/>
            <a:ext cx="7886700" cy="4351338"/>
          </a:xfrm>
        </p:spPr>
        <p:txBody>
          <a:bodyPr/>
          <a:lstStyle/>
          <a:p>
            <a:r>
              <a:rPr lang="en-US" sz="2400" dirty="0" smtClean="0"/>
              <a:t>FLP is a supplemental academic intervention that is required for Priority Schools and Focus Schools</a:t>
            </a:r>
            <a:endParaRPr lang="en-US" dirty="0" smtClean="0"/>
          </a:p>
          <a:p>
            <a:r>
              <a:rPr lang="en-US" sz="2400" dirty="0" smtClean="0"/>
              <a:t>FLP allows districts to design an extended learning program tailored to meet the needs of the school and students </a:t>
            </a:r>
            <a:r>
              <a:rPr lang="en-US" sz="2400" i="1" dirty="0" smtClean="0"/>
              <a:t>with greatest academic need</a:t>
            </a:r>
            <a:r>
              <a:rPr lang="en-US" sz="2400" dirty="0" smtClean="0"/>
              <a:t>.</a:t>
            </a:r>
          </a:p>
          <a:p>
            <a:pPr marL="457200" lvl="1"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234673850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610668" indent="-610668">
              <a:buFont typeface="Arial" charset="0"/>
              <a:buNone/>
              <a:defRPr/>
            </a:pPr>
            <a:r>
              <a:rPr lang="en-US" sz="2400" dirty="0"/>
              <a:t>Third Element:</a:t>
            </a:r>
          </a:p>
          <a:p>
            <a:pPr lvl="1">
              <a:defRPr/>
            </a:pPr>
            <a:r>
              <a:rPr lang="en-US" dirty="0"/>
              <a:t>Documentation</a:t>
            </a:r>
          </a:p>
          <a:p>
            <a:pPr lvl="2">
              <a:buFont typeface="Calibri" pitchFamily="34" charset="0"/>
              <a:buChar char="–"/>
              <a:defRPr/>
            </a:pPr>
            <a:r>
              <a:rPr lang="en-US" dirty="0"/>
              <a:t>List of multiple, educationally related selection </a:t>
            </a:r>
            <a:r>
              <a:rPr lang="en-US" b="1" dirty="0"/>
              <a:t>by content area</a:t>
            </a:r>
            <a:r>
              <a:rPr lang="en-US" dirty="0"/>
              <a:t> served used to rank order students based on academic need.</a:t>
            </a:r>
          </a:p>
          <a:p>
            <a:pPr lvl="2">
              <a:buFont typeface="Calibri" pitchFamily="34" charset="0"/>
              <a:buChar char="–"/>
              <a:defRPr/>
            </a:pPr>
            <a:r>
              <a:rPr lang="en-US" dirty="0"/>
              <a:t>Rank order list of students in the school </a:t>
            </a:r>
            <a:r>
              <a:rPr lang="en-US" b="1" dirty="0"/>
              <a:t>by content area </a:t>
            </a:r>
            <a:r>
              <a:rPr lang="en-US" dirty="0"/>
              <a:t>served in the FLP.  Students must be ranked </a:t>
            </a:r>
            <a:r>
              <a:rPr lang="en-US" b="1" dirty="0"/>
              <a:t>without regard </a:t>
            </a:r>
            <a:r>
              <a:rPr lang="en-US" dirty="0"/>
              <a:t>to grade level since all student in the school are eligible for FLP.  For elementary and middle schools offering an FLP as a part of the activity (specials) or connections period, students may be ranked with regard to grade level.   However, all FLP models that occur outside of the regular school day</a:t>
            </a:r>
            <a:r>
              <a:rPr lang="en-US" b="1" dirty="0"/>
              <a:t> MUST </a:t>
            </a:r>
            <a:r>
              <a:rPr lang="en-US" dirty="0"/>
              <a:t>be ranked </a:t>
            </a:r>
            <a:r>
              <a:rPr lang="en-US" b="1" dirty="0"/>
              <a:t>without regard </a:t>
            </a:r>
            <a:r>
              <a:rPr lang="en-US" dirty="0"/>
              <a:t>to grade level. </a:t>
            </a:r>
          </a:p>
          <a:p>
            <a:pPr lvl="2">
              <a:buFont typeface="Calibri" pitchFamily="34" charset="0"/>
              <a:buChar char="–"/>
              <a:defRPr/>
            </a:pPr>
            <a:r>
              <a:rPr lang="en-US" dirty="0"/>
              <a:t>List of students served </a:t>
            </a:r>
            <a:r>
              <a:rPr lang="en-US" b="1" dirty="0"/>
              <a:t>by content area</a:t>
            </a:r>
            <a:r>
              <a:rPr lang="en-US" dirty="0"/>
              <a:t>.  </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50</a:t>
            </a:fld>
            <a:endParaRPr lang="en-US" dirty="0"/>
          </a:p>
        </p:txBody>
      </p:sp>
    </p:spTree>
    <p:extLst>
      <p:ext uri="{BB962C8B-B14F-4D97-AF65-F5344CB8AC3E}">
        <p14:creationId xmlns:p14="http://schemas.microsoft.com/office/powerpoint/2010/main" val="33829520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2</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Third Element </a:t>
            </a:r>
            <a:r>
              <a:rPr lang="en-US" sz="2000" i="1" dirty="0"/>
              <a:t>(continued):</a:t>
            </a:r>
          </a:p>
          <a:p>
            <a:pPr lvl="1">
              <a:defRPr/>
            </a:pPr>
            <a:r>
              <a:rPr lang="en-US" dirty="0"/>
              <a:t>Documentation</a:t>
            </a:r>
          </a:p>
          <a:p>
            <a:pPr lvl="2">
              <a:buFont typeface="Calibri" pitchFamily="34" charset="0"/>
              <a:buChar char="–"/>
              <a:defRPr/>
            </a:pPr>
            <a:r>
              <a:rPr lang="en-US" dirty="0"/>
              <a:t>Supporting evidence when students are skipped for service.</a:t>
            </a:r>
          </a:p>
          <a:p>
            <a:pPr lvl="3">
              <a:buFont typeface="Wingdings" panose="05000000000000000000" pitchFamily="2" charset="2"/>
              <a:buChar char="§"/>
              <a:defRPr/>
            </a:pPr>
            <a:r>
              <a:rPr lang="en-US" dirty="0"/>
              <a:t>Parent refusal of services and/or students refusal of services if emancipated minor.</a:t>
            </a:r>
          </a:p>
          <a:p>
            <a:pPr lvl="3">
              <a:buFont typeface="Wingdings" panose="05000000000000000000" pitchFamily="2" charset="2"/>
              <a:buChar char="§"/>
              <a:defRPr/>
            </a:pPr>
            <a:r>
              <a:rPr lang="en-US" dirty="0"/>
              <a:t>Documentation of student withdrawal from the program where student has been successfully remediated. </a:t>
            </a:r>
            <a:r>
              <a:rPr lang="en-US" dirty="0">
                <a:solidFill>
                  <a:srgbClr val="FF0000"/>
                </a:solidFill>
              </a:rPr>
              <a:t> </a:t>
            </a:r>
            <a:r>
              <a:rPr lang="en-US" dirty="0"/>
              <a:t>Maintain assessment </a:t>
            </a:r>
            <a:r>
              <a:rPr lang="en-US" dirty="0" smtClean="0"/>
              <a:t>that support </a:t>
            </a:r>
            <a:r>
              <a:rPr lang="en-US" dirty="0"/>
              <a:t>the success.</a:t>
            </a:r>
          </a:p>
          <a:p>
            <a:pPr lvl="3">
              <a:buFont typeface="Wingdings" panose="05000000000000000000" pitchFamily="2" charset="2"/>
              <a:buChar char="§"/>
              <a:defRPr/>
            </a:pPr>
            <a:r>
              <a:rPr lang="en-US" dirty="0"/>
              <a:t>Documentation of student withdrawal from the program where student has withdrawn from the school.</a:t>
            </a:r>
          </a:p>
          <a:p>
            <a:pPr lvl="3">
              <a:buFont typeface="Wingdings" panose="05000000000000000000" pitchFamily="2" charset="2"/>
              <a:buChar char="§"/>
              <a:defRPr/>
            </a:pPr>
            <a:r>
              <a:rPr lang="en-US" dirty="0"/>
              <a:t>Documentation regarding the inappropriateness of services where severely intellectually handicapped students are concerned (GAA students).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51</a:t>
            </a:fld>
            <a:endParaRPr lang="en-US" dirty="0"/>
          </a:p>
        </p:txBody>
      </p:sp>
    </p:spTree>
    <p:extLst>
      <p:ext uri="{BB962C8B-B14F-4D97-AF65-F5344CB8AC3E}">
        <p14:creationId xmlns:p14="http://schemas.microsoft.com/office/powerpoint/2010/main" val="23689540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3</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3"/>
            </a:pPr>
            <a:r>
              <a:rPr lang="en-US" sz="2400" dirty="0" smtClean="0">
                <a:solidFill>
                  <a:srgbClr val="000000"/>
                </a:solidFill>
                <a:ea typeface="Calibri"/>
              </a:rPr>
              <a:t>Describe </a:t>
            </a:r>
            <a:r>
              <a:rPr lang="en-US" sz="2400" dirty="0">
                <a:solidFill>
                  <a:srgbClr val="000000"/>
                </a:solidFill>
                <a:ea typeface="Calibri"/>
              </a:rPr>
              <a:t>the scientifically-based research strategies that the LEA will implement to ensure that supplemental academic intervention time is designed to support students meeting academic performance goals</a:t>
            </a:r>
            <a:r>
              <a:rPr lang="en-US" sz="2400" dirty="0" smtClean="0">
                <a:solidFill>
                  <a:srgbClr val="000000"/>
                </a:solidFill>
                <a:ea typeface="Calibri"/>
              </a:rPr>
              <a:t>.</a:t>
            </a:r>
          </a:p>
          <a:p>
            <a:pPr marL="0" indent="0">
              <a:buNone/>
            </a:pPr>
            <a:endParaRPr lang="en-US" sz="2400" dirty="0" smtClean="0">
              <a:solidFill>
                <a:srgbClr val="000000"/>
              </a:solidFill>
              <a:ea typeface="Calibri"/>
            </a:endParaRPr>
          </a:p>
          <a:p>
            <a:pPr marL="0" indent="0">
              <a:buNone/>
            </a:pPr>
            <a:r>
              <a:rPr lang="en-US" altLang="en-US" dirty="0"/>
              <a:t>Element to be addressed in this component:</a:t>
            </a:r>
          </a:p>
          <a:p>
            <a:pPr lvl="1"/>
            <a:r>
              <a:rPr lang="en-US" altLang="en-US" dirty="0">
                <a:solidFill>
                  <a:srgbClr val="000000"/>
                </a:solidFill>
                <a:ea typeface="Calibri" panose="020F0502020204030204" pitchFamily="34" charset="0"/>
                <a:cs typeface="Calibri" panose="020F0502020204030204" pitchFamily="34" charset="0"/>
              </a:rPr>
              <a:t>Scientifically-based research strategies</a:t>
            </a:r>
            <a:r>
              <a:rPr lang="en-US" altLang="en-US" dirty="0"/>
              <a:t>.</a:t>
            </a:r>
          </a:p>
          <a:p>
            <a:pPr marL="514350" indent="-514350">
              <a:buFont typeface="+mj-lt"/>
              <a:buAutoNum type="arabicPeriod" startAt="3"/>
            </a:pPr>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52</a:t>
            </a:fld>
            <a:endParaRPr lang="en-US" dirty="0"/>
          </a:p>
        </p:txBody>
      </p:sp>
    </p:spTree>
    <p:extLst>
      <p:ext uri="{BB962C8B-B14F-4D97-AF65-F5344CB8AC3E}">
        <p14:creationId xmlns:p14="http://schemas.microsoft.com/office/powerpoint/2010/main" val="22727967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3</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b="1" dirty="0"/>
              <a:t>What qualifies as scientifically-based research? </a:t>
            </a:r>
          </a:p>
          <a:p>
            <a:pPr marL="0" indent="0">
              <a:buNone/>
            </a:pPr>
            <a:r>
              <a:rPr lang="en-US" altLang="en-US" sz="2400" dirty="0"/>
              <a:t>Research that </a:t>
            </a:r>
          </a:p>
          <a:p>
            <a:pPr lvl="1"/>
            <a:r>
              <a:rPr lang="en-US" altLang="en-US" sz="2000" dirty="0"/>
              <a:t>Employs systematic, empirical methods that draw on observations or experimentation.</a:t>
            </a:r>
          </a:p>
          <a:p>
            <a:pPr lvl="1"/>
            <a:r>
              <a:rPr lang="en-US" altLang="en-US" sz="2000" dirty="0"/>
              <a:t>Involves rigorous data analyses that are adequate to test the stated hypotheses and justify the conclusions drawn.</a:t>
            </a:r>
          </a:p>
          <a:p>
            <a:pPr lvl="1"/>
            <a:r>
              <a:rPr lang="en-US" altLang="en-US" sz="2000" dirty="0"/>
              <a:t>Relies on measurements or observational methods that provide reliable and valid data across evaluators and observers, across multiple measurements and observations, and across studies by the same or different investigators.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53</a:t>
            </a:fld>
            <a:endParaRPr lang="en-US" dirty="0"/>
          </a:p>
        </p:txBody>
      </p:sp>
    </p:spTree>
    <p:extLst>
      <p:ext uri="{BB962C8B-B14F-4D97-AF65-F5344CB8AC3E}">
        <p14:creationId xmlns:p14="http://schemas.microsoft.com/office/powerpoint/2010/main" val="41410120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3</a:t>
            </a:r>
            <a:endParaRPr lang="en-US" sz="3700" dirty="0">
              <a:latin typeface="+mn-lt"/>
            </a:endParaRPr>
          </a:p>
        </p:txBody>
      </p:sp>
      <p:sp>
        <p:nvSpPr>
          <p:cNvPr id="3" name="Content Placeholder 2"/>
          <p:cNvSpPr>
            <a:spLocks noGrp="1"/>
          </p:cNvSpPr>
          <p:nvPr>
            <p:ph idx="1"/>
          </p:nvPr>
        </p:nvSpPr>
        <p:spPr/>
        <p:txBody>
          <a:bodyPr/>
          <a:lstStyle/>
          <a:p>
            <a:pPr lvl="1">
              <a:defRPr/>
            </a:pPr>
            <a:r>
              <a:rPr lang="en-US" sz="2000" dirty="0"/>
              <a:t>Is evaluated using experimental or quasi-experimental designs </a:t>
            </a:r>
            <a:br>
              <a:rPr lang="en-US" sz="2000" dirty="0"/>
            </a:br>
            <a:r>
              <a:rPr lang="en-US" sz="2000" dirty="0"/>
              <a:t>in which individuals, entities, programs, or activities are assigned </a:t>
            </a:r>
            <a:br>
              <a:rPr lang="en-US" sz="2000" dirty="0"/>
            </a:br>
            <a:r>
              <a:rPr lang="en-US" sz="2000" dirty="0"/>
              <a:t>to different conditions and with appropriate controls to evaluate the effects of the conditions of interest, with a preference for random-assignment experiments, or other designs to the extent that those designs contain within-condition or across-condition controls.</a:t>
            </a:r>
          </a:p>
          <a:p>
            <a:pPr lvl="1">
              <a:defRPr/>
            </a:pPr>
            <a:r>
              <a:rPr lang="en-US" sz="2000" dirty="0"/>
              <a:t>Ensures experimental studies are presented in sufficient detail and with clarity to allow for replication or, at a minimum, offer the opportunity to build systematically on their findings.</a:t>
            </a:r>
          </a:p>
          <a:p>
            <a:pPr lvl="1">
              <a:defRPr/>
            </a:pPr>
            <a:r>
              <a:rPr lang="en-US" sz="2000" dirty="0"/>
              <a:t>Has been accepted by a peer-reviewed journal or approved by a panel of independent experts through a comparably rigorous, objective scientific review.</a:t>
            </a:r>
          </a:p>
          <a:p>
            <a:pPr marL="0" indent="0">
              <a:buFont typeface="Arial" charset="0"/>
              <a:buNone/>
              <a:defRPr/>
            </a:pPr>
            <a:r>
              <a:rPr lang="en-US" sz="1800" i="1" dirty="0"/>
              <a:t>Source: U.S. Department of Education </a:t>
            </a:r>
            <a:endParaRPr lang="en-US" sz="1800"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54</a:t>
            </a:fld>
            <a:endParaRPr lang="en-US" dirty="0"/>
          </a:p>
        </p:txBody>
      </p:sp>
    </p:spTree>
    <p:extLst>
      <p:ext uri="{BB962C8B-B14F-4D97-AF65-F5344CB8AC3E}">
        <p14:creationId xmlns:p14="http://schemas.microsoft.com/office/powerpoint/2010/main" val="41672981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257578" y="-1"/>
            <a:ext cx="6684136" cy="1382753"/>
          </a:xfrm>
        </p:spPr>
        <p:txBody>
          <a:bodyPr>
            <a:normAutofit fontScale="90000"/>
          </a:bodyPr>
          <a:lstStyle/>
          <a:p>
            <a:r>
              <a:rPr lang="en-US" altLang="en-US" sz="4100" dirty="0" smtClean="0">
                <a:latin typeface="+mn-lt"/>
              </a:rPr>
              <a:t>Scientifically Researched Instructional Strategies</a:t>
            </a:r>
            <a:r>
              <a:rPr lang="en-US" altLang="en-US" dirty="0" smtClean="0">
                <a:latin typeface="+mn-lt"/>
              </a:rPr>
              <a:t/>
            </a:r>
            <a:br>
              <a:rPr lang="en-US" altLang="en-US" dirty="0" smtClean="0">
                <a:latin typeface="+mn-lt"/>
              </a:rPr>
            </a:br>
            <a:r>
              <a:rPr lang="en-US" altLang="en-US" sz="2000" u="sng" dirty="0" smtClean="0"/>
              <a:t>Classroom Instruction that Works (</a:t>
            </a:r>
            <a:r>
              <a:rPr lang="en-US" altLang="en-US" sz="2000" u="sng" dirty="0" err="1" smtClean="0"/>
              <a:t>Marzano</a:t>
            </a:r>
            <a:r>
              <a:rPr lang="en-US" altLang="en-US" sz="2000" u="sng" dirty="0" smtClean="0"/>
              <a:t>, 2001)</a:t>
            </a:r>
          </a:p>
        </p:txBody>
      </p:sp>
      <p:sp>
        <p:nvSpPr>
          <p:cNvPr id="34819" name="Content Placeholder 2"/>
          <p:cNvSpPr>
            <a:spLocks noGrp="1"/>
          </p:cNvSpPr>
          <p:nvPr>
            <p:ph idx="1"/>
          </p:nvPr>
        </p:nvSpPr>
        <p:spPr>
          <a:xfrm>
            <a:off x="457200" y="1455738"/>
            <a:ext cx="8229600" cy="4846637"/>
          </a:xfrm>
        </p:spPr>
        <p:txBody>
          <a:bodyPr/>
          <a:lstStyle/>
          <a:p>
            <a:pPr lvl="1">
              <a:buFont typeface="Wingdings" pitchFamily="2" charset="2"/>
              <a:buChar char="Ø"/>
              <a:defRPr/>
            </a:pPr>
            <a:endParaRPr lang="en-US" sz="2400" dirty="0" smtClean="0"/>
          </a:p>
          <a:p>
            <a:pPr marL="457200" lvl="1" indent="0">
              <a:buFont typeface="Arial" charset="0"/>
              <a:buNone/>
              <a:defRPr/>
            </a:pPr>
            <a:endParaRPr lang="en-US" sz="2400" dirty="0" smtClean="0"/>
          </a:p>
        </p:txBody>
      </p:sp>
      <p:pic>
        <p:nvPicPr>
          <p:cNvPr id="83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346" y="1543899"/>
            <a:ext cx="8187163" cy="4582520"/>
          </a:xfrm>
          <a:prstGeom prst="rect">
            <a:avLst/>
          </a:prstGeom>
          <a:noFill/>
          <a:ln w="317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397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065" y="1694032"/>
            <a:ext cx="7540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9701" y="1675605"/>
            <a:ext cx="773112"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9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232" y="1614486"/>
            <a:ext cx="13716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97" descr="http://www.schools.manatee.k12.fl.us/webdisk/3160MARZANO/Images/9Transimages/cues.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1252" y="1477511"/>
            <a:ext cx="1187107" cy="1187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7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065" y="3664286"/>
            <a:ext cx="963612"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99" descr="http://www.schools.manatee.k12.fl.us/webdisk/3160MARZANO/Images/9Transimages/hypoth.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3664286"/>
            <a:ext cx="10604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9" name="Picture 100" descr="http://www.schools.manatee.k12.fl.us/webdisk/3160MARZANO/Images/9Transimages/coop.gi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27171" y="3907860"/>
            <a:ext cx="12795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54784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3</a:t>
            </a:r>
            <a:endParaRPr lang="en-US" sz="3700" dirty="0">
              <a:latin typeface="+mn-lt"/>
            </a:endParaRPr>
          </a:p>
        </p:txBody>
      </p:sp>
      <p:sp>
        <p:nvSpPr>
          <p:cNvPr id="3" name="Content Placeholder 2"/>
          <p:cNvSpPr>
            <a:spLocks noGrp="1"/>
          </p:cNvSpPr>
          <p:nvPr>
            <p:ph idx="1"/>
          </p:nvPr>
        </p:nvSpPr>
        <p:spPr/>
        <p:txBody>
          <a:bodyPr/>
          <a:lstStyle/>
          <a:p>
            <a:pPr lvl="1"/>
            <a:r>
              <a:rPr lang="en-US" altLang="en-US" dirty="0"/>
              <a:t>Example</a:t>
            </a:r>
          </a:p>
          <a:p>
            <a:pPr lvl="2">
              <a:buFont typeface="Wingdings" panose="05000000000000000000" pitchFamily="2" charset="2"/>
              <a:buChar char="§"/>
            </a:pPr>
            <a:r>
              <a:rPr lang="en-US" altLang="en-US" b="1" dirty="0"/>
              <a:t>Research Based Strategy #1</a:t>
            </a:r>
            <a:r>
              <a:rPr lang="en-US" altLang="en-US" dirty="0"/>
              <a:t>: Learning Focused Strategies  Learning-Focused Schools is a school reform model designed </a:t>
            </a:r>
            <a:br>
              <a:rPr lang="en-US" altLang="en-US" dirty="0"/>
            </a:br>
            <a:r>
              <a:rPr lang="en-US" altLang="en-US" dirty="0"/>
              <a:t>to assist systems, schools and teachers in using exemplary practices to increase learning and achievement. Learning-Focused implements a high impact, rapid response model that has proven very successful for raising achievement and quickly eliminating any achievement gaps.  Unlike typical models that are fragmented, Learning-Focused is a comprehensive integrated model that provides practices that make immediate improvements in addition to practices that will sustain continuous growth. Every component of the Learning-Focused model is Research-Based and Evidence-Based.  </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56</a:t>
            </a:fld>
            <a:endParaRPr lang="en-US" dirty="0"/>
          </a:p>
        </p:txBody>
      </p:sp>
    </p:spTree>
    <p:extLst>
      <p:ext uri="{BB962C8B-B14F-4D97-AF65-F5344CB8AC3E}">
        <p14:creationId xmlns:p14="http://schemas.microsoft.com/office/powerpoint/2010/main" val="4422417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3</a:t>
            </a:r>
            <a:endParaRPr lang="en-US" sz="3700" dirty="0">
              <a:latin typeface="+mn-lt"/>
            </a:endParaRPr>
          </a:p>
        </p:txBody>
      </p:sp>
      <p:sp>
        <p:nvSpPr>
          <p:cNvPr id="3" name="Content Placeholder 2"/>
          <p:cNvSpPr>
            <a:spLocks noGrp="1"/>
          </p:cNvSpPr>
          <p:nvPr>
            <p:ph idx="1"/>
          </p:nvPr>
        </p:nvSpPr>
        <p:spPr/>
        <p:txBody>
          <a:bodyPr/>
          <a:lstStyle/>
          <a:p>
            <a:pPr lvl="1"/>
            <a:r>
              <a:rPr lang="en-US" altLang="en-US" dirty="0"/>
              <a:t>Example</a:t>
            </a:r>
          </a:p>
          <a:p>
            <a:pPr lvl="2">
              <a:buFont typeface="Wingdings" panose="05000000000000000000" pitchFamily="2" charset="2"/>
              <a:buChar char="§"/>
            </a:pPr>
            <a:r>
              <a:rPr lang="en-US" altLang="en-US" dirty="0"/>
              <a:t>The Learning-Focused Strategies Model has helped schools and districts turnaround and build on their successes. Extensive research has been conducted on 90/90/90 schools that have implemented Learning Focused Strategies.  Learning Focused Strategies uses a variety of exemplary practices to increase learning and achievement for all students including advanced organizers, scaffolding, etc. (Thompson, M.&amp; Thompson, J. 2000)</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57</a:t>
            </a:fld>
            <a:endParaRPr lang="en-US" dirty="0"/>
          </a:p>
        </p:txBody>
      </p:sp>
    </p:spTree>
    <p:extLst>
      <p:ext uri="{BB962C8B-B14F-4D97-AF65-F5344CB8AC3E}">
        <p14:creationId xmlns:p14="http://schemas.microsoft.com/office/powerpoint/2010/main" val="17675129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4</a:t>
            </a:r>
            <a:endParaRPr lang="en-US" sz="3700" dirty="0">
              <a:latin typeface="+mn-lt"/>
            </a:endParaRPr>
          </a:p>
        </p:txBody>
      </p:sp>
      <p:sp>
        <p:nvSpPr>
          <p:cNvPr id="3" name="Content Placeholder 2"/>
          <p:cNvSpPr>
            <a:spLocks noGrp="1"/>
          </p:cNvSpPr>
          <p:nvPr>
            <p:ph idx="1"/>
          </p:nvPr>
        </p:nvSpPr>
        <p:spPr/>
        <p:txBody>
          <a:bodyPr/>
          <a:lstStyle/>
          <a:p>
            <a:pPr marL="514350" indent="-514350">
              <a:spcBef>
                <a:spcPts val="0"/>
              </a:spcBef>
              <a:spcAft>
                <a:spcPts val="0"/>
              </a:spcAft>
              <a:buFont typeface="+mj-lt"/>
              <a:buAutoNum type="arabicPeriod" startAt="4"/>
              <a:defRPr/>
            </a:pPr>
            <a:r>
              <a:rPr lang="en-US" sz="2400" dirty="0">
                <a:solidFill>
                  <a:srgbClr val="000000"/>
                </a:solidFill>
                <a:ea typeface="Calibri"/>
              </a:rPr>
              <a:t>Describe the program delivery model that the LEA/school will implement.  The description must address the delivery schedule (when, where, how), hours of service, student/instructor ratios, progress monitoring, plans to address program modifications when applicable, transportation services, etc.  Is the district/school and its’ FLP program in compliance with Title I laws and regulations</a:t>
            </a:r>
            <a:r>
              <a:rPr lang="en-US" sz="2400" dirty="0" smtClean="0">
                <a:solidFill>
                  <a:srgbClr val="000000"/>
                </a:solidFill>
                <a:ea typeface="Calibri"/>
              </a:rPr>
              <a:t>?</a:t>
            </a:r>
          </a:p>
          <a:p>
            <a:pPr marL="0" indent="0">
              <a:buNone/>
            </a:pPr>
            <a:r>
              <a:rPr lang="en-US" altLang="en-US" dirty="0"/>
              <a:t>Elements to be addressed in this component:</a:t>
            </a:r>
          </a:p>
          <a:p>
            <a:pPr lvl="1"/>
            <a:r>
              <a:rPr lang="en-US" altLang="en-US" dirty="0">
                <a:solidFill>
                  <a:srgbClr val="000000"/>
                </a:solidFill>
              </a:rPr>
              <a:t>Description of the delivery model.</a:t>
            </a:r>
          </a:p>
          <a:p>
            <a:pPr lvl="1"/>
            <a:r>
              <a:rPr lang="en-US" altLang="en-US" dirty="0">
                <a:solidFill>
                  <a:srgbClr val="000000"/>
                </a:solidFill>
              </a:rPr>
              <a:t>Compliance with Title I law and regulations.</a:t>
            </a:r>
          </a:p>
          <a:p>
            <a:pPr marL="457182" indent="-457182">
              <a:buFont typeface="Arial" charset="0"/>
              <a:buNone/>
              <a:defRPr/>
            </a:pPr>
            <a:endParaRPr lang="en-US" sz="2400"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58</a:t>
            </a:fld>
            <a:endParaRPr lang="en-US" dirty="0"/>
          </a:p>
        </p:txBody>
      </p:sp>
    </p:spTree>
    <p:extLst>
      <p:ext uri="{BB962C8B-B14F-4D97-AF65-F5344CB8AC3E}">
        <p14:creationId xmlns:p14="http://schemas.microsoft.com/office/powerpoint/2010/main" val="35020223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4</a:t>
            </a:r>
            <a:endParaRPr lang="en-US" sz="3700" dirty="0">
              <a:latin typeface="+mn-lt"/>
            </a:endParaRPr>
          </a:p>
        </p:txBody>
      </p:sp>
      <p:sp>
        <p:nvSpPr>
          <p:cNvPr id="3" name="Content Placeholder 2"/>
          <p:cNvSpPr>
            <a:spLocks noGrp="1"/>
          </p:cNvSpPr>
          <p:nvPr>
            <p:ph idx="1"/>
          </p:nvPr>
        </p:nvSpPr>
        <p:spPr>
          <a:xfrm>
            <a:off x="628650" y="1832296"/>
            <a:ext cx="8028367" cy="4351338"/>
          </a:xfrm>
        </p:spPr>
        <p:txBody>
          <a:bodyPr/>
          <a:lstStyle/>
          <a:p>
            <a:pPr marL="0" indent="0">
              <a:buNone/>
            </a:pPr>
            <a:r>
              <a:rPr lang="en-US" altLang="en-US" sz="2400" dirty="0"/>
              <a:t>First Element:</a:t>
            </a:r>
          </a:p>
          <a:p>
            <a:pPr lvl="1"/>
            <a:r>
              <a:rPr lang="en-US" altLang="en-US" dirty="0">
                <a:solidFill>
                  <a:srgbClr val="000000"/>
                </a:solidFill>
              </a:rPr>
              <a:t>Description of the delivery model</a:t>
            </a:r>
          </a:p>
          <a:p>
            <a:pPr lvl="2">
              <a:buFont typeface="Courier New" panose="02070309020205020404" pitchFamily="49" charset="0"/>
              <a:buChar char="o"/>
            </a:pPr>
            <a:r>
              <a:rPr lang="en-US" altLang="en-US" sz="2400" dirty="0">
                <a:solidFill>
                  <a:srgbClr val="000000"/>
                </a:solidFill>
                <a:ea typeface="Calibri" panose="020F0502020204030204" pitchFamily="34" charset="0"/>
                <a:cs typeface="Calibri" panose="020F0502020204030204" pitchFamily="34" charset="0"/>
              </a:rPr>
              <a:t>When will the FLP take place?</a:t>
            </a:r>
          </a:p>
          <a:p>
            <a:pPr lvl="3">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Start and end dates</a:t>
            </a:r>
          </a:p>
          <a:p>
            <a:pPr lvl="3">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Days of the week (Monday, Tuesday, and Thursday; the 2</a:t>
            </a:r>
            <a:r>
              <a:rPr lang="en-US" altLang="en-US" sz="2000" baseline="30000" dirty="0">
                <a:solidFill>
                  <a:srgbClr val="000000"/>
                </a:solidFill>
                <a:ea typeface="Calibri" panose="020F0502020204030204" pitchFamily="34" charset="0"/>
                <a:cs typeface="Calibri" panose="020F0502020204030204" pitchFamily="34" charset="0"/>
              </a:rPr>
              <a:t>nd</a:t>
            </a:r>
            <a:r>
              <a:rPr lang="en-US" altLang="en-US" sz="2000" dirty="0">
                <a:solidFill>
                  <a:srgbClr val="000000"/>
                </a:solidFill>
                <a:ea typeface="Calibri" panose="020F0502020204030204" pitchFamily="34" charset="0"/>
                <a:cs typeface="Calibri" panose="020F0502020204030204" pitchFamily="34" charset="0"/>
              </a:rPr>
              <a:t> Saturday of each month)</a:t>
            </a:r>
          </a:p>
          <a:p>
            <a:pPr lvl="3">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Specific hours of service</a:t>
            </a:r>
          </a:p>
          <a:p>
            <a:pPr lvl="2">
              <a:buFont typeface="Courier New" panose="02070309020205020404" pitchFamily="49" charset="0"/>
              <a:buChar char="o"/>
            </a:pPr>
            <a:r>
              <a:rPr lang="en-US" altLang="en-US" sz="2400" dirty="0">
                <a:solidFill>
                  <a:srgbClr val="000000"/>
                </a:solidFill>
                <a:ea typeface="Calibri" panose="020F0502020204030204" pitchFamily="34" charset="0"/>
                <a:cs typeface="Calibri" panose="020F0502020204030204" pitchFamily="34" charset="0"/>
              </a:rPr>
              <a:t>Where will the FLP take place?</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59</a:t>
            </a:fld>
            <a:endParaRPr lang="en-US" dirty="0"/>
          </a:p>
        </p:txBody>
      </p:sp>
    </p:spTree>
    <p:extLst>
      <p:ext uri="{BB962C8B-B14F-4D97-AF65-F5344CB8AC3E}">
        <p14:creationId xmlns:p14="http://schemas.microsoft.com/office/powerpoint/2010/main" val="110333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Calibri" pitchFamily="34" charset="0"/>
              </a:rPr>
              <a:t>Flexible Learning Program (FLP) </a:t>
            </a:r>
          </a:p>
        </p:txBody>
      </p:sp>
      <p:sp>
        <p:nvSpPr>
          <p:cNvPr id="3" name="Content Placeholder 2"/>
          <p:cNvSpPr>
            <a:spLocks noGrp="1"/>
          </p:cNvSpPr>
          <p:nvPr>
            <p:ph idx="1"/>
          </p:nvPr>
        </p:nvSpPr>
        <p:spPr>
          <a:xfrm>
            <a:off x="396422" y="1659579"/>
            <a:ext cx="7886700" cy="4465414"/>
          </a:xfrm>
        </p:spPr>
        <p:txBody>
          <a:bodyPr/>
          <a:lstStyle/>
          <a:p>
            <a:r>
              <a:rPr lang="en-US" sz="2400" dirty="0" smtClean="0"/>
              <a:t>The district/school must incorporate careful planning to ensure that the programs and activities provided as a part of the FLP will improve the academic achievement of individual students participating in the program.</a:t>
            </a:r>
          </a:p>
          <a:p>
            <a:r>
              <a:rPr lang="en-US" sz="2400" dirty="0" smtClean="0"/>
              <a:t>The district/school must consult with parents and other stakeholders in developing its FLP plan.  Documentation (agendas, sign-in sheets, meeting minutes, etc.) must be maintained to support the collaboration.</a:t>
            </a:r>
          </a:p>
          <a:p>
            <a:r>
              <a:rPr lang="en-US" sz="2400" b="1" dirty="0"/>
              <a:t>ALL</a:t>
            </a:r>
            <a:r>
              <a:rPr lang="en-US" sz="2400" dirty="0"/>
              <a:t> parents must be given a genuine opportunity to provide input, comments, suggestions and ideas for the FLP as it relates to improving the academic achievement of participating FLP students.</a:t>
            </a:r>
          </a:p>
          <a:p>
            <a:endParaRPr lang="en-US" sz="2400" dirty="0" smtClean="0"/>
          </a:p>
          <a:p>
            <a:pPr marL="0" indent="0">
              <a:buNone/>
            </a:pPr>
            <a:endParaRPr lang="en-US" dirty="0" smtClean="0"/>
          </a:p>
          <a:p>
            <a:pPr lvl="1">
              <a:buFont typeface="Courier New" pitchFamily="49" charset="0"/>
              <a:buChar char="o"/>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14238417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t>FLP Component 4</a:t>
            </a:r>
          </a:p>
        </p:txBody>
      </p:sp>
      <p:sp>
        <p:nvSpPr>
          <p:cNvPr id="3" name="Content Placeholder 2"/>
          <p:cNvSpPr>
            <a:spLocks noGrp="1"/>
          </p:cNvSpPr>
          <p:nvPr>
            <p:ph idx="1"/>
          </p:nvPr>
        </p:nvSpPr>
        <p:spPr/>
        <p:txBody>
          <a:bodyPr/>
          <a:lstStyle/>
          <a:p>
            <a:pPr marL="914400" lvl="2" indent="0">
              <a:buNone/>
            </a:pPr>
            <a:r>
              <a:rPr lang="en-US" altLang="en-US" sz="2400" dirty="0">
                <a:solidFill>
                  <a:srgbClr val="000000"/>
                </a:solidFill>
              </a:rPr>
              <a:t>Description of the delivery model </a:t>
            </a:r>
            <a:r>
              <a:rPr lang="en-US" altLang="en-US" i="1" dirty="0">
                <a:solidFill>
                  <a:srgbClr val="000000"/>
                </a:solidFill>
              </a:rPr>
              <a:t>(continued)</a:t>
            </a:r>
          </a:p>
          <a:p>
            <a:pPr marL="914400" lvl="2" indent="0">
              <a:buNone/>
            </a:pPr>
            <a:endParaRPr lang="en-US" altLang="en-US" sz="2400" dirty="0">
              <a:solidFill>
                <a:srgbClr val="000000"/>
              </a:solidFill>
              <a:ea typeface="Calibri" panose="020F0502020204030204" pitchFamily="34" charset="0"/>
              <a:cs typeface="Calibri" panose="020F0502020204030204" pitchFamily="34" charset="0"/>
            </a:endParaRPr>
          </a:p>
          <a:p>
            <a:pPr lvl="2">
              <a:buFont typeface="Courier New" panose="02070309020205020404" pitchFamily="49" charset="0"/>
              <a:buChar char="o"/>
            </a:pPr>
            <a:r>
              <a:rPr lang="en-US" altLang="en-US" sz="2400" dirty="0" smtClean="0">
                <a:solidFill>
                  <a:srgbClr val="000000"/>
                </a:solidFill>
                <a:ea typeface="Calibri" panose="020F0502020204030204" pitchFamily="34" charset="0"/>
                <a:cs typeface="Calibri" panose="020F0502020204030204" pitchFamily="34" charset="0"/>
              </a:rPr>
              <a:t>How </a:t>
            </a:r>
            <a:r>
              <a:rPr lang="en-US" altLang="en-US" sz="2400" dirty="0">
                <a:solidFill>
                  <a:srgbClr val="000000"/>
                </a:solidFill>
                <a:ea typeface="Calibri" panose="020F0502020204030204" pitchFamily="34" charset="0"/>
                <a:cs typeface="Calibri" panose="020F0502020204030204" pitchFamily="34" charset="0"/>
              </a:rPr>
              <a:t>has the school ensured that the FLP is supplemental </a:t>
            </a:r>
            <a:r>
              <a:rPr lang="en-US" altLang="en-US" sz="2400" dirty="0" smtClean="0">
                <a:solidFill>
                  <a:srgbClr val="000000"/>
                </a:solidFill>
                <a:ea typeface="Calibri" panose="020F0502020204030204" pitchFamily="34" charset="0"/>
                <a:cs typeface="Calibri" panose="020F0502020204030204" pitchFamily="34" charset="0"/>
              </a:rPr>
              <a:t>to </a:t>
            </a:r>
            <a:r>
              <a:rPr lang="en-US" altLang="en-US" sz="2400" dirty="0">
                <a:solidFill>
                  <a:srgbClr val="000000"/>
                </a:solidFill>
                <a:ea typeface="Calibri" panose="020F0502020204030204" pitchFamily="34" charset="0"/>
                <a:cs typeface="Calibri" panose="020F0502020204030204" pitchFamily="34" charset="0"/>
              </a:rPr>
              <a:t>the students’ CCGPS classroom?  Title I class? Other remedial classes offered by the school? Special Education class?</a:t>
            </a:r>
          </a:p>
          <a:p>
            <a:pPr lvl="3">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What are non-FLP students doing when FLP is occurring?</a:t>
            </a:r>
          </a:p>
          <a:p>
            <a:pPr lvl="3">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Pull out models are almost always not supplementary</a:t>
            </a:r>
            <a:r>
              <a:rPr lang="en-US" altLang="en-US" sz="2000" dirty="0" smtClean="0">
                <a:solidFill>
                  <a:srgbClr val="000000"/>
                </a:solidFill>
                <a:ea typeface="Calibri" panose="020F0502020204030204" pitchFamily="34" charset="0"/>
                <a:cs typeface="Calibri" panose="020F0502020204030204" pitchFamily="34" charset="0"/>
              </a:rPr>
              <a:t>.</a:t>
            </a:r>
          </a:p>
          <a:p>
            <a:pPr lvl="3">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When and/or how is the school’s regular Title I program being offered?</a:t>
            </a:r>
          </a:p>
          <a:p>
            <a:pPr lvl="3">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How is the instruction being offered different from the instruction that is offered during the regular school day?</a:t>
            </a:r>
          </a:p>
          <a:p>
            <a:pPr lvl="3">
              <a:buFont typeface="Wingdings" panose="05000000000000000000" pitchFamily="2" charset="2"/>
              <a:buChar char="§"/>
            </a:pPr>
            <a:endParaRPr lang="en-US" altLang="en-US" sz="2000" dirty="0">
              <a:solidFill>
                <a:srgbClr val="000000"/>
              </a:solidFill>
              <a:ea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60</a:t>
            </a:fld>
            <a:endParaRPr lang="en-US" dirty="0"/>
          </a:p>
        </p:txBody>
      </p:sp>
    </p:spTree>
    <p:extLst>
      <p:ext uri="{BB962C8B-B14F-4D97-AF65-F5344CB8AC3E}">
        <p14:creationId xmlns:p14="http://schemas.microsoft.com/office/powerpoint/2010/main" val="20573789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4</a:t>
            </a:r>
            <a:endParaRPr lang="en-US" sz="3700" dirty="0">
              <a:latin typeface="+mn-lt"/>
            </a:endParaRPr>
          </a:p>
        </p:txBody>
      </p:sp>
      <p:sp>
        <p:nvSpPr>
          <p:cNvPr id="3" name="Content Placeholder 2"/>
          <p:cNvSpPr>
            <a:spLocks noGrp="1"/>
          </p:cNvSpPr>
          <p:nvPr>
            <p:ph idx="1"/>
          </p:nvPr>
        </p:nvSpPr>
        <p:spPr/>
        <p:txBody>
          <a:bodyPr/>
          <a:lstStyle/>
          <a:p>
            <a:pPr lvl="1"/>
            <a:r>
              <a:rPr lang="en-US" altLang="en-US" dirty="0">
                <a:solidFill>
                  <a:srgbClr val="000000"/>
                </a:solidFill>
              </a:rPr>
              <a:t>Description of the delivery model </a:t>
            </a:r>
            <a:r>
              <a:rPr lang="en-US" altLang="en-US" sz="2000" i="1" dirty="0">
                <a:solidFill>
                  <a:srgbClr val="000000"/>
                </a:solidFill>
              </a:rPr>
              <a:t>(continued)</a:t>
            </a:r>
          </a:p>
          <a:p>
            <a:pPr lvl="2">
              <a:buFont typeface="Courier New" panose="02070309020205020404" pitchFamily="49" charset="0"/>
              <a:buChar char="o"/>
            </a:pPr>
            <a:r>
              <a:rPr lang="en-US" altLang="en-US" dirty="0" smtClean="0">
                <a:solidFill>
                  <a:srgbClr val="000000"/>
                </a:solidFill>
                <a:ea typeface="Calibri" panose="020F0502020204030204" pitchFamily="34" charset="0"/>
                <a:cs typeface="Calibri" panose="020F0502020204030204" pitchFamily="34" charset="0"/>
              </a:rPr>
              <a:t>What </a:t>
            </a:r>
            <a:r>
              <a:rPr lang="en-US" altLang="en-US" dirty="0">
                <a:solidFill>
                  <a:srgbClr val="000000"/>
                </a:solidFill>
                <a:ea typeface="Calibri" panose="020F0502020204030204" pitchFamily="34" charset="0"/>
                <a:cs typeface="Calibri" panose="020F0502020204030204" pitchFamily="34" charset="0"/>
              </a:rPr>
              <a:t>are the student/instructor ratios?</a:t>
            </a:r>
          </a:p>
          <a:p>
            <a:pPr lvl="2">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How and when will progress monitoring occur?</a:t>
            </a:r>
          </a:p>
          <a:p>
            <a:pPr lvl="2">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What plans does the school/district have to address program modifications when applicable? </a:t>
            </a:r>
          </a:p>
          <a:p>
            <a:pPr lvl="2">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What, if any, transportation services will be provided?</a:t>
            </a:r>
          </a:p>
          <a:p>
            <a:pPr lvl="2">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If snacks are provided, how are they funded?  </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61</a:t>
            </a:fld>
            <a:endParaRPr lang="en-US" dirty="0"/>
          </a:p>
        </p:txBody>
      </p:sp>
    </p:spTree>
    <p:extLst>
      <p:ext uri="{BB962C8B-B14F-4D97-AF65-F5344CB8AC3E}">
        <p14:creationId xmlns:p14="http://schemas.microsoft.com/office/powerpoint/2010/main" val="257659627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FLP </a:t>
            </a:r>
            <a:r>
              <a:rPr lang="en-US" sz="3700" dirty="0" smtClean="0">
                <a:latin typeface="+mn-lt"/>
              </a:rPr>
              <a:t>Component</a:t>
            </a:r>
            <a:r>
              <a:rPr lang="en-US" sz="4000" dirty="0" smtClean="0">
                <a:latin typeface="+mn-lt"/>
              </a:rPr>
              <a:t> 4</a:t>
            </a:r>
            <a:endParaRPr lang="en-US" sz="4000" dirty="0">
              <a:latin typeface="+mn-lt"/>
            </a:endParaRPr>
          </a:p>
        </p:txBody>
      </p:sp>
      <p:sp>
        <p:nvSpPr>
          <p:cNvPr id="3" name="Content Placeholder 2"/>
          <p:cNvSpPr>
            <a:spLocks noGrp="1"/>
          </p:cNvSpPr>
          <p:nvPr>
            <p:ph idx="1"/>
          </p:nvPr>
        </p:nvSpPr>
        <p:spPr/>
        <p:txBody>
          <a:bodyPr/>
          <a:lstStyle/>
          <a:p>
            <a:pPr lvl="1">
              <a:defRPr/>
            </a:pPr>
            <a:r>
              <a:rPr lang="en-US" dirty="0">
                <a:solidFill>
                  <a:srgbClr val="000000"/>
                </a:solidFill>
              </a:rPr>
              <a:t>Description of the delivery model </a:t>
            </a:r>
            <a:r>
              <a:rPr lang="en-US" sz="2000" i="1" dirty="0">
                <a:solidFill>
                  <a:srgbClr val="000000"/>
                </a:solidFill>
              </a:rPr>
              <a:t>(continued)</a:t>
            </a:r>
          </a:p>
          <a:p>
            <a:pPr lvl="2">
              <a:buFont typeface="Courier New" panose="02070309020205020404" pitchFamily="49" charset="0"/>
              <a:buChar char="o"/>
              <a:defRPr/>
            </a:pPr>
            <a:r>
              <a:rPr lang="en-US" dirty="0">
                <a:solidFill>
                  <a:srgbClr val="000000"/>
                </a:solidFill>
                <a:ea typeface="Calibri"/>
              </a:rPr>
              <a:t>Must extend the learning day in some way.</a:t>
            </a:r>
          </a:p>
          <a:p>
            <a:pPr lvl="3">
              <a:buFont typeface="Wingdings" panose="05000000000000000000" pitchFamily="2" charset="2"/>
              <a:buChar char="§"/>
              <a:defRPr/>
            </a:pPr>
            <a:r>
              <a:rPr lang="en-US" sz="2000" dirty="0">
                <a:solidFill>
                  <a:srgbClr val="000000"/>
                </a:solidFill>
                <a:ea typeface="Calibri"/>
              </a:rPr>
              <a:t>May not replace any required class for the student. </a:t>
            </a:r>
          </a:p>
          <a:p>
            <a:pPr lvl="3">
              <a:buFont typeface="Wingdings" panose="05000000000000000000" pitchFamily="2" charset="2"/>
              <a:buChar char="§"/>
              <a:defRPr/>
            </a:pPr>
            <a:r>
              <a:rPr lang="en-US" sz="2000" dirty="0">
                <a:solidFill>
                  <a:srgbClr val="000000"/>
                </a:solidFill>
                <a:ea typeface="Calibri"/>
              </a:rPr>
              <a:t>Pull out programs are almost always unallowable.</a:t>
            </a:r>
          </a:p>
          <a:p>
            <a:pPr lvl="1">
              <a:defRPr/>
            </a:pPr>
            <a:r>
              <a:rPr lang="en-US" dirty="0"/>
              <a:t>Example</a:t>
            </a:r>
          </a:p>
          <a:p>
            <a:pPr lvl="2" indent="0">
              <a:buNone/>
              <a:defRPr/>
            </a:pPr>
            <a:r>
              <a:rPr lang="en-US" dirty="0">
                <a:solidFill>
                  <a:srgbClr val="000000"/>
                </a:solidFill>
                <a:ea typeface="Calibri"/>
                <a:hlinkClick r:id="rId2" action="ppaction://hlinkfile"/>
              </a:rPr>
              <a:t>Delivery Model Sample</a:t>
            </a:r>
            <a:endParaRPr lang="en-US" dirty="0">
              <a:solidFill>
                <a:srgbClr val="000000"/>
              </a:solidFill>
              <a:ea typeface="Calibri"/>
            </a:endParaRPr>
          </a:p>
          <a:p>
            <a:pPr lvl="2">
              <a:defRPr/>
            </a:pPr>
            <a:endParaRPr lang="en-US" dirty="0">
              <a:solidFill>
                <a:srgbClr val="000000"/>
              </a:solidFill>
              <a:ea typeface="Calibri"/>
            </a:endParaRPr>
          </a:p>
          <a:p>
            <a:pPr lvl="2">
              <a:defRPr/>
            </a:pPr>
            <a:endParaRPr lang="en-US" dirty="0">
              <a:solidFill>
                <a:srgbClr val="000000"/>
              </a:solidFill>
              <a:ea typeface="Calibri"/>
            </a:endParaRP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62</a:t>
            </a:fld>
            <a:endParaRPr lang="en-US" dirty="0"/>
          </a:p>
        </p:txBody>
      </p:sp>
    </p:spTree>
    <p:extLst>
      <p:ext uri="{BB962C8B-B14F-4D97-AF65-F5344CB8AC3E}">
        <p14:creationId xmlns:p14="http://schemas.microsoft.com/office/powerpoint/2010/main" val="1373432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4</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Second Element:</a:t>
            </a:r>
          </a:p>
          <a:p>
            <a:pPr lvl="1"/>
            <a:r>
              <a:rPr lang="en-US" altLang="en-US" dirty="0">
                <a:solidFill>
                  <a:srgbClr val="000000"/>
                </a:solidFill>
              </a:rPr>
              <a:t>Compliance with Title I laws and regulations.</a:t>
            </a:r>
            <a:endParaRPr lang="en-US" altLang="en-US" i="1" dirty="0">
              <a:solidFill>
                <a:srgbClr val="000000"/>
              </a:solidFill>
            </a:endParaRPr>
          </a:p>
          <a:p>
            <a:pPr lvl="2">
              <a:buFont typeface="Courier New" panose="02070309020205020404" pitchFamily="49" charset="0"/>
              <a:buChar char="o"/>
            </a:pPr>
            <a:r>
              <a:rPr lang="en-US" altLang="en-US" dirty="0"/>
              <a:t>How will the school ensure that it is in compliance with Title I law and regulations?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63</a:t>
            </a:fld>
            <a:endParaRPr lang="en-US" dirty="0"/>
          </a:p>
        </p:txBody>
      </p:sp>
    </p:spTree>
    <p:extLst>
      <p:ext uri="{BB962C8B-B14F-4D97-AF65-F5344CB8AC3E}">
        <p14:creationId xmlns:p14="http://schemas.microsoft.com/office/powerpoint/2010/main" val="2664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4</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dirty="0"/>
              <a:t>Questions:</a:t>
            </a:r>
          </a:p>
          <a:p>
            <a:pPr lvl="1"/>
            <a:r>
              <a:rPr lang="en-US" altLang="en-US" dirty="0">
                <a:solidFill>
                  <a:srgbClr val="000000"/>
                </a:solidFill>
              </a:rPr>
              <a:t>May special education teachers be employed to teach </a:t>
            </a:r>
            <a:br>
              <a:rPr lang="en-US" altLang="en-US" dirty="0">
                <a:solidFill>
                  <a:srgbClr val="000000"/>
                </a:solidFill>
              </a:rPr>
            </a:br>
            <a:r>
              <a:rPr lang="en-US" altLang="en-US" dirty="0">
                <a:solidFill>
                  <a:srgbClr val="000000"/>
                </a:solidFill>
              </a:rPr>
              <a:t>in the FLP?</a:t>
            </a:r>
            <a:endParaRPr lang="en-US" altLang="en-US" i="1" dirty="0">
              <a:solidFill>
                <a:srgbClr val="000000"/>
              </a:solidFill>
            </a:endParaRPr>
          </a:p>
          <a:p>
            <a:pPr lvl="2">
              <a:buFont typeface="Courier New" panose="02070309020205020404" pitchFamily="49" charset="0"/>
              <a:buChar char="o"/>
            </a:pPr>
            <a:r>
              <a:rPr lang="en-US" altLang="en-US" dirty="0"/>
              <a:t>Yes.  However, the special education teacher paid with Title I, Part A funds must teach the FLP curriculum.  Special Education teachers paid with Title I, Part A funds </a:t>
            </a:r>
            <a:r>
              <a:rPr lang="en-US" altLang="en-US" b="1" dirty="0"/>
              <a:t>may not </a:t>
            </a:r>
            <a:r>
              <a:rPr lang="en-US" altLang="en-US" dirty="0"/>
              <a:t>provide special education services required by an IEP.  This would be a supplanting issue.</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64</a:t>
            </a:fld>
            <a:endParaRPr lang="en-US" dirty="0"/>
          </a:p>
        </p:txBody>
      </p:sp>
    </p:spTree>
    <p:extLst>
      <p:ext uri="{BB962C8B-B14F-4D97-AF65-F5344CB8AC3E}">
        <p14:creationId xmlns:p14="http://schemas.microsoft.com/office/powerpoint/2010/main" val="332500540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4</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dirty="0"/>
              <a:t>Questions:</a:t>
            </a:r>
          </a:p>
          <a:p>
            <a:pPr lvl="1"/>
            <a:r>
              <a:rPr lang="en-US" altLang="en-US" dirty="0">
                <a:solidFill>
                  <a:srgbClr val="000000"/>
                </a:solidFill>
              </a:rPr>
              <a:t>The IEP for a special education student who is participating in the FLP program requires that the student receives the services of a paraprofessional.  What program is responsible for providing that service?</a:t>
            </a:r>
          </a:p>
          <a:p>
            <a:pPr lvl="2">
              <a:buFont typeface="Courier New" panose="02070309020205020404" pitchFamily="49" charset="0"/>
              <a:buChar char="o"/>
            </a:pPr>
            <a:r>
              <a:rPr lang="en-US" altLang="en-US" dirty="0"/>
              <a:t>Services that are a part of a student’s IEP must be provided using special education funds.   However, certain requirements in a student’s IEP may be carried out without raising the question of supplanting:</a:t>
            </a:r>
          </a:p>
          <a:p>
            <a:pPr lvl="3">
              <a:buFont typeface="Wingdings" panose="05000000000000000000" pitchFamily="2" charset="2"/>
              <a:buChar char="§"/>
            </a:pPr>
            <a:r>
              <a:rPr lang="en-US" altLang="en-US" sz="2000" dirty="0"/>
              <a:t>Preferential seating</a:t>
            </a:r>
          </a:p>
          <a:p>
            <a:pPr lvl="3">
              <a:buFont typeface="Wingdings" panose="05000000000000000000" pitchFamily="2" charset="2"/>
              <a:buChar char="§"/>
            </a:pPr>
            <a:r>
              <a:rPr lang="en-US" altLang="en-US" sz="2000" dirty="0"/>
              <a:t>Modified/differentiated assignments (amount, response format, etc.)</a:t>
            </a:r>
          </a:p>
          <a:p>
            <a:pPr lvl="3">
              <a:buFont typeface="Wingdings" panose="05000000000000000000" pitchFamily="2" charset="2"/>
              <a:buChar char="§"/>
            </a:pPr>
            <a:r>
              <a:rPr lang="en-US" altLang="en-US" sz="2000" dirty="0"/>
              <a:t>Colored overlays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65</a:t>
            </a:fld>
            <a:endParaRPr lang="en-US" dirty="0"/>
          </a:p>
        </p:txBody>
      </p:sp>
    </p:spTree>
    <p:extLst>
      <p:ext uri="{BB962C8B-B14F-4D97-AF65-F5344CB8AC3E}">
        <p14:creationId xmlns:p14="http://schemas.microsoft.com/office/powerpoint/2010/main" val="41229125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p:txBody>
          <a:bodyPr/>
          <a:lstStyle/>
          <a:p>
            <a:pPr marL="350838" indent="-350838">
              <a:spcBef>
                <a:spcPts val="0"/>
              </a:spcBef>
              <a:spcAft>
                <a:spcPts val="0"/>
              </a:spcAft>
              <a:buFont typeface="Arial" charset="0"/>
              <a:buNone/>
              <a:defRPr/>
            </a:pPr>
            <a:r>
              <a:rPr lang="en-US" dirty="0">
                <a:solidFill>
                  <a:srgbClr val="000000"/>
                </a:solidFill>
                <a:ea typeface="Calibri"/>
              </a:rPr>
              <a:t>5. Describe the professional development that the district will provide for the FLP instructional staff </a:t>
            </a:r>
            <a:br>
              <a:rPr lang="en-US" dirty="0">
                <a:solidFill>
                  <a:srgbClr val="000000"/>
                </a:solidFill>
                <a:ea typeface="Calibri"/>
              </a:rPr>
            </a:br>
            <a:r>
              <a:rPr lang="en-US" dirty="0">
                <a:solidFill>
                  <a:srgbClr val="000000"/>
                </a:solidFill>
                <a:ea typeface="Calibri"/>
              </a:rPr>
              <a:t>to ensure that:</a:t>
            </a:r>
          </a:p>
          <a:p>
            <a:pPr marL="514350" indent="-514350">
              <a:spcBef>
                <a:spcPts val="0"/>
              </a:spcBef>
              <a:spcAft>
                <a:spcPts val="0"/>
              </a:spcAft>
              <a:buFont typeface="Arial" charset="0"/>
              <a:buNone/>
              <a:defRPr/>
            </a:pPr>
            <a:endParaRPr lang="en-US" sz="1400" dirty="0">
              <a:ea typeface="Calibri"/>
            </a:endParaRPr>
          </a:p>
          <a:p>
            <a:pPr marL="742950" lvl="1" indent="-342900">
              <a:spcBef>
                <a:spcPts val="0"/>
              </a:spcBef>
              <a:spcAft>
                <a:spcPts val="0"/>
              </a:spcAft>
              <a:defRPr/>
            </a:pPr>
            <a:r>
              <a:rPr lang="en-US" dirty="0">
                <a:solidFill>
                  <a:srgbClr val="000000"/>
                </a:solidFill>
                <a:ea typeface="Calibri"/>
              </a:rPr>
              <a:t>Instruction is tailored to the needs of participating students.</a:t>
            </a:r>
            <a:endParaRPr lang="en-US" dirty="0">
              <a:ea typeface="Calibri"/>
            </a:endParaRPr>
          </a:p>
          <a:p>
            <a:pPr lvl="1">
              <a:defRPr/>
            </a:pPr>
            <a:r>
              <a:rPr lang="en-US" dirty="0">
                <a:solidFill>
                  <a:srgbClr val="000000"/>
                </a:solidFill>
                <a:ea typeface="Calibri"/>
              </a:rPr>
              <a:t>Instructional strategies are effective in helping at-risk students achieve success.</a:t>
            </a: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66</a:t>
            </a:fld>
            <a:endParaRPr lang="en-US" dirty="0"/>
          </a:p>
        </p:txBody>
      </p:sp>
    </p:spTree>
    <p:extLst>
      <p:ext uri="{BB962C8B-B14F-4D97-AF65-F5344CB8AC3E}">
        <p14:creationId xmlns:p14="http://schemas.microsoft.com/office/powerpoint/2010/main" val="31131117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dirty="0"/>
              <a:t>Elements to be addressed in this component:</a:t>
            </a:r>
          </a:p>
          <a:p>
            <a:pPr marL="742950" lvl="1" indent="-342900">
              <a:spcBef>
                <a:spcPts val="0"/>
              </a:spcBef>
              <a:spcAft>
                <a:spcPts val="0"/>
              </a:spcAft>
              <a:defRPr/>
            </a:pPr>
            <a:r>
              <a:rPr lang="en-US" dirty="0">
                <a:solidFill>
                  <a:srgbClr val="000000"/>
                </a:solidFill>
                <a:ea typeface="Calibri"/>
              </a:rPr>
              <a:t>Professional development that the district will provide </a:t>
            </a:r>
            <a:br>
              <a:rPr lang="en-US" dirty="0">
                <a:solidFill>
                  <a:srgbClr val="000000"/>
                </a:solidFill>
                <a:ea typeface="Calibri"/>
              </a:rPr>
            </a:br>
            <a:r>
              <a:rPr lang="en-US" dirty="0">
                <a:solidFill>
                  <a:srgbClr val="000000"/>
                </a:solidFill>
                <a:ea typeface="Calibri"/>
              </a:rPr>
              <a:t>for the FLP instructional staff  that ensures that instruction that is tailored to the needs of participating students.</a:t>
            </a:r>
            <a:endParaRPr lang="en-US" dirty="0">
              <a:ea typeface="Calibri"/>
            </a:endParaRPr>
          </a:p>
          <a:p>
            <a:pPr lvl="1">
              <a:defRPr/>
            </a:pPr>
            <a:r>
              <a:rPr lang="en-US" dirty="0">
                <a:solidFill>
                  <a:srgbClr val="000000"/>
                </a:solidFill>
                <a:ea typeface="Calibri"/>
              </a:rPr>
              <a:t>Professional development that the district will provide </a:t>
            </a:r>
            <a:br>
              <a:rPr lang="en-US" dirty="0">
                <a:solidFill>
                  <a:srgbClr val="000000"/>
                </a:solidFill>
                <a:ea typeface="Calibri"/>
              </a:rPr>
            </a:br>
            <a:r>
              <a:rPr lang="en-US" dirty="0">
                <a:solidFill>
                  <a:srgbClr val="000000"/>
                </a:solidFill>
                <a:ea typeface="Calibri"/>
              </a:rPr>
              <a:t>for the FLP instructional staff that ensures that instructional strategies are effective in helping at-risk students achieve success.</a:t>
            </a:r>
            <a:endParaRPr lang="en-US" sz="2000"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67</a:t>
            </a:fld>
            <a:endParaRPr lang="en-US" dirty="0"/>
          </a:p>
        </p:txBody>
      </p:sp>
    </p:spTree>
    <p:extLst>
      <p:ext uri="{BB962C8B-B14F-4D97-AF65-F5344CB8AC3E}">
        <p14:creationId xmlns:p14="http://schemas.microsoft.com/office/powerpoint/2010/main" val="3501081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a:xfrm>
            <a:off x="628650" y="1659579"/>
            <a:ext cx="7886700" cy="4517384"/>
          </a:xfrm>
        </p:spPr>
        <p:txBody>
          <a:bodyPr/>
          <a:lstStyle/>
          <a:p>
            <a:pPr marL="0" indent="0">
              <a:buNone/>
            </a:pPr>
            <a:r>
              <a:rPr lang="en-US" altLang="en-US" dirty="0"/>
              <a:t>First Element: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Professional development that the district will provide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for the FLP instructional staff  that ensures that instruction that is tailored to the needs of participating students.</a:t>
            </a:r>
          </a:p>
          <a:p>
            <a:pPr lvl="2" indent="-342900">
              <a:spcBef>
                <a:spcPct val="0"/>
              </a:spcBef>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The professional development that is required in the FLP whether from the district’s FLP set-aside or a Priority school’s set-aside from the school’s regular Title I, Part A allocation is for FLP instructional staff </a:t>
            </a:r>
            <a:r>
              <a:rPr lang="en-US" altLang="en-US" b="1" dirty="0">
                <a:solidFill>
                  <a:srgbClr val="000000"/>
                </a:solidFill>
                <a:ea typeface="Calibri" panose="020F0502020204030204" pitchFamily="34" charset="0"/>
                <a:cs typeface="Calibri" panose="020F0502020204030204" pitchFamily="34" charset="0"/>
              </a:rPr>
              <a:t>only</a:t>
            </a:r>
            <a:r>
              <a:rPr lang="en-US" altLang="en-US" dirty="0">
                <a:solidFill>
                  <a:srgbClr val="000000"/>
                </a:solidFill>
                <a:ea typeface="Calibri" panose="020F0502020204030204" pitchFamily="34" charset="0"/>
                <a:cs typeface="Calibri" panose="020F0502020204030204" pitchFamily="34" charset="0"/>
              </a:rPr>
              <a:t>.  In some cases, Priority schools that are required to set-aside </a:t>
            </a:r>
            <a:r>
              <a:rPr lang="en-US" altLang="en-US" dirty="0" smtClean="0">
                <a:solidFill>
                  <a:srgbClr val="000000"/>
                </a:solidFill>
                <a:ea typeface="Calibri" panose="020F0502020204030204" pitchFamily="34" charset="0"/>
                <a:cs typeface="Calibri" panose="020F0502020204030204" pitchFamily="34" charset="0"/>
              </a:rPr>
              <a:t>3-5-percent </a:t>
            </a:r>
            <a:r>
              <a:rPr lang="en-US" altLang="en-US" dirty="0">
                <a:solidFill>
                  <a:srgbClr val="000000"/>
                </a:solidFill>
                <a:ea typeface="Calibri" panose="020F0502020204030204" pitchFamily="34" charset="0"/>
                <a:cs typeface="Calibri" panose="020F0502020204030204" pitchFamily="34" charset="0"/>
              </a:rPr>
              <a:t>of their Title I, Part A allocation </a:t>
            </a:r>
            <a:r>
              <a:rPr lang="en-US" altLang="en-US" dirty="0" smtClean="0">
                <a:solidFill>
                  <a:srgbClr val="000000"/>
                </a:solidFill>
                <a:ea typeface="Calibri" panose="020F0502020204030204" pitchFamily="34" charset="0"/>
                <a:cs typeface="Calibri" panose="020F0502020204030204" pitchFamily="34" charset="0"/>
              </a:rPr>
              <a:t>for </a:t>
            </a:r>
            <a:r>
              <a:rPr lang="en-US" altLang="en-US" dirty="0">
                <a:solidFill>
                  <a:srgbClr val="000000"/>
                </a:solidFill>
                <a:ea typeface="Calibri" panose="020F0502020204030204" pitchFamily="34" charset="0"/>
                <a:cs typeface="Calibri" panose="020F0502020204030204" pitchFamily="34" charset="0"/>
              </a:rPr>
              <a:t>professional learning for FLP may have difficulty in expending the entire set-aside for FLP professional learning.  The Title I Director from the district should contact Jennifer Davenport </a:t>
            </a:r>
            <a:r>
              <a:rPr lang="en-US" altLang="en-US" dirty="0" smtClean="0">
                <a:solidFill>
                  <a:srgbClr val="000000"/>
                </a:solidFill>
                <a:ea typeface="Calibri" panose="020F0502020204030204" pitchFamily="34" charset="0"/>
                <a:cs typeface="Calibri" panose="020F0502020204030204" pitchFamily="34" charset="0"/>
              </a:rPr>
              <a:t>or Tammy Wilkes in </a:t>
            </a:r>
            <a:r>
              <a:rPr lang="en-US" altLang="en-US" dirty="0">
                <a:solidFill>
                  <a:srgbClr val="000000"/>
                </a:solidFill>
                <a:ea typeface="Calibri" panose="020F0502020204030204" pitchFamily="34" charset="0"/>
                <a:cs typeface="Calibri" panose="020F0502020204030204" pitchFamily="34" charset="0"/>
              </a:rPr>
              <a:t>these instances for guidance related to the expenditure of these funds.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68</a:t>
            </a:fld>
            <a:endParaRPr lang="en-US" dirty="0"/>
          </a:p>
        </p:txBody>
      </p:sp>
    </p:spTree>
    <p:extLst>
      <p:ext uri="{BB962C8B-B14F-4D97-AF65-F5344CB8AC3E}">
        <p14:creationId xmlns:p14="http://schemas.microsoft.com/office/powerpoint/2010/main" val="185365648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p:txBody>
          <a:bodyPr/>
          <a:lstStyle/>
          <a:p>
            <a:pPr marL="0" lvl="1" indent="0">
              <a:buNone/>
            </a:pPr>
            <a:r>
              <a:rPr lang="en-US" altLang="en-US" dirty="0"/>
              <a:t>First Element</a:t>
            </a:r>
            <a:r>
              <a:rPr lang="en-US" altLang="en-US" sz="2000" i="1" dirty="0">
                <a:solidFill>
                  <a:srgbClr val="000000"/>
                </a:solidFill>
              </a:rPr>
              <a:t> (continued) :</a:t>
            </a:r>
          </a:p>
          <a:p>
            <a:pPr lvl="2" indent="-342900">
              <a:spcBef>
                <a:spcPct val="0"/>
              </a:spcBef>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The professional learning provided to FLP instructors must be specific to the needs of participating FLP students.</a:t>
            </a:r>
          </a:p>
          <a:p>
            <a:pPr lvl="2" indent="-342900">
              <a:spcBef>
                <a:spcPct val="0"/>
              </a:spcBef>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Professional learning provided to FLP instructors must provide strategies and tools to FLP instructors that are effective for at-risk learners.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69</a:t>
            </a:fld>
            <a:endParaRPr lang="en-US" dirty="0"/>
          </a:p>
        </p:txBody>
      </p:sp>
    </p:spTree>
    <p:extLst>
      <p:ext uri="{BB962C8B-B14F-4D97-AF65-F5344CB8AC3E}">
        <p14:creationId xmlns:p14="http://schemas.microsoft.com/office/powerpoint/2010/main" val="1020995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r>
              <a:rPr lang="en-US" altLang="en-US" sz="3700" dirty="0">
                <a:latin typeface="Calibri" pitchFamily="34" charset="0"/>
              </a:rPr>
              <a:t>General Information  </a:t>
            </a:r>
          </a:p>
        </p:txBody>
      </p:sp>
      <p:sp>
        <p:nvSpPr>
          <p:cNvPr id="25603" name="Text Placeholder 2"/>
          <p:cNvSpPr>
            <a:spLocks noGrp="1"/>
          </p:cNvSpPr>
          <p:nvPr>
            <p:ph type="body" idx="1"/>
          </p:nvPr>
        </p:nvSpPr>
        <p:spPr>
          <a:xfrm>
            <a:off x="457200" y="1582737"/>
            <a:ext cx="8240713" cy="722579"/>
          </a:xfrm>
        </p:spPr>
        <p:txBody>
          <a:bodyPr/>
          <a:lstStyle/>
          <a:p>
            <a:r>
              <a:rPr lang="en-US" altLang="en-US" dirty="0" smtClean="0"/>
              <a:t>The FLP replaces Supplemental Educational Services (SES) formally required of schools in needs improvement.</a:t>
            </a:r>
          </a:p>
        </p:txBody>
      </p:sp>
      <p:sp>
        <p:nvSpPr>
          <p:cNvPr id="2" name="Content Placeholder 2"/>
          <p:cNvSpPr>
            <a:spLocks noGrp="1"/>
          </p:cNvSpPr>
          <p:nvPr>
            <p:ph sz="half" idx="2"/>
          </p:nvPr>
        </p:nvSpPr>
        <p:spPr>
          <a:xfrm>
            <a:off x="457200" y="2305317"/>
            <a:ext cx="4040188" cy="3820845"/>
          </a:xfrm>
        </p:spPr>
        <p:txBody>
          <a:bodyPr/>
          <a:lstStyle/>
          <a:p>
            <a:pPr marL="0" indent="0" algn="ctr">
              <a:buFont typeface="Arial" charset="0"/>
              <a:buNone/>
              <a:defRPr/>
            </a:pPr>
            <a:r>
              <a:rPr lang="en-US" dirty="0" smtClean="0"/>
              <a:t>SES</a:t>
            </a:r>
          </a:p>
          <a:p>
            <a:pPr>
              <a:buFont typeface="Arial" charset="0"/>
              <a:buChar char="•"/>
              <a:defRPr/>
            </a:pPr>
            <a:r>
              <a:rPr lang="en-US" sz="2000" dirty="0" smtClean="0"/>
              <a:t>Required the use of outside providers approved by GaDOE </a:t>
            </a:r>
            <a:br>
              <a:rPr lang="en-US" sz="2000" dirty="0" smtClean="0"/>
            </a:br>
            <a:r>
              <a:rPr lang="en-US" sz="2000" dirty="0" smtClean="0"/>
              <a:t>to provide free tutoring to eligible students based on Federal Rank Order </a:t>
            </a:r>
          </a:p>
          <a:p>
            <a:pPr>
              <a:buFont typeface="Arial" charset="0"/>
              <a:buChar char="•"/>
              <a:defRPr/>
            </a:pPr>
            <a:r>
              <a:rPr lang="en-US" sz="2000" dirty="0" smtClean="0"/>
              <a:t>Was designed to improve </a:t>
            </a:r>
            <a:br>
              <a:rPr lang="en-US" sz="2000" dirty="0" smtClean="0"/>
            </a:br>
            <a:r>
              <a:rPr lang="en-US" sz="2000" dirty="0" smtClean="0"/>
              <a:t>the academic achievement </a:t>
            </a:r>
            <a:br>
              <a:rPr lang="en-US" sz="2000" dirty="0" smtClean="0"/>
            </a:br>
            <a:r>
              <a:rPr lang="en-US" sz="2000" dirty="0" smtClean="0"/>
              <a:t>of </a:t>
            </a:r>
            <a:r>
              <a:rPr lang="en-US" sz="2000" b="1" dirty="0" smtClean="0"/>
              <a:t>individual </a:t>
            </a:r>
            <a:r>
              <a:rPr lang="en-US" sz="2000" dirty="0" smtClean="0"/>
              <a:t>students</a:t>
            </a:r>
          </a:p>
          <a:p>
            <a:pPr>
              <a:buFont typeface="Arial" charset="0"/>
              <a:buChar char="•"/>
              <a:defRPr/>
            </a:pPr>
            <a:endParaRPr lang="en-US" sz="2000" dirty="0" smtClean="0"/>
          </a:p>
          <a:p>
            <a:pPr marL="0" indent="0">
              <a:buFont typeface="Arial" charset="0"/>
              <a:buNone/>
              <a:defRPr/>
            </a:pPr>
            <a:endParaRPr lang="en-US" sz="2000" dirty="0"/>
          </a:p>
          <a:p>
            <a:pPr>
              <a:buFont typeface="Wingdings" pitchFamily="2" charset="2"/>
              <a:buChar char="Ø"/>
              <a:defRPr/>
            </a:pPr>
            <a:endParaRPr lang="en-US" sz="2800" dirty="0" smtClean="0"/>
          </a:p>
          <a:p>
            <a:pPr>
              <a:buFont typeface="Arial" charset="0"/>
              <a:buNone/>
              <a:defRPr/>
            </a:pPr>
            <a:r>
              <a:rPr lang="en-US" sz="2800" dirty="0" smtClean="0"/>
              <a:t> </a:t>
            </a:r>
            <a:endParaRPr lang="en-US" sz="2800" dirty="0" smtClean="0">
              <a:solidFill>
                <a:srgbClr val="FF0000"/>
              </a:solidFill>
            </a:endParaRPr>
          </a:p>
        </p:txBody>
      </p:sp>
      <p:sp>
        <p:nvSpPr>
          <p:cNvPr id="5" name="Content Placeholder 4"/>
          <p:cNvSpPr>
            <a:spLocks noGrp="1"/>
          </p:cNvSpPr>
          <p:nvPr>
            <p:ph sz="quarter" idx="4"/>
          </p:nvPr>
        </p:nvSpPr>
        <p:spPr>
          <a:xfrm>
            <a:off x="4656138" y="2305316"/>
            <a:ext cx="4041775" cy="3951288"/>
          </a:xfrm>
        </p:spPr>
        <p:txBody>
          <a:bodyPr/>
          <a:lstStyle/>
          <a:p>
            <a:pPr marL="0" indent="0" algn="ctr">
              <a:buFont typeface="Arial" charset="0"/>
              <a:buNone/>
              <a:defRPr/>
            </a:pPr>
            <a:r>
              <a:rPr lang="en-US" dirty="0" smtClean="0"/>
              <a:t>FLP</a:t>
            </a:r>
          </a:p>
          <a:p>
            <a:pPr>
              <a:buFont typeface="Arial" charset="0"/>
              <a:buChar char="•"/>
              <a:defRPr/>
            </a:pPr>
            <a:r>
              <a:rPr lang="en-US" sz="2000" dirty="0" smtClean="0"/>
              <a:t>Allows districts to design and provide supplemental extended learning opportunities to </a:t>
            </a:r>
            <a:r>
              <a:rPr lang="en-US" sz="2000" dirty="0"/>
              <a:t>eligible students based on Federal Rank Order </a:t>
            </a:r>
          </a:p>
          <a:p>
            <a:pPr>
              <a:buFont typeface="Arial" charset="0"/>
              <a:buChar char="•"/>
              <a:defRPr/>
            </a:pPr>
            <a:r>
              <a:rPr lang="en-US" sz="2000" dirty="0" smtClean="0"/>
              <a:t>Is designed to improve </a:t>
            </a:r>
            <a:r>
              <a:rPr lang="en-US" sz="2000" dirty="0"/>
              <a:t>the academic </a:t>
            </a:r>
            <a:r>
              <a:rPr lang="en-US" sz="2000" dirty="0" smtClean="0"/>
              <a:t>achievement </a:t>
            </a:r>
            <a:br>
              <a:rPr lang="en-US" sz="2000" dirty="0" smtClean="0"/>
            </a:br>
            <a:r>
              <a:rPr lang="en-US" sz="2000" dirty="0" smtClean="0"/>
              <a:t>of </a:t>
            </a:r>
            <a:r>
              <a:rPr lang="en-US" sz="2000" b="1" dirty="0"/>
              <a:t>individual</a:t>
            </a:r>
            <a:r>
              <a:rPr lang="en-US" sz="2000" dirty="0"/>
              <a:t> students</a:t>
            </a:r>
          </a:p>
          <a:p>
            <a:pPr>
              <a:buFont typeface="Arial" charset="0"/>
              <a:buChar char="•"/>
              <a:defRPr/>
            </a:pPr>
            <a:endParaRPr lang="en-US" sz="2000" dirty="0"/>
          </a:p>
        </p:txBody>
      </p:sp>
    </p:spTree>
    <p:extLst>
      <p:ext uri="{BB962C8B-B14F-4D97-AF65-F5344CB8AC3E}">
        <p14:creationId xmlns:p14="http://schemas.microsoft.com/office/powerpoint/2010/main" val="40381353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Second Element:</a:t>
            </a:r>
          </a:p>
          <a:p>
            <a:pPr lvl="1">
              <a:defRPr/>
            </a:pPr>
            <a:r>
              <a:rPr lang="en-US" dirty="0">
                <a:solidFill>
                  <a:srgbClr val="000000"/>
                </a:solidFill>
                <a:ea typeface="Calibri"/>
              </a:rPr>
              <a:t>Professional development that the district will provide </a:t>
            </a:r>
            <a:br>
              <a:rPr lang="en-US" dirty="0">
                <a:solidFill>
                  <a:srgbClr val="000000"/>
                </a:solidFill>
                <a:ea typeface="Calibri"/>
              </a:rPr>
            </a:br>
            <a:r>
              <a:rPr lang="en-US" dirty="0">
                <a:solidFill>
                  <a:srgbClr val="000000"/>
                </a:solidFill>
                <a:ea typeface="Calibri"/>
              </a:rPr>
              <a:t>for the FLP instructional staff that ensures that instructional strategies are effective in helping at-risk students achieve success.</a:t>
            </a:r>
          </a:p>
          <a:p>
            <a:pPr lvl="2">
              <a:buFont typeface="Courier New" panose="02070309020205020404" pitchFamily="49" charset="0"/>
              <a:buChar char="o"/>
              <a:defRPr/>
            </a:pPr>
            <a:r>
              <a:rPr lang="en-US" dirty="0">
                <a:solidFill>
                  <a:srgbClr val="000000"/>
                </a:solidFill>
              </a:rPr>
              <a:t>This may be professional development around progress monitoring and formative assessment.</a:t>
            </a: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70</a:t>
            </a:fld>
            <a:endParaRPr lang="en-US" dirty="0"/>
          </a:p>
        </p:txBody>
      </p:sp>
    </p:spTree>
    <p:extLst>
      <p:ext uri="{BB962C8B-B14F-4D97-AF65-F5344CB8AC3E}">
        <p14:creationId xmlns:p14="http://schemas.microsoft.com/office/powerpoint/2010/main" val="333996123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Both Elements:</a:t>
            </a:r>
          </a:p>
          <a:p>
            <a:pPr lvl="1">
              <a:defRPr/>
            </a:pPr>
            <a:r>
              <a:rPr lang="en-US" dirty="0">
                <a:solidFill>
                  <a:srgbClr val="000000"/>
                </a:solidFill>
                <a:ea typeface="Calibri"/>
              </a:rPr>
              <a:t>Provide details pertaining to:</a:t>
            </a:r>
          </a:p>
          <a:p>
            <a:pPr lvl="2">
              <a:buFont typeface="Courier New" panose="02070309020205020404" pitchFamily="49" charset="0"/>
              <a:buChar char="o"/>
              <a:defRPr/>
            </a:pPr>
            <a:r>
              <a:rPr lang="en-US" dirty="0">
                <a:solidFill>
                  <a:srgbClr val="000000"/>
                </a:solidFill>
                <a:ea typeface="Calibri"/>
              </a:rPr>
              <a:t>A description of the professional learning that the school/district will provide.</a:t>
            </a:r>
          </a:p>
          <a:p>
            <a:pPr lvl="2">
              <a:buFont typeface="Courier New" panose="02070309020205020404" pitchFamily="49" charset="0"/>
              <a:buChar char="o"/>
              <a:defRPr/>
            </a:pPr>
            <a:r>
              <a:rPr lang="en-US" dirty="0">
                <a:solidFill>
                  <a:srgbClr val="000000"/>
                </a:solidFill>
                <a:ea typeface="Calibri"/>
              </a:rPr>
              <a:t>When will the professional learning will take place?</a:t>
            </a:r>
          </a:p>
          <a:p>
            <a:pPr lvl="3">
              <a:buFont typeface="Wingdings" panose="05000000000000000000" pitchFamily="2" charset="2"/>
              <a:buChar char="§"/>
              <a:defRPr/>
            </a:pPr>
            <a:r>
              <a:rPr lang="en-US" dirty="0">
                <a:solidFill>
                  <a:srgbClr val="000000"/>
                </a:solidFill>
                <a:ea typeface="Calibri"/>
              </a:rPr>
              <a:t>Dates </a:t>
            </a:r>
          </a:p>
          <a:p>
            <a:pPr lvl="3">
              <a:buFont typeface="Wingdings" panose="05000000000000000000" pitchFamily="2" charset="2"/>
              <a:buChar char="§"/>
              <a:defRPr/>
            </a:pPr>
            <a:r>
              <a:rPr lang="en-US" dirty="0">
                <a:solidFill>
                  <a:srgbClr val="000000"/>
                </a:solidFill>
                <a:ea typeface="Calibri"/>
              </a:rPr>
              <a:t>Number of  hours for each professional learning activity offered</a:t>
            </a:r>
          </a:p>
          <a:p>
            <a:pPr lvl="2">
              <a:buFont typeface="Courier New" panose="02070309020205020404" pitchFamily="49" charset="0"/>
              <a:buChar char="o"/>
              <a:defRPr/>
            </a:pPr>
            <a:r>
              <a:rPr lang="en-US" dirty="0">
                <a:solidFill>
                  <a:srgbClr val="000000"/>
                </a:solidFill>
                <a:ea typeface="Calibri"/>
              </a:rPr>
              <a:t>Where will the Professional Learning take place?</a:t>
            </a:r>
          </a:p>
          <a:p>
            <a:pPr lvl="2">
              <a:buFont typeface="Courier New" panose="02070309020205020404" pitchFamily="49" charset="0"/>
              <a:buChar char="o"/>
              <a:defRPr/>
            </a:pPr>
            <a:r>
              <a:rPr lang="en-US" dirty="0">
                <a:solidFill>
                  <a:srgbClr val="000000"/>
                </a:solidFill>
                <a:ea typeface="Calibri"/>
              </a:rPr>
              <a:t>Who will conduct the training?</a:t>
            </a:r>
          </a:p>
          <a:p>
            <a:pPr lvl="2">
              <a:buFont typeface="Courier New" panose="02070309020205020404" pitchFamily="49" charset="0"/>
              <a:buChar char="o"/>
              <a:defRPr/>
            </a:pPr>
            <a:r>
              <a:rPr lang="en-US" dirty="0">
                <a:solidFill>
                  <a:srgbClr val="000000"/>
                </a:solidFill>
                <a:ea typeface="Calibri"/>
              </a:rPr>
              <a:t>What is the hourly rate for the teachers in the district?</a:t>
            </a:r>
          </a:p>
          <a:p>
            <a:pPr lvl="2">
              <a:buFont typeface="Courier New" panose="02070309020205020404" pitchFamily="49" charset="0"/>
              <a:buChar char="o"/>
              <a:defRPr/>
            </a:pPr>
            <a:r>
              <a:rPr lang="en-US" dirty="0">
                <a:solidFill>
                  <a:srgbClr val="000000"/>
                </a:solidFill>
                <a:ea typeface="Calibri"/>
              </a:rPr>
              <a:t>The procedures/processes the school/district has in place </a:t>
            </a:r>
            <a:br>
              <a:rPr lang="en-US" dirty="0">
                <a:solidFill>
                  <a:srgbClr val="000000"/>
                </a:solidFill>
                <a:ea typeface="Calibri"/>
              </a:rPr>
            </a:br>
            <a:r>
              <a:rPr lang="en-US" dirty="0">
                <a:solidFill>
                  <a:srgbClr val="000000"/>
                </a:solidFill>
                <a:ea typeface="Calibri"/>
              </a:rPr>
              <a:t>to ensure that the professional learning is for FLP instructors only.</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71</a:t>
            </a:fld>
            <a:endParaRPr lang="en-US" dirty="0"/>
          </a:p>
        </p:txBody>
      </p:sp>
    </p:spTree>
    <p:extLst>
      <p:ext uri="{BB962C8B-B14F-4D97-AF65-F5344CB8AC3E}">
        <p14:creationId xmlns:p14="http://schemas.microsoft.com/office/powerpoint/2010/main" val="21272474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Both Elements:</a:t>
            </a:r>
          </a:p>
          <a:p>
            <a:pPr lvl="1">
              <a:defRPr/>
            </a:pPr>
            <a:r>
              <a:rPr lang="en-US" sz="2300" dirty="0">
                <a:solidFill>
                  <a:srgbClr val="000000"/>
                </a:solidFill>
                <a:ea typeface="Calibri"/>
              </a:rPr>
              <a:t>Provide details pertaining to:</a:t>
            </a:r>
          </a:p>
          <a:p>
            <a:pPr lvl="2">
              <a:buFont typeface="Courier New" panose="02070309020205020404" pitchFamily="49" charset="0"/>
              <a:buChar char="o"/>
              <a:defRPr/>
            </a:pPr>
            <a:r>
              <a:rPr lang="en-US" dirty="0">
                <a:solidFill>
                  <a:srgbClr val="000000"/>
                </a:solidFill>
                <a:ea typeface="Calibri"/>
              </a:rPr>
              <a:t>The procedures/processes the school/district has in place </a:t>
            </a:r>
            <a:br>
              <a:rPr lang="en-US" dirty="0">
                <a:solidFill>
                  <a:srgbClr val="000000"/>
                </a:solidFill>
                <a:ea typeface="Calibri"/>
              </a:rPr>
            </a:br>
            <a:r>
              <a:rPr lang="en-US" dirty="0">
                <a:solidFill>
                  <a:srgbClr val="000000"/>
                </a:solidFill>
                <a:ea typeface="Calibri"/>
              </a:rPr>
              <a:t>to ensure that the professional learning is tailored to the needs </a:t>
            </a:r>
            <a:br>
              <a:rPr lang="en-US" dirty="0">
                <a:solidFill>
                  <a:srgbClr val="000000"/>
                </a:solidFill>
                <a:ea typeface="Calibri"/>
              </a:rPr>
            </a:br>
            <a:r>
              <a:rPr lang="en-US" dirty="0">
                <a:solidFill>
                  <a:srgbClr val="000000"/>
                </a:solidFill>
                <a:ea typeface="Calibri"/>
              </a:rPr>
              <a:t>of participating FLP students.</a:t>
            </a:r>
          </a:p>
          <a:p>
            <a:pPr lvl="2">
              <a:buFont typeface="Courier New" panose="02070309020205020404" pitchFamily="49" charset="0"/>
              <a:buChar char="o"/>
              <a:defRPr/>
            </a:pPr>
            <a:r>
              <a:rPr lang="en-US" dirty="0">
                <a:solidFill>
                  <a:srgbClr val="000000"/>
                </a:solidFill>
                <a:ea typeface="Calibri"/>
              </a:rPr>
              <a:t>The procedures/processes the school/district has in place </a:t>
            </a:r>
            <a:br>
              <a:rPr lang="en-US" dirty="0">
                <a:solidFill>
                  <a:srgbClr val="000000"/>
                </a:solidFill>
                <a:ea typeface="Calibri"/>
              </a:rPr>
            </a:br>
            <a:r>
              <a:rPr lang="en-US" dirty="0">
                <a:solidFill>
                  <a:srgbClr val="000000"/>
                </a:solidFill>
                <a:ea typeface="Calibri"/>
              </a:rPr>
              <a:t>to ensure that the professional learning is directly related </a:t>
            </a:r>
            <a:br>
              <a:rPr lang="en-US" dirty="0">
                <a:solidFill>
                  <a:srgbClr val="000000"/>
                </a:solidFill>
                <a:ea typeface="Calibri"/>
              </a:rPr>
            </a:br>
            <a:r>
              <a:rPr lang="en-US" dirty="0">
                <a:solidFill>
                  <a:srgbClr val="000000"/>
                </a:solidFill>
                <a:ea typeface="Calibri"/>
              </a:rPr>
              <a:t>to ensuring that instructional strategies are effective in helping </a:t>
            </a:r>
            <a:br>
              <a:rPr lang="en-US" dirty="0">
                <a:solidFill>
                  <a:srgbClr val="000000"/>
                </a:solidFill>
                <a:ea typeface="Calibri"/>
              </a:rPr>
            </a:br>
            <a:r>
              <a:rPr lang="en-US" dirty="0">
                <a:solidFill>
                  <a:srgbClr val="000000"/>
                </a:solidFill>
                <a:ea typeface="Calibri"/>
              </a:rPr>
              <a:t>at-risk students achieve success.</a:t>
            </a:r>
          </a:p>
          <a:p>
            <a:pPr lvl="1">
              <a:defRPr/>
            </a:pPr>
            <a:r>
              <a:rPr lang="en-US" sz="2300" dirty="0">
                <a:solidFill>
                  <a:srgbClr val="000000"/>
                </a:solidFill>
                <a:ea typeface="Calibri"/>
              </a:rPr>
              <a:t>FLP funds may not be used to send teachers to conferences.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72</a:t>
            </a:fld>
            <a:endParaRPr lang="en-US" dirty="0"/>
          </a:p>
        </p:txBody>
      </p:sp>
    </p:spTree>
    <p:extLst>
      <p:ext uri="{BB962C8B-B14F-4D97-AF65-F5344CB8AC3E}">
        <p14:creationId xmlns:p14="http://schemas.microsoft.com/office/powerpoint/2010/main" val="164263872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5</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Both Elements:</a:t>
            </a:r>
          </a:p>
          <a:p>
            <a:pPr lvl="1">
              <a:defRPr/>
            </a:pPr>
            <a:r>
              <a:rPr lang="en-US" sz="2300" dirty="0">
                <a:solidFill>
                  <a:srgbClr val="000000"/>
                </a:solidFill>
                <a:ea typeface="Calibri"/>
              </a:rPr>
              <a:t>FLP funds may not be used to provide professional learning to private providers and/or contractors.  </a:t>
            </a:r>
          </a:p>
          <a:p>
            <a:pPr lvl="2">
              <a:buFont typeface="Courier New" panose="02070309020205020404" pitchFamily="49" charset="0"/>
              <a:buChar char="o"/>
              <a:defRPr/>
            </a:pPr>
            <a:r>
              <a:rPr lang="en-US" sz="1900" dirty="0">
                <a:solidFill>
                  <a:srgbClr val="000000"/>
                </a:solidFill>
                <a:ea typeface="Calibri"/>
              </a:rPr>
              <a:t>When the FLP serves Title </a:t>
            </a:r>
            <a:r>
              <a:rPr lang="en-US" sz="1900" dirty="0" smtClean="0">
                <a:solidFill>
                  <a:srgbClr val="000000"/>
                </a:solidFill>
                <a:ea typeface="Calibri"/>
              </a:rPr>
              <a:t>I Focus </a:t>
            </a:r>
            <a:r>
              <a:rPr lang="en-US" sz="1900" dirty="0">
                <a:solidFill>
                  <a:srgbClr val="000000"/>
                </a:solidFill>
                <a:ea typeface="Calibri"/>
              </a:rPr>
              <a:t>Schools, the schools would not have expenditures from the FLP for professional learning.</a:t>
            </a:r>
          </a:p>
          <a:p>
            <a:pPr lvl="2">
              <a:buFont typeface="Courier New" panose="02070309020205020404" pitchFamily="49" charset="0"/>
              <a:buChar char="o"/>
              <a:defRPr/>
            </a:pPr>
            <a:r>
              <a:rPr lang="en-US" sz="1900" dirty="0">
                <a:solidFill>
                  <a:srgbClr val="000000"/>
                </a:solidFill>
                <a:ea typeface="Calibri"/>
              </a:rPr>
              <a:t>When the FLP serves Priority Schools, those schools are still required to set-aside </a:t>
            </a:r>
            <a:r>
              <a:rPr lang="en-US" sz="1900" dirty="0" smtClean="0">
                <a:solidFill>
                  <a:srgbClr val="000000"/>
                </a:solidFill>
                <a:ea typeface="Calibri"/>
              </a:rPr>
              <a:t>3-5-percent </a:t>
            </a:r>
            <a:r>
              <a:rPr lang="en-US" sz="1900" dirty="0">
                <a:solidFill>
                  <a:srgbClr val="000000"/>
                </a:solidFill>
                <a:ea typeface="Calibri"/>
              </a:rPr>
              <a:t>of the school’s Title I, Part A allocation.  In this </a:t>
            </a:r>
            <a:r>
              <a:rPr lang="en-US" sz="1900" dirty="0" smtClean="0">
                <a:solidFill>
                  <a:srgbClr val="000000"/>
                </a:solidFill>
                <a:ea typeface="Calibri"/>
              </a:rPr>
              <a:t>case, the </a:t>
            </a:r>
            <a:r>
              <a:rPr lang="en-US" sz="1900" dirty="0">
                <a:solidFill>
                  <a:srgbClr val="000000"/>
                </a:solidFill>
                <a:ea typeface="Calibri"/>
              </a:rPr>
              <a:t>required </a:t>
            </a:r>
            <a:r>
              <a:rPr lang="en-US" sz="1900" dirty="0" smtClean="0">
                <a:solidFill>
                  <a:srgbClr val="000000"/>
                </a:solidFill>
                <a:ea typeface="Calibri"/>
              </a:rPr>
              <a:t>3-5-percent </a:t>
            </a:r>
            <a:r>
              <a:rPr lang="en-US" sz="1900" dirty="0">
                <a:solidFill>
                  <a:srgbClr val="000000"/>
                </a:solidFill>
                <a:ea typeface="Calibri"/>
              </a:rPr>
              <a:t>set-aside for the school must be </a:t>
            </a:r>
            <a:r>
              <a:rPr lang="en-US" dirty="0"/>
              <a:t>used to provide professional learning around instructional strategies for at risk learners in the core content area being served by the FLP.  These funds </a:t>
            </a:r>
            <a:r>
              <a:rPr lang="en-US" b="1" dirty="0"/>
              <a:t>may not </a:t>
            </a:r>
            <a:r>
              <a:rPr lang="en-US" dirty="0"/>
              <a:t>be used to send teachers and other staff members to conferences.</a:t>
            </a:r>
            <a:endParaRPr lang="en-US" sz="2300" dirty="0">
              <a:solidFill>
                <a:srgbClr val="000000"/>
              </a:solidFill>
              <a:ea typeface="Calibri"/>
            </a:endParaRP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73</a:t>
            </a:fld>
            <a:endParaRPr lang="en-US" dirty="0"/>
          </a:p>
        </p:txBody>
      </p:sp>
    </p:spTree>
    <p:extLst>
      <p:ext uri="{BB962C8B-B14F-4D97-AF65-F5344CB8AC3E}">
        <p14:creationId xmlns:p14="http://schemas.microsoft.com/office/powerpoint/2010/main" val="1046729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6</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6"/>
            </a:pPr>
            <a:r>
              <a:rPr lang="en-US" sz="2400" dirty="0">
                <a:solidFill>
                  <a:srgbClr val="000000"/>
                </a:solidFill>
                <a:ea typeface="Calibri"/>
              </a:rPr>
              <a:t>Describe the procedures the LEA will implement </a:t>
            </a:r>
            <a:br>
              <a:rPr lang="en-US" sz="2400" dirty="0">
                <a:solidFill>
                  <a:srgbClr val="000000"/>
                </a:solidFill>
                <a:ea typeface="Calibri"/>
              </a:rPr>
            </a:br>
            <a:r>
              <a:rPr lang="en-US" sz="2400" dirty="0">
                <a:solidFill>
                  <a:srgbClr val="000000"/>
                </a:solidFill>
                <a:ea typeface="Calibri"/>
              </a:rPr>
              <a:t>to ensure that the instructional goals of the FLP students are aligned with the Common Core Georgia Performance Standards (CCGPS</a:t>
            </a:r>
            <a:r>
              <a:rPr lang="en-US" sz="2400" dirty="0" smtClean="0">
                <a:solidFill>
                  <a:srgbClr val="000000"/>
                </a:solidFill>
                <a:ea typeface="Calibri"/>
              </a:rPr>
              <a:t>).</a:t>
            </a:r>
          </a:p>
          <a:p>
            <a:pPr marL="514350" indent="-514350">
              <a:buFont typeface="+mj-lt"/>
              <a:buAutoNum type="arabicPeriod" startAt="6"/>
            </a:pPr>
            <a:endParaRPr lang="en-US" sz="2400" dirty="0">
              <a:solidFill>
                <a:srgbClr val="000000"/>
              </a:solidFill>
              <a:ea typeface="Calibri"/>
            </a:endParaRPr>
          </a:p>
          <a:p>
            <a:pPr marL="0" indent="0">
              <a:buNone/>
            </a:pPr>
            <a:r>
              <a:rPr lang="en-US" altLang="en-US" sz="2400" dirty="0"/>
              <a:t>Element to be addressed in this component: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Procedures the LEA will implement to ensure that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the instructional goals of the FLP students are aligned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with the Common Core Georgia Performance Standards (CCGPS) and Georgia Performance Standards.</a:t>
            </a:r>
          </a:p>
          <a:p>
            <a:pPr marL="514350" indent="-514350">
              <a:buFont typeface="+mj-lt"/>
              <a:buAutoNum type="arabicPeriod" startAt="6"/>
            </a:pPr>
            <a:endParaRPr lang="en-US" sz="2400" dirty="0">
              <a:solidFill>
                <a:srgbClr val="000000"/>
              </a:solidFill>
              <a:ea typeface="Calibri"/>
            </a:endParaRP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74</a:t>
            </a:fld>
            <a:endParaRPr lang="en-US" dirty="0"/>
          </a:p>
        </p:txBody>
      </p:sp>
    </p:spTree>
    <p:extLst>
      <p:ext uri="{BB962C8B-B14F-4D97-AF65-F5344CB8AC3E}">
        <p14:creationId xmlns:p14="http://schemas.microsoft.com/office/powerpoint/2010/main" val="19425270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6</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Element:</a:t>
            </a:r>
          </a:p>
          <a:p>
            <a:pPr lvl="1">
              <a:spcBef>
                <a:spcPct val="0"/>
              </a:spcBef>
            </a:pPr>
            <a:r>
              <a:rPr lang="en-US" altLang="en-US" dirty="0"/>
              <a:t>Procedures are designed to describe who, what, where, when, and why by means of establishing  accountability.</a:t>
            </a:r>
          </a:p>
          <a:p>
            <a:pPr lvl="2">
              <a:spcBef>
                <a:spcPct val="0"/>
              </a:spcBef>
              <a:buFont typeface="Courier New" panose="02070309020205020404" pitchFamily="49" charset="0"/>
              <a:buChar char="o"/>
            </a:pPr>
            <a:r>
              <a:rPr lang="en-US" altLang="en-US" dirty="0"/>
              <a:t>How will the school/district ensure that the instructional goals </a:t>
            </a:r>
            <a:br>
              <a:rPr lang="en-US" altLang="en-US" dirty="0"/>
            </a:br>
            <a:r>
              <a:rPr lang="en-US" altLang="en-US" dirty="0"/>
              <a:t>of the FLP students are aligned with </a:t>
            </a:r>
            <a:r>
              <a:rPr lang="en-US" altLang="en-US" dirty="0" smtClean="0"/>
              <a:t>state standards?</a:t>
            </a:r>
            <a:endParaRPr lang="en-US" altLang="en-US" dirty="0"/>
          </a:p>
          <a:p>
            <a:pPr lvl="2">
              <a:spcBef>
                <a:spcPct val="0"/>
              </a:spcBef>
              <a:buFont typeface="Courier New" panose="02070309020205020404" pitchFamily="49" charset="0"/>
              <a:buChar char="o"/>
            </a:pPr>
            <a:r>
              <a:rPr lang="en-US" altLang="en-US" dirty="0"/>
              <a:t>Will someone review lesson plans for the FLP?</a:t>
            </a:r>
          </a:p>
          <a:p>
            <a:pPr lvl="2">
              <a:spcBef>
                <a:spcPct val="0"/>
              </a:spcBef>
              <a:buFont typeface="Courier New" panose="02070309020205020404" pitchFamily="49" charset="0"/>
              <a:buChar char="o"/>
            </a:pPr>
            <a:r>
              <a:rPr lang="en-US" altLang="en-US" dirty="0"/>
              <a:t>Will someone observe FLP classes for alignment to the </a:t>
            </a:r>
            <a:r>
              <a:rPr lang="en-US" altLang="en-US" dirty="0" smtClean="0"/>
              <a:t>state standards?</a:t>
            </a:r>
            <a:endParaRPr lang="en-US" altLang="en-US" dirty="0"/>
          </a:p>
          <a:p>
            <a:pPr lvl="1">
              <a:spcBef>
                <a:spcPct val="0"/>
              </a:spcBef>
            </a:pPr>
            <a:r>
              <a:rPr lang="en-US" altLang="en-US" dirty="0"/>
              <a:t>Procedures are action oriented. They outline steps to take, and the order in which they need to be </a:t>
            </a:r>
            <a:r>
              <a:rPr lang="en-US" altLang="en-US" dirty="0" smtClean="0"/>
              <a:t>taken.</a:t>
            </a: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75</a:t>
            </a:fld>
            <a:endParaRPr lang="en-US" dirty="0"/>
          </a:p>
        </p:txBody>
      </p:sp>
    </p:spTree>
    <p:extLst>
      <p:ext uri="{BB962C8B-B14F-4D97-AF65-F5344CB8AC3E}">
        <p14:creationId xmlns:p14="http://schemas.microsoft.com/office/powerpoint/2010/main" val="44005569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7</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7"/>
            </a:pPr>
            <a:r>
              <a:rPr lang="en-US" altLang="en-US" sz="2400" dirty="0" smtClean="0"/>
              <a:t>Describe </a:t>
            </a:r>
            <a:r>
              <a:rPr lang="en-US" altLang="en-US" sz="2400" dirty="0"/>
              <a:t>the procedures that the LEA will implement to maximize the enrollment and attendance of the students with the greatest need for the FLP. </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76</a:t>
            </a:fld>
            <a:endParaRPr lang="en-US" dirty="0"/>
          </a:p>
        </p:txBody>
      </p:sp>
    </p:spTree>
    <p:extLst>
      <p:ext uri="{BB962C8B-B14F-4D97-AF65-F5344CB8AC3E}">
        <p14:creationId xmlns:p14="http://schemas.microsoft.com/office/powerpoint/2010/main" val="5172687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7</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Element:</a:t>
            </a:r>
          </a:p>
          <a:p>
            <a:pPr lvl="1">
              <a:spcBef>
                <a:spcPct val="0"/>
              </a:spcBef>
            </a:pPr>
            <a:r>
              <a:rPr lang="en-US" altLang="en-US" dirty="0"/>
              <a:t>Procedures are designed to describe who, what, where, when, and why by means of establishing  accountability.</a:t>
            </a:r>
          </a:p>
          <a:p>
            <a:pPr lvl="1">
              <a:spcBef>
                <a:spcPct val="0"/>
              </a:spcBef>
              <a:buNone/>
            </a:pPr>
            <a:endParaRPr lang="en-US" altLang="en-US" sz="900" dirty="0"/>
          </a:p>
          <a:p>
            <a:pPr lvl="2">
              <a:spcBef>
                <a:spcPct val="0"/>
              </a:spcBef>
              <a:buFont typeface="Courier New" panose="02070309020205020404" pitchFamily="49" charset="0"/>
              <a:buChar char="o"/>
            </a:pPr>
            <a:r>
              <a:rPr lang="en-US" altLang="en-US" dirty="0"/>
              <a:t>How will the school/district encourage attendance and participation?  If incentives are offered, how will these incentives be funded?  Title I, Part A funding may not be used to provide incentives of any type.</a:t>
            </a:r>
          </a:p>
          <a:p>
            <a:pPr lvl="2">
              <a:lnSpc>
                <a:spcPct val="100000"/>
              </a:lnSpc>
              <a:spcBef>
                <a:spcPct val="0"/>
              </a:spcBef>
              <a:buFont typeface="Courier New" panose="02070309020205020404" pitchFamily="49" charset="0"/>
              <a:buChar char="o"/>
            </a:pPr>
            <a:r>
              <a:rPr lang="en-US" altLang="en-US" dirty="0"/>
              <a:t>Will someone contact parents when students are absent </a:t>
            </a:r>
            <a:r>
              <a:rPr lang="en-US" altLang="en-US" dirty="0" smtClean="0"/>
              <a:t>from FLP</a:t>
            </a:r>
            <a:r>
              <a:rPr lang="en-US" altLang="en-US" dirty="0"/>
              <a:t>?</a:t>
            </a:r>
          </a:p>
          <a:p>
            <a:pPr lvl="2">
              <a:lnSpc>
                <a:spcPct val="100000"/>
              </a:lnSpc>
              <a:spcBef>
                <a:spcPct val="0"/>
              </a:spcBef>
              <a:buFont typeface="Courier New" panose="02070309020205020404" pitchFamily="49" charset="0"/>
              <a:buChar char="o"/>
            </a:pPr>
            <a:r>
              <a:rPr lang="en-US" altLang="en-US" dirty="0"/>
              <a:t>What will the school/district do to encourage enrollment in and regular attendance in the FLP? </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77</a:t>
            </a:fld>
            <a:endParaRPr lang="en-US" dirty="0"/>
          </a:p>
        </p:txBody>
      </p:sp>
    </p:spTree>
    <p:extLst>
      <p:ext uri="{BB962C8B-B14F-4D97-AF65-F5344CB8AC3E}">
        <p14:creationId xmlns:p14="http://schemas.microsoft.com/office/powerpoint/2010/main" val="25855952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7</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Second Element:</a:t>
            </a:r>
          </a:p>
          <a:p>
            <a:pPr marL="0" indent="0">
              <a:buNone/>
            </a:pPr>
            <a:endParaRPr lang="en-US" altLang="en-US" sz="1000" dirty="0"/>
          </a:p>
          <a:p>
            <a:pPr lvl="2">
              <a:spcBef>
                <a:spcPct val="0"/>
              </a:spcBef>
              <a:buFont typeface="Courier New" panose="02070309020205020404" pitchFamily="49" charset="0"/>
              <a:buChar char="o"/>
            </a:pPr>
            <a:r>
              <a:rPr lang="en-US" altLang="en-US" dirty="0"/>
              <a:t>What will the school/district do to maximize enrollment in the FLP?</a:t>
            </a:r>
          </a:p>
          <a:p>
            <a:pPr lvl="2">
              <a:spcBef>
                <a:spcPct val="0"/>
              </a:spcBef>
              <a:buFont typeface="Courier New" panose="02070309020205020404" pitchFamily="49" charset="0"/>
              <a:buChar char="o"/>
            </a:pPr>
            <a:r>
              <a:rPr lang="en-US" altLang="en-US" dirty="0"/>
              <a:t>What will the school/district do to maximize students attendance  in the FLP?</a:t>
            </a:r>
          </a:p>
          <a:p>
            <a:pPr lvl="2">
              <a:spcBef>
                <a:spcPct val="0"/>
              </a:spcBef>
              <a:buFont typeface="Courier New" panose="02070309020205020404" pitchFamily="49" charset="0"/>
              <a:buChar char="o"/>
            </a:pPr>
            <a:r>
              <a:rPr lang="en-US" altLang="en-US" dirty="0"/>
              <a:t>How will attendance data be collected and monitored?</a:t>
            </a:r>
          </a:p>
          <a:p>
            <a:pPr lvl="2">
              <a:spcBef>
                <a:spcPct val="0"/>
              </a:spcBef>
              <a:buFont typeface="Courier New" panose="02070309020205020404" pitchFamily="49" charset="0"/>
              <a:buChar char="o"/>
            </a:pPr>
            <a:r>
              <a:rPr lang="en-US" altLang="en-US" dirty="0"/>
              <a:t>If incentives are provided to promote student attendance, how are the incentives funded?</a:t>
            </a:r>
          </a:p>
          <a:p>
            <a:pPr lvl="2">
              <a:spcBef>
                <a:spcPct val="0"/>
              </a:spcBef>
              <a:buNone/>
            </a:pPr>
            <a:endParaRPr lang="en-US" altLang="en-US" dirty="0"/>
          </a:p>
          <a:p>
            <a:pPr lvl="1">
              <a:spcBef>
                <a:spcPct val="0"/>
              </a:spcBef>
            </a:pPr>
            <a:r>
              <a:rPr lang="en-US" altLang="en-US" dirty="0"/>
              <a:t>Procedures are action oriented. They outline steps to take, and the order in which they need to be taken.</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78</a:t>
            </a:fld>
            <a:endParaRPr lang="en-US" dirty="0"/>
          </a:p>
        </p:txBody>
      </p:sp>
    </p:spTree>
    <p:extLst>
      <p:ext uri="{BB962C8B-B14F-4D97-AF65-F5344CB8AC3E}">
        <p14:creationId xmlns:p14="http://schemas.microsoft.com/office/powerpoint/2010/main" val="92349006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8</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8"/>
            </a:pPr>
            <a:r>
              <a:rPr lang="en-US" altLang="en-US" sz="2400" dirty="0">
                <a:solidFill>
                  <a:srgbClr val="000000"/>
                </a:solidFill>
                <a:ea typeface="Calibri" panose="020F0502020204030204" pitchFamily="34" charset="0"/>
                <a:cs typeface="Calibri" panose="020F0502020204030204" pitchFamily="34" charset="0"/>
              </a:rPr>
              <a:t>Describe the procedures the district/school will use to monitor the implementation of the program and the tracking of all required data (assessment, program cost, etc.) The procedures must include </a:t>
            </a:r>
            <a:r>
              <a:rPr lang="en-US" altLang="en-US" sz="2400" dirty="0" smtClean="0">
                <a:solidFill>
                  <a:srgbClr val="000000"/>
                </a:solidFill>
                <a:ea typeface="Calibri" panose="020F0502020204030204" pitchFamily="34" charset="0"/>
                <a:cs typeface="Calibri" panose="020F0502020204030204" pitchFamily="34" charset="0"/>
              </a:rPr>
              <a:t>the </a:t>
            </a:r>
            <a:r>
              <a:rPr lang="en-US" altLang="en-US" sz="2400" dirty="0">
                <a:solidFill>
                  <a:srgbClr val="000000"/>
                </a:solidFill>
                <a:ea typeface="Calibri" panose="020F0502020204030204" pitchFamily="34" charset="0"/>
                <a:cs typeface="Calibri" panose="020F0502020204030204" pitchFamily="34" charset="0"/>
              </a:rPr>
              <a:t>person(s) responsible for monitoring the implementation of the FLP plan in the district’s </a:t>
            </a:r>
            <a:r>
              <a:rPr lang="en-US" altLang="en-US" sz="2400" dirty="0" smtClean="0">
                <a:solidFill>
                  <a:srgbClr val="000000"/>
                </a:solidFill>
                <a:ea typeface="Calibri" panose="020F0502020204030204" pitchFamily="34" charset="0"/>
                <a:cs typeface="Calibri" panose="020F0502020204030204" pitchFamily="34" charset="0"/>
              </a:rPr>
              <a:t>schools.</a:t>
            </a:r>
          </a:p>
          <a:p>
            <a:pPr marL="0" indent="0">
              <a:buNone/>
            </a:pPr>
            <a:r>
              <a:rPr lang="en-US" altLang="en-US" sz="2400" dirty="0"/>
              <a:t>Element to be addressed in this component: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Procedures the district/school will use to monitor the implementation of the program and the tracking of all required data (assessment, program cost, etc.) The procedures must include the person(s) responsible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for monitoring the implementation of the FLP plan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in the district’s schools.</a:t>
            </a:r>
          </a:p>
          <a:p>
            <a:pPr marL="514350" indent="-514350">
              <a:buFont typeface="+mj-lt"/>
              <a:buAutoNum type="arabicPeriod" startAt="8"/>
            </a:pPr>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79</a:t>
            </a:fld>
            <a:endParaRPr lang="en-US" dirty="0"/>
          </a:p>
        </p:txBody>
      </p:sp>
    </p:spTree>
    <p:extLst>
      <p:ext uri="{BB962C8B-B14F-4D97-AF65-F5344CB8AC3E}">
        <p14:creationId xmlns:p14="http://schemas.microsoft.com/office/powerpoint/2010/main" val="39028714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altLang="en-US" sz="3700" dirty="0">
                <a:latin typeface="Calibri" pitchFamily="34" charset="0"/>
              </a:rPr>
              <a:t>Flexible Learning Program (FLP)</a:t>
            </a:r>
          </a:p>
        </p:txBody>
      </p:sp>
      <p:graphicFrame>
        <p:nvGraphicFramePr>
          <p:cNvPr id="6" name="Content Placeholder 5"/>
          <p:cNvGraphicFramePr>
            <a:graphicFrameLocks noGrp="1"/>
          </p:cNvGraphicFramePr>
          <p:nvPr>
            <p:ph idx="1"/>
          </p:nvPr>
        </p:nvGraphicFramePr>
        <p:xfrm>
          <a:off x="457410" y="1599768"/>
          <a:ext cx="8229182" cy="4349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23864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9</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9"/>
            </a:pPr>
            <a:r>
              <a:rPr lang="en-US" altLang="en-US" sz="2400" dirty="0"/>
              <a:t>Describe the internal controls that the LEA will implement to promote efficiency, assure the fidelity of the implementation of the LEA’s FLP program, and to safeguard assets and/or avoid fraud, waste, and abuse. </a:t>
            </a:r>
            <a:endParaRPr lang="en-US" altLang="en-US" sz="2400" dirty="0" smtClean="0"/>
          </a:p>
          <a:p>
            <a:pPr marL="0" indent="0">
              <a:buNone/>
            </a:pPr>
            <a:r>
              <a:rPr lang="en-US" altLang="en-US" dirty="0"/>
              <a:t>Elements to be addressed in this component: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Internal controls that the LEA will implement to promote efficiency, and assure the fidelity of the implementation of the LEA’s FLP program. </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Internal controls that the LEA will implement to safeguard assets and/or avoid fraud, waste, and abuse.</a:t>
            </a:r>
          </a:p>
          <a:p>
            <a:pPr marL="0" indent="0">
              <a:buNone/>
            </a:pPr>
            <a:r>
              <a:rPr lang="en-US" altLang="en-US" sz="2400" dirty="0" smtClean="0"/>
              <a:t> </a:t>
            </a:r>
            <a:endParaRPr lang="en-US" altLang="en-US" sz="2400" dirty="0"/>
          </a:p>
          <a:p>
            <a:endParaRPr lang="en-US" altLang="en-US" dirty="0"/>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80</a:t>
            </a:fld>
            <a:endParaRPr lang="en-US" dirty="0"/>
          </a:p>
        </p:txBody>
      </p:sp>
    </p:spTree>
    <p:extLst>
      <p:ext uri="{BB962C8B-B14F-4D97-AF65-F5344CB8AC3E}">
        <p14:creationId xmlns:p14="http://schemas.microsoft.com/office/powerpoint/2010/main" val="181877960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9</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First Element: </a:t>
            </a:r>
            <a:endParaRPr lang="en-US" sz="2000" i="1" dirty="0">
              <a:solidFill>
                <a:srgbClr val="000000"/>
              </a:solidFill>
            </a:endParaRPr>
          </a:p>
          <a:p>
            <a:pPr marL="742950" lvl="1" indent="-342900">
              <a:spcBef>
                <a:spcPts val="0"/>
              </a:spcBef>
              <a:spcAft>
                <a:spcPts val="0"/>
              </a:spcAft>
              <a:defRPr/>
            </a:pPr>
            <a:r>
              <a:rPr lang="en-US" dirty="0">
                <a:solidFill>
                  <a:srgbClr val="000000"/>
                </a:solidFill>
                <a:ea typeface="Calibri"/>
              </a:rPr>
              <a:t>Internal controls that the LEA will implement </a:t>
            </a:r>
            <a:r>
              <a:rPr lang="en-US" dirty="0"/>
              <a:t>to promote efficiency, and assure the fidelity of the implementation </a:t>
            </a:r>
            <a:r>
              <a:rPr lang="en-US" dirty="0" smtClean="0"/>
              <a:t>of </a:t>
            </a:r>
            <a:r>
              <a:rPr lang="en-US" dirty="0"/>
              <a:t>the LEA’s FLP program. </a:t>
            </a:r>
            <a:endParaRPr lang="en-US" dirty="0">
              <a:solidFill>
                <a:srgbClr val="000000"/>
              </a:solidFill>
              <a:ea typeface="Calibri"/>
            </a:endParaRPr>
          </a:p>
          <a:p>
            <a:pPr lvl="2" indent="-342900">
              <a:spcBef>
                <a:spcPts val="0"/>
              </a:spcBef>
              <a:buFont typeface="Courier New" panose="02070309020205020404" pitchFamily="49" charset="0"/>
              <a:buChar char="o"/>
              <a:defRPr/>
            </a:pPr>
            <a:r>
              <a:rPr lang="en-US" dirty="0">
                <a:solidFill>
                  <a:srgbClr val="000000"/>
                </a:solidFill>
                <a:ea typeface="Calibri"/>
              </a:rPr>
              <a:t>How will the school/district assure the fidelity of the implementation of the FLP program?</a:t>
            </a:r>
          </a:p>
          <a:p>
            <a:pPr lvl="2" indent="-342900">
              <a:spcBef>
                <a:spcPts val="0"/>
              </a:spcBef>
              <a:buFont typeface="Courier New" panose="02070309020205020404" pitchFamily="49" charset="0"/>
              <a:buChar char="o"/>
              <a:defRPr/>
            </a:pPr>
            <a:r>
              <a:rPr lang="en-US" dirty="0">
                <a:solidFill>
                  <a:srgbClr val="000000"/>
                </a:solidFill>
                <a:ea typeface="Calibri"/>
              </a:rPr>
              <a:t>How will the school/district maintain all documents related </a:t>
            </a:r>
            <a:br>
              <a:rPr lang="en-US" dirty="0">
                <a:solidFill>
                  <a:srgbClr val="000000"/>
                </a:solidFill>
                <a:ea typeface="Calibri"/>
              </a:rPr>
            </a:br>
            <a:r>
              <a:rPr lang="en-US" dirty="0">
                <a:solidFill>
                  <a:srgbClr val="000000"/>
                </a:solidFill>
                <a:ea typeface="Calibri"/>
              </a:rPr>
              <a:t>to the FLP project?  </a:t>
            </a:r>
          </a:p>
          <a:p>
            <a:pPr lvl="2" indent="-342900">
              <a:spcBef>
                <a:spcPts val="0"/>
              </a:spcBef>
              <a:buFont typeface="Courier New" panose="02070309020205020404" pitchFamily="49" charset="0"/>
              <a:buChar char="o"/>
              <a:defRPr/>
            </a:pPr>
            <a:r>
              <a:rPr lang="en-US" dirty="0">
                <a:solidFill>
                  <a:srgbClr val="000000"/>
                </a:solidFill>
                <a:ea typeface="Calibri"/>
              </a:rPr>
              <a:t>The Title I Director in the district is the best person to address this component.</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81</a:t>
            </a:fld>
            <a:endParaRPr lang="en-US" dirty="0"/>
          </a:p>
        </p:txBody>
      </p:sp>
    </p:spTree>
    <p:extLst>
      <p:ext uri="{BB962C8B-B14F-4D97-AF65-F5344CB8AC3E}">
        <p14:creationId xmlns:p14="http://schemas.microsoft.com/office/powerpoint/2010/main" val="10958217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9</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Second Element:</a:t>
            </a:r>
          </a:p>
          <a:p>
            <a:pPr marL="742950" lvl="1" indent="-342900">
              <a:spcBef>
                <a:spcPts val="0"/>
              </a:spcBef>
              <a:spcAft>
                <a:spcPts val="0"/>
              </a:spcAft>
              <a:defRPr/>
            </a:pPr>
            <a:r>
              <a:rPr lang="en-US" dirty="0">
                <a:solidFill>
                  <a:srgbClr val="000000"/>
                </a:solidFill>
                <a:ea typeface="Calibri"/>
              </a:rPr>
              <a:t>Internal controls that the LEA will implement to safeguard assets and/or avoid fraud, waste, and abuse.</a:t>
            </a:r>
          </a:p>
          <a:p>
            <a:pPr lvl="2" indent="-342900">
              <a:spcBef>
                <a:spcPts val="0"/>
              </a:spcBef>
              <a:buFont typeface="Courier New" panose="02070309020205020404" pitchFamily="49" charset="0"/>
              <a:buChar char="o"/>
              <a:defRPr/>
            </a:pPr>
            <a:r>
              <a:rPr lang="en-US" dirty="0">
                <a:solidFill>
                  <a:srgbClr val="000000"/>
                </a:solidFill>
                <a:ea typeface="Calibri"/>
              </a:rPr>
              <a:t>How and when a</a:t>
            </a:r>
            <a:r>
              <a:rPr lang="en-US" dirty="0" smtClean="0">
                <a:solidFill>
                  <a:srgbClr val="000000"/>
                </a:solidFill>
                <a:ea typeface="Calibri"/>
              </a:rPr>
              <a:t>re </a:t>
            </a:r>
            <a:r>
              <a:rPr lang="en-US" dirty="0">
                <a:solidFill>
                  <a:srgbClr val="000000"/>
                </a:solidFill>
                <a:ea typeface="Calibri"/>
              </a:rPr>
              <a:t>staff trained on fraud, waste, and abuse?</a:t>
            </a:r>
          </a:p>
          <a:p>
            <a:pPr lvl="2" indent="-342900">
              <a:spcBef>
                <a:spcPts val="0"/>
              </a:spcBef>
              <a:buFont typeface="Courier New" panose="02070309020205020404" pitchFamily="49" charset="0"/>
              <a:buChar char="o"/>
              <a:defRPr/>
            </a:pPr>
            <a:r>
              <a:rPr lang="en-US" dirty="0">
                <a:solidFill>
                  <a:srgbClr val="000000"/>
                </a:solidFill>
                <a:ea typeface="Calibri"/>
              </a:rPr>
              <a:t>How are expenditures made with Title I funds reviewed to ensure that all expenditures are reasonable and necessary, allowable, supplemental, etc.?  There must be a statement that all expenditures made with Title I funds are approved by the district’s Title I Director.</a:t>
            </a:r>
          </a:p>
          <a:p>
            <a:pPr lvl="2" indent="-342900">
              <a:spcBef>
                <a:spcPts val="0"/>
              </a:spcBef>
              <a:buFont typeface="Courier New" panose="02070309020205020404" pitchFamily="49" charset="0"/>
              <a:buChar char="o"/>
              <a:defRPr/>
            </a:pPr>
            <a:r>
              <a:rPr lang="en-US" dirty="0"/>
              <a:t>If equipment is purchased, how will it be inventoried?  Disposed of? (</a:t>
            </a:r>
            <a:r>
              <a:rPr lang="en-US" dirty="0" smtClean="0"/>
              <a:t>See FY16 Title I Part A Inventory Review Guidelines)</a:t>
            </a: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82</a:t>
            </a:fld>
            <a:endParaRPr lang="en-US" dirty="0"/>
          </a:p>
        </p:txBody>
      </p:sp>
    </p:spTree>
    <p:extLst>
      <p:ext uri="{BB962C8B-B14F-4D97-AF65-F5344CB8AC3E}">
        <p14:creationId xmlns:p14="http://schemas.microsoft.com/office/powerpoint/2010/main" val="40148413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514350" indent="-514350">
              <a:buFont typeface="+mj-lt"/>
              <a:buAutoNum type="arabicPeriod" startAt="10"/>
            </a:pPr>
            <a:r>
              <a:rPr lang="en-US" altLang="en-US" sz="2400" dirty="0"/>
              <a:t>LEAs are required to evaluate outcomes of their FLP interventions.  Describe the LEA’s evaluation plan.  The evaluation plan must address program goals, program effectiveness, measurement instruments, administration, and include an analysis of each school implementing FLP program implemented in the LEA:</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83</a:t>
            </a:fld>
            <a:endParaRPr lang="en-US" dirty="0"/>
          </a:p>
        </p:txBody>
      </p:sp>
    </p:spTree>
    <p:extLst>
      <p:ext uri="{BB962C8B-B14F-4D97-AF65-F5344CB8AC3E}">
        <p14:creationId xmlns:p14="http://schemas.microsoft.com/office/powerpoint/2010/main" val="45008371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Elements to be addressed in this component: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Effectiveness target(s) or overall quantifiable goal(s)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of the program.  (What are the measurable outcomes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that the intervention is designed to improve?)</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Assessment instrument(s) that will </a:t>
            </a:r>
            <a:r>
              <a:rPr lang="en-US" altLang="en-US" dirty="0" smtClean="0">
                <a:solidFill>
                  <a:srgbClr val="000000"/>
                </a:solidFill>
                <a:ea typeface="Calibri" panose="020F0502020204030204" pitchFamily="34" charset="0"/>
                <a:cs typeface="Calibri" panose="020F0502020204030204" pitchFamily="34" charset="0"/>
              </a:rPr>
              <a:t>be used </a:t>
            </a:r>
            <a:r>
              <a:rPr lang="en-US" altLang="en-US" dirty="0">
                <a:solidFill>
                  <a:srgbClr val="000000"/>
                </a:solidFill>
                <a:ea typeface="Calibri" panose="020F0502020204030204" pitchFamily="34" charset="0"/>
                <a:cs typeface="Calibri" panose="020F0502020204030204" pitchFamily="34" charset="0"/>
              </a:rPr>
              <a:t>to measure each program target/goal.</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A plan/procedure(s) for administering assessment instruments and for collecting and maintaining data. (A timeline for assessments must be provided. How will the LEA/school maintain student assessment </a:t>
            </a:r>
            <a:r>
              <a:rPr lang="en-US" altLang="en-US" dirty="0" smtClean="0">
                <a:solidFill>
                  <a:srgbClr val="000000"/>
                </a:solidFill>
                <a:ea typeface="Calibri" panose="020F0502020204030204" pitchFamily="34" charset="0"/>
                <a:cs typeface="Calibri" panose="020F0502020204030204" pitchFamily="34" charset="0"/>
              </a:rPr>
              <a:t>information to </a:t>
            </a:r>
            <a:r>
              <a:rPr lang="en-US" altLang="en-US" dirty="0">
                <a:solidFill>
                  <a:srgbClr val="000000"/>
                </a:solidFill>
                <a:ea typeface="Calibri" panose="020F0502020204030204" pitchFamily="34" charset="0"/>
                <a:cs typeface="Calibri" panose="020F0502020204030204" pitchFamily="34" charset="0"/>
              </a:rPr>
              <a:t>ensure confidentiality?) </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84</a:t>
            </a:fld>
            <a:endParaRPr lang="en-US" dirty="0"/>
          </a:p>
        </p:txBody>
      </p:sp>
    </p:spTree>
    <p:extLst>
      <p:ext uri="{BB962C8B-B14F-4D97-AF65-F5344CB8AC3E}">
        <p14:creationId xmlns:p14="http://schemas.microsoft.com/office/powerpoint/2010/main" val="27461353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Elements to be addressed in this component: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The district/school’s data analysis plan (How will the district/school determine program effectiveness based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on the program goals and measurement instruments listed?)</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Include a description of the procedures that the district/school will implement to collect, analyze, and report participant feedback.</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Describe the LEA’s/school’s plan for informing parents/guardians of participating students’ progress toward the student’s academic goals.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85</a:t>
            </a:fld>
            <a:endParaRPr lang="en-US" dirty="0"/>
          </a:p>
        </p:txBody>
      </p:sp>
    </p:spTree>
    <p:extLst>
      <p:ext uri="{BB962C8B-B14F-4D97-AF65-F5344CB8AC3E}">
        <p14:creationId xmlns:p14="http://schemas.microsoft.com/office/powerpoint/2010/main" val="6461819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Elements to be addressed in this component: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Describe the district/school’s plan for informing stakeholders regarding results of the program evaluation, effectiveness of the program, and ongoing program improvement(s).</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86</a:t>
            </a:fld>
            <a:endParaRPr lang="en-US" dirty="0"/>
          </a:p>
        </p:txBody>
      </p:sp>
    </p:spTree>
    <p:extLst>
      <p:ext uri="{BB962C8B-B14F-4D97-AF65-F5344CB8AC3E}">
        <p14:creationId xmlns:p14="http://schemas.microsoft.com/office/powerpoint/2010/main" val="26012926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a:xfrm>
            <a:off x="628650" y="1825625"/>
            <a:ext cx="7987316" cy="4351338"/>
          </a:xfrm>
        </p:spPr>
        <p:txBody>
          <a:bodyPr/>
          <a:lstStyle/>
          <a:p>
            <a:pPr marL="0" indent="0">
              <a:buNone/>
            </a:pPr>
            <a:r>
              <a:rPr lang="en-US" altLang="en-US" sz="2400" dirty="0"/>
              <a:t>First Element: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Effectiveness target(s) or overall quantifiable goal(s) of the program.  (What are the measurable outcomes that the intervention is designed to improve?)</a:t>
            </a:r>
          </a:p>
          <a:p>
            <a:pPr lvl="2" indent="-342900">
              <a:spcBef>
                <a:spcPct val="0"/>
              </a:spcBef>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These are the measurable goals from Component #1.</a:t>
            </a:r>
          </a:p>
          <a:p>
            <a:pPr lvl="2" indent="-342900">
              <a:spcBef>
                <a:spcPct val="0"/>
              </a:spcBef>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The goals listed here must match the goals from Component #1</a:t>
            </a:r>
            <a:r>
              <a:rPr lang="en-US" altLang="en-US" dirty="0" smtClean="0">
                <a:solidFill>
                  <a:srgbClr val="000000"/>
                </a:solidFill>
                <a:ea typeface="Calibri" panose="020F0502020204030204" pitchFamily="34" charset="0"/>
                <a:cs typeface="Calibri" panose="020F0502020204030204" pitchFamily="34" charset="0"/>
              </a:rPr>
              <a:t>.</a:t>
            </a:r>
            <a:endParaRPr lang="en-US" altLang="en-US" dirty="0">
              <a:solidFill>
                <a:srgbClr val="000000"/>
              </a:solidFill>
              <a:ea typeface="Calibri" panose="020F0502020204030204" pitchFamily="34" charset="0"/>
              <a:cs typeface="Calibri" panose="020F0502020204030204" pitchFamily="34" charset="0"/>
            </a:endParaRPr>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87</a:t>
            </a:fld>
            <a:endParaRPr lang="en-US" dirty="0"/>
          </a:p>
        </p:txBody>
      </p:sp>
    </p:spTree>
    <p:extLst>
      <p:ext uri="{BB962C8B-B14F-4D97-AF65-F5344CB8AC3E}">
        <p14:creationId xmlns:p14="http://schemas.microsoft.com/office/powerpoint/2010/main" val="3186490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indent="0">
              <a:buFont typeface="Arial" charset="0"/>
              <a:buNone/>
              <a:defRPr/>
            </a:pPr>
            <a:r>
              <a:rPr lang="en-US" sz="2400" dirty="0"/>
              <a:t>Second Element:</a:t>
            </a:r>
          </a:p>
          <a:p>
            <a:pPr marL="742950" lvl="1" indent="-342900">
              <a:spcBef>
                <a:spcPct val="0"/>
              </a:spcBef>
              <a:defRPr/>
            </a:pPr>
            <a:r>
              <a:rPr lang="en-US" dirty="0">
                <a:solidFill>
                  <a:srgbClr val="000000"/>
                </a:solidFill>
                <a:cs typeface="Calibri" pitchFamily="34" charset="0"/>
              </a:rPr>
              <a:t>Assessment instrument(s) that will used to measure each program target/goal.</a:t>
            </a:r>
          </a:p>
          <a:p>
            <a:pPr lvl="2" indent="-342900">
              <a:spcBef>
                <a:spcPct val="0"/>
              </a:spcBef>
              <a:buFont typeface="Courier New" panose="02070309020205020404" pitchFamily="49" charset="0"/>
              <a:buChar char="o"/>
              <a:defRPr/>
            </a:pPr>
            <a:r>
              <a:rPr lang="en-US" sz="1750" dirty="0"/>
              <a:t>List and describe all assessment instruments that will be used in the FLP including </a:t>
            </a:r>
            <a:r>
              <a:rPr lang="en-US" sz="1750" dirty="0" smtClean="0"/>
              <a:t>EOG </a:t>
            </a:r>
            <a:r>
              <a:rPr lang="en-US" sz="1750" dirty="0"/>
              <a:t>and </a:t>
            </a:r>
            <a:r>
              <a:rPr lang="en-US" sz="1750" dirty="0" smtClean="0"/>
              <a:t>EOC </a:t>
            </a:r>
            <a:r>
              <a:rPr lang="en-US" sz="1750" dirty="0"/>
              <a:t>tests that will be administered.</a:t>
            </a:r>
          </a:p>
          <a:p>
            <a:pPr marL="742950" lvl="1" indent="-342900">
              <a:spcBef>
                <a:spcPct val="0"/>
              </a:spcBef>
              <a:defRPr/>
            </a:pPr>
            <a:r>
              <a:rPr lang="en-US" dirty="0">
                <a:solidFill>
                  <a:srgbClr val="000000"/>
                </a:solidFill>
                <a:cs typeface="Calibri" pitchFamily="34" charset="0"/>
              </a:rPr>
              <a:t>Example</a:t>
            </a:r>
          </a:p>
          <a:p>
            <a:pPr lvl="2" indent="-342900">
              <a:spcBef>
                <a:spcPct val="0"/>
              </a:spcBef>
              <a:buFont typeface="Courier New" panose="02070309020205020404" pitchFamily="49" charset="0"/>
              <a:buChar char="o"/>
              <a:defRPr/>
            </a:pPr>
            <a:r>
              <a:rPr lang="en-US" sz="1750" dirty="0"/>
              <a:t>The </a:t>
            </a:r>
            <a:r>
              <a:rPr lang="en-US" sz="1750" dirty="0" smtClean="0"/>
              <a:t>EOG is </a:t>
            </a:r>
            <a:r>
              <a:rPr lang="en-US" sz="1750" dirty="0"/>
              <a:t>designed to measure how well students acquire the skills and knowledge described in the state adopted curriculum including the </a:t>
            </a:r>
            <a:r>
              <a:rPr lang="en-US" sz="1750" dirty="0" smtClean="0"/>
              <a:t>state assessments </a:t>
            </a:r>
            <a:r>
              <a:rPr lang="en-US" sz="1750" dirty="0"/>
              <a:t>in reading, English/language arts, and mathematics and the Georgia Performance Standards (GPS) in science and social studies. The assessments yield information on academic achievement at the student, class, school, system, and state levels. This information is used to diagnose individual student strengths and weaknesses as related to the instruction of the state adopted curriculum, and to gauge the quality of education throughout Georgia.</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88</a:t>
            </a:fld>
            <a:endParaRPr lang="en-US" dirty="0"/>
          </a:p>
        </p:txBody>
      </p:sp>
    </p:spTree>
    <p:extLst>
      <p:ext uri="{BB962C8B-B14F-4D97-AF65-F5344CB8AC3E}">
        <p14:creationId xmlns:p14="http://schemas.microsoft.com/office/powerpoint/2010/main" val="23464591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n-lt"/>
              </a:rPr>
              <a:t>FLP Component 10</a:t>
            </a:r>
            <a:endParaRPr lang="en-US" sz="4000" dirty="0">
              <a:latin typeface="+mn-lt"/>
            </a:endParaRPr>
          </a:p>
        </p:txBody>
      </p:sp>
      <p:sp>
        <p:nvSpPr>
          <p:cNvPr id="3" name="Content Placeholder 2"/>
          <p:cNvSpPr>
            <a:spLocks noGrp="1"/>
          </p:cNvSpPr>
          <p:nvPr>
            <p:ph idx="1"/>
          </p:nvPr>
        </p:nvSpPr>
        <p:spPr/>
        <p:txBody>
          <a:bodyPr/>
          <a:lstStyle/>
          <a:p>
            <a:pPr marL="0" indent="0">
              <a:buNone/>
            </a:pPr>
            <a:r>
              <a:rPr lang="en-US" altLang="en-US" dirty="0"/>
              <a:t>Third Element: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A plan/procedure(s) for administering assessment instruments and for collecting and maintaining data.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(A timeline for assessments must be provided. How will the LEA/school maintain student assessment information to ensure confidentiality?) </a:t>
            </a:r>
          </a:p>
          <a:p>
            <a:pPr lvl="2" indent="-342900">
              <a:spcBef>
                <a:spcPct val="0"/>
              </a:spcBef>
              <a:buFont typeface="Courier New" panose="02070309020205020404" pitchFamily="49" charset="0"/>
              <a:buChar char="o"/>
            </a:pPr>
            <a:r>
              <a:rPr lang="en-US" altLang="en-US" dirty="0"/>
              <a:t>Procedures are designed to describe who, what, where, when, </a:t>
            </a:r>
            <a:br>
              <a:rPr lang="en-US" altLang="en-US" dirty="0"/>
            </a:br>
            <a:r>
              <a:rPr lang="en-US" altLang="en-US" dirty="0"/>
              <a:t>and why by means of establishing  accountability.</a:t>
            </a:r>
          </a:p>
          <a:p>
            <a:pPr lvl="2" indent="-342900">
              <a:spcBef>
                <a:spcPct val="0"/>
              </a:spcBef>
              <a:buFont typeface="Courier New" panose="02070309020205020404" pitchFamily="49" charset="0"/>
              <a:buChar char="o"/>
            </a:pPr>
            <a:r>
              <a:rPr lang="en-US" altLang="en-US" dirty="0"/>
              <a:t>A timeline for the administration of </a:t>
            </a:r>
            <a:r>
              <a:rPr lang="en-US" altLang="en-US" b="1" dirty="0"/>
              <a:t>all </a:t>
            </a:r>
            <a:r>
              <a:rPr lang="en-US" altLang="en-US" dirty="0"/>
              <a:t>assessments must be </a:t>
            </a:r>
            <a:r>
              <a:rPr lang="en-US" altLang="en-US" dirty="0" smtClean="0"/>
              <a:t>included</a:t>
            </a:r>
            <a:r>
              <a:rPr lang="en-US" altLang="en-US" b="1" dirty="0" smtClean="0"/>
              <a:t>.</a:t>
            </a:r>
            <a:endParaRPr lang="en-US" altLang="en-US" b="1" dirty="0"/>
          </a:p>
          <a:p>
            <a:pPr lvl="2" indent="-342900">
              <a:spcBef>
                <a:spcPct val="0"/>
              </a:spcBef>
              <a:buFont typeface="Courier New" panose="02070309020205020404" pitchFamily="49" charset="0"/>
              <a:buChar char="o"/>
            </a:pPr>
            <a:r>
              <a:rPr lang="en-US" altLang="en-US" dirty="0"/>
              <a:t>There must be a description of the steps that the school/district will take to ensure that student assessment information is kept confidential.</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89</a:t>
            </a:fld>
            <a:endParaRPr lang="en-US" dirty="0"/>
          </a:p>
        </p:txBody>
      </p:sp>
    </p:spTree>
    <p:extLst>
      <p:ext uri="{BB962C8B-B14F-4D97-AF65-F5344CB8AC3E}">
        <p14:creationId xmlns:p14="http://schemas.microsoft.com/office/powerpoint/2010/main" val="2706282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latin typeface="Calibri" pitchFamily="34" charset="0"/>
              </a:rPr>
              <a:t>Important Changes for FY16</a:t>
            </a:r>
          </a:p>
        </p:txBody>
      </p:sp>
      <p:sp>
        <p:nvSpPr>
          <p:cNvPr id="3" name="Content Placeholder 2"/>
          <p:cNvSpPr>
            <a:spLocks noGrp="1"/>
          </p:cNvSpPr>
          <p:nvPr>
            <p:ph idx="1"/>
          </p:nvPr>
        </p:nvSpPr>
        <p:spPr/>
        <p:txBody>
          <a:bodyPr/>
          <a:lstStyle/>
          <a:p>
            <a:pPr marL="403225" indent="-403225"/>
            <a:r>
              <a:rPr lang="en-US" sz="2000" dirty="0"/>
              <a:t>Georgia’s ESEA Flexibility Waiver renewal amendment has been submitted to US ED for approval.</a:t>
            </a:r>
          </a:p>
          <a:p>
            <a:pPr marL="403225" indent="-403225"/>
            <a:r>
              <a:rPr lang="en-US" sz="2000" dirty="0"/>
              <a:t>The anticipated approval date is after August 2015</a:t>
            </a:r>
          </a:p>
          <a:p>
            <a:pPr marL="403225" indent="-403225"/>
            <a:r>
              <a:rPr lang="en-US" sz="2000" dirty="0"/>
              <a:t>This has caused the State to be in a state of flux regarding LEAs to be in compliance with</a:t>
            </a:r>
          </a:p>
          <a:p>
            <a:pPr marL="860425" lvl="1" indent="-403225"/>
            <a:r>
              <a:rPr lang="en-US" sz="2000" dirty="0"/>
              <a:t>Title I, Part A FY16 Parental Involvement Notification Letters</a:t>
            </a:r>
          </a:p>
          <a:p>
            <a:pPr marL="860425" lvl="1" indent="-403225"/>
            <a:r>
              <a:rPr lang="en-US" sz="2000" dirty="0"/>
              <a:t>Implementation of the Title I, Part A FY16 FLP plans and </a:t>
            </a:r>
            <a:r>
              <a:rPr lang="en-US" sz="2000" dirty="0" smtClean="0"/>
              <a:t>program</a:t>
            </a:r>
            <a:endParaRPr lang="en-US" sz="2000" dirty="0"/>
          </a:p>
          <a:p>
            <a:pPr marL="403225" indent="-403225"/>
            <a:r>
              <a:rPr lang="en-US" sz="2000" dirty="0"/>
              <a:t>In order for LEAs in Georgia to remain in compliance with Georgia’s ESEA Flexibility Waiver the State is allowing LEAs to implement one of the following options beginning in FY16 until Georgia has official approval from the US ED on the State’s ESEA Flexibility Waiver renewal amendment:</a:t>
            </a:r>
          </a:p>
          <a:p>
            <a:pPr marL="0" indent="0">
              <a:buNone/>
            </a:pPr>
            <a:endParaRPr lang="en-US" dirty="0" smtClean="0"/>
          </a:p>
        </p:txBody>
      </p:sp>
      <p:sp>
        <p:nvSpPr>
          <p:cNvPr id="4" name="Date Placeholder 3"/>
          <p:cNvSpPr>
            <a:spLocks noGrp="1"/>
          </p:cNvSpPr>
          <p:nvPr>
            <p:ph type="dt" sz="half" idx="10"/>
          </p:nvPr>
        </p:nvSpPr>
        <p:spPr/>
        <p:txBody>
          <a:bodyPr/>
          <a:lstStyle/>
          <a:p>
            <a:pPr>
              <a:defRPr/>
            </a:pPr>
            <a:fld id="{02E046F2-3C9C-47DC-8C29-A5A3177F985C}" type="datetime1">
              <a:rPr lang="en-US" smtClean="0">
                <a:solidFill>
                  <a:prstClr val="white"/>
                </a:solidFill>
              </a:rPr>
              <a:pPr>
                <a:defRPr/>
              </a:pPr>
              <a:t>5/25/2015</a:t>
            </a:fld>
            <a:endParaRPr lang="en-US" dirty="0">
              <a:solidFill>
                <a:prstClr val="white"/>
              </a:solidFill>
            </a:endParaRPr>
          </a:p>
        </p:txBody>
      </p:sp>
      <p:sp>
        <p:nvSpPr>
          <p:cNvPr id="5" name="Slide Number Placeholder 4"/>
          <p:cNvSpPr>
            <a:spLocks noGrp="1"/>
          </p:cNvSpPr>
          <p:nvPr>
            <p:ph type="sldNum" sz="quarter" idx="11"/>
          </p:nvPr>
        </p:nvSpPr>
        <p:spPr/>
        <p:txBody>
          <a:bodyPr/>
          <a:lstStyle/>
          <a:p>
            <a:pPr>
              <a:defRPr/>
            </a:pPr>
            <a:fld id="{73A879E3-FD9F-48E6-9EA2-89D8592CB58D}" type="slidenum">
              <a:rPr lang="en-US" smtClean="0">
                <a:solidFill>
                  <a:prstClr val="white"/>
                </a:solidFill>
              </a:rPr>
              <a:pPr>
                <a:defRPr/>
              </a:pPr>
              <a:t>9</a:t>
            </a:fld>
            <a:endParaRPr lang="en-US" dirty="0">
              <a:solidFill>
                <a:prstClr val="white"/>
              </a:solidFill>
            </a:endParaRPr>
          </a:p>
        </p:txBody>
      </p:sp>
    </p:spTree>
    <p:extLst>
      <p:ext uri="{BB962C8B-B14F-4D97-AF65-F5344CB8AC3E}">
        <p14:creationId xmlns:p14="http://schemas.microsoft.com/office/powerpoint/2010/main" val="8608808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Fourth Element: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The district/school’s data analysis plan (How will the district/school determine program effectiveness based </a:t>
            </a:r>
            <a:br>
              <a:rPr lang="en-US" altLang="en-US" dirty="0">
                <a:solidFill>
                  <a:srgbClr val="000000"/>
                </a:solidFill>
                <a:ea typeface="Calibri" panose="020F0502020204030204" pitchFamily="34" charset="0"/>
                <a:cs typeface="Calibri" panose="020F0502020204030204" pitchFamily="34" charset="0"/>
              </a:rPr>
            </a:br>
            <a:r>
              <a:rPr lang="en-US" altLang="en-US" dirty="0">
                <a:solidFill>
                  <a:srgbClr val="000000"/>
                </a:solidFill>
                <a:ea typeface="Calibri" panose="020F0502020204030204" pitchFamily="34" charset="0"/>
                <a:cs typeface="Calibri" panose="020F0502020204030204" pitchFamily="34" charset="0"/>
              </a:rPr>
              <a:t>on the program goals and measurement instruments listed?)</a:t>
            </a:r>
          </a:p>
          <a:p>
            <a:pPr lvl="2" indent="-342900">
              <a:spcBef>
                <a:spcPct val="0"/>
              </a:spcBef>
              <a:buFont typeface="Courier New" panose="02070309020205020404" pitchFamily="49" charset="0"/>
              <a:buChar char="o"/>
            </a:pPr>
            <a:r>
              <a:rPr lang="en-US" altLang="en-US" dirty="0"/>
              <a:t>Plans are designed to describe who, what, where, when, and why.</a:t>
            </a:r>
          </a:p>
          <a:p>
            <a:pPr lvl="2" indent="-342900">
              <a:spcBef>
                <a:spcPct val="0"/>
              </a:spcBef>
              <a:buFont typeface="Courier New" panose="02070309020205020404" pitchFamily="49" charset="0"/>
              <a:buChar char="o"/>
            </a:pPr>
            <a:r>
              <a:rPr lang="en-US" altLang="en-US" dirty="0"/>
              <a:t>How will the school/district know that the FLP has been </a:t>
            </a:r>
            <a:r>
              <a:rPr lang="en-US" altLang="en-US" dirty="0" smtClean="0"/>
              <a:t>effective?</a:t>
            </a:r>
            <a:endParaRPr lang="en-US" alt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90</a:t>
            </a:fld>
            <a:endParaRPr lang="en-US" dirty="0"/>
          </a:p>
        </p:txBody>
      </p:sp>
    </p:spTree>
    <p:extLst>
      <p:ext uri="{BB962C8B-B14F-4D97-AF65-F5344CB8AC3E}">
        <p14:creationId xmlns:p14="http://schemas.microsoft.com/office/powerpoint/2010/main" val="2741588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indent="0">
              <a:buNone/>
            </a:pPr>
            <a:r>
              <a:rPr lang="en-US" altLang="en-US" sz="2400" dirty="0"/>
              <a:t>Fifth Element:</a:t>
            </a:r>
          </a:p>
          <a:p>
            <a:pPr marL="742950" lvl="1" indent="-342900">
              <a:spcBef>
                <a:spcPct val="0"/>
              </a:spcBef>
            </a:pPr>
            <a:r>
              <a:rPr lang="en-US" altLang="en-US" dirty="0">
                <a:solidFill>
                  <a:srgbClr val="000000"/>
                </a:solidFill>
                <a:ea typeface="Calibri" panose="020F0502020204030204" pitchFamily="34" charset="0"/>
                <a:cs typeface="Calibri" panose="020F0502020204030204" pitchFamily="34" charset="0"/>
              </a:rPr>
              <a:t>Include a description of the procedures that the district/school will implement to collect, analyze, and report participant feedback.</a:t>
            </a:r>
          </a:p>
          <a:p>
            <a:pPr lvl="2" indent="-342900">
              <a:spcBef>
                <a:spcPct val="0"/>
              </a:spcBef>
              <a:buFont typeface="Courier New" panose="02070309020205020404" pitchFamily="49" charset="0"/>
              <a:buChar char="o"/>
            </a:pPr>
            <a:r>
              <a:rPr lang="en-US" altLang="en-US" dirty="0">
                <a:solidFill>
                  <a:srgbClr val="000000"/>
                </a:solidFill>
                <a:ea typeface="Calibri" panose="020F0502020204030204" pitchFamily="34" charset="0"/>
                <a:cs typeface="Calibri" panose="020F0502020204030204" pitchFamily="34" charset="0"/>
              </a:rPr>
              <a:t>This component is all about customer satisfaction with the FLP.</a:t>
            </a:r>
          </a:p>
          <a:p>
            <a:pPr lvl="2" indent="-342900">
              <a:spcBef>
                <a:spcPct val="0"/>
              </a:spcBef>
              <a:buFont typeface="Courier New" panose="02070309020205020404" pitchFamily="49" charset="0"/>
              <a:buChar char="o"/>
            </a:pPr>
            <a:r>
              <a:rPr lang="en-US" altLang="en-US" dirty="0"/>
              <a:t>Procedures are designed to describe who, what, where, when, and why by means of establishing  accountability.</a:t>
            </a:r>
          </a:p>
          <a:p>
            <a:pPr lvl="3" indent="-342900">
              <a:spcBef>
                <a:spcPct val="0"/>
              </a:spcBef>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Who are the customers that must provide feedback?</a:t>
            </a:r>
          </a:p>
          <a:p>
            <a:pPr lvl="4" indent="-342900">
              <a:spcBef>
                <a:spcPct val="0"/>
              </a:spcBef>
              <a:buFont typeface="Wingdings" panose="05000000000000000000" pitchFamily="2" charset="2"/>
              <a:buChar char="q"/>
            </a:pPr>
            <a:r>
              <a:rPr lang="en-US" altLang="en-US" sz="2000" dirty="0">
                <a:solidFill>
                  <a:srgbClr val="000000"/>
                </a:solidFill>
                <a:ea typeface="Calibri" panose="020F0502020204030204" pitchFamily="34" charset="0"/>
                <a:cs typeface="Calibri" panose="020F0502020204030204" pitchFamily="34" charset="0"/>
              </a:rPr>
              <a:t>The parents of participating FLP students?</a:t>
            </a:r>
          </a:p>
          <a:p>
            <a:pPr lvl="4" indent="-342900">
              <a:spcBef>
                <a:spcPct val="0"/>
              </a:spcBef>
              <a:buFont typeface="Wingdings" panose="05000000000000000000" pitchFamily="2" charset="2"/>
              <a:buChar char="q"/>
            </a:pPr>
            <a:r>
              <a:rPr lang="en-US" altLang="en-US" sz="2000" dirty="0">
                <a:solidFill>
                  <a:srgbClr val="000000"/>
                </a:solidFill>
                <a:ea typeface="Calibri" panose="020F0502020204030204" pitchFamily="34" charset="0"/>
                <a:cs typeface="Calibri" panose="020F0502020204030204" pitchFamily="34" charset="0"/>
              </a:rPr>
              <a:t>Teachers teaching in the FLP?</a:t>
            </a:r>
          </a:p>
          <a:p>
            <a:pPr lvl="4" indent="-342900">
              <a:spcBef>
                <a:spcPct val="0"/>
              </a:spcBef>
              <a:buFont typeface="Wingdings" panose="05000000000000000000" pitchFamily="2" charset="2"/>
              <a:buChar char="q"/>
            </a:pPr>
            <a:r>
              <a:rPr lang="en-US" altLang="en-US" sz="2000" dirty="0">
                <a:solidFill>
                  <a:srgbClr val="000000"/>
                </a:solidFill>
                <a:ea typeface="Calibri" panose="020F0502020204030204" pitchFamily="34" charset="0"/>
                <a:cs typeface="Calibri" panose="020F0502020204030204" pitchFamily="34" charset="0"/>
              </a:rPr>
              <a:t>Students, where appropriate, participating in the FLP?</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91</a:t>
            </a:fld>
            <a:endParaRPr lang="en-US" dirty="0"/>
          </a:p>
        </p:txBody>
      </p:sp>
    </p:spTree>
    <p:extLst>
      <p:ext uri="{BB962C8B-B14F-4D97-AF65-F5344CB8AC3E}">
        <p14:creationId xmlns:p14="http://schemas.microsoft.com/office/powerpoint/2010/main" val="30852326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t>FLP Component 10</a:t>
            </a:r>
          </a:p>
        </p:txBody>
      </p:sp>
      <p:sp>
        <p:nvSpPr>
          <p:cNvPr id="3" name="Content Placeholder 2"/>
          <p:cNvSpPr>
            <a:spLocks noGrp="1"/>
          </p:cNvSpPr>
          <p:nvPr>
            <p:ph idx="1"/>
          </p:nvPr>
        </p:nvSpPr>
        <p:spPr>
          <a:xfrm>
            <a:off x="603983" y="1659578"/>
            <a:ext cx="7886700" cy="4528279"/>
          </a:xfrm>
        </p:spPr>
        <p:txBody>
          <a:bodyPr/>
          <a:lstStyle/>
          <a:p>
            <a:pPr lvl="3" indent="-342900">
              <a:spcBef>
                <a:spcPct val="0"/>
              </a:spcBef>
              <a:buFont typeface="Wingdings" panose="05000000000000000000" pitchFamily="2" charset="2"/>
              <a:buChar char="§"/>
            </a:pPr>
            <a:r>
              <a:rPr lang="en-US" altLang="en-US" sz="2000" dirty="0">
                <a:solidFill>
                  <a:srgbClr val="000000"/>
                </a:solidFill>
                <a:ea typeface="Calibri" panose="020F0502020204030204" pitchFamily="34" charset="0"/>
                <a:cs typeface="Calibri" panose="020F0502020204030204" pitchFamily="34" charset="0"/>
              </a:rPr>
              <a:t>How will the data be collected?</a:t>
            </a:r>
          </a:p>
          <a:p>
            <a:pPr lvl="4" indent="-342900">
              <a:spcBef>
                <a:spcPct val="0"/>
              </a:spcBef>
              <a:buFont typeface="Wingdings" panose="05000000000000000000" pitchFamily="2" charset="2"/>
              <a:buChar char="q"/>
            </a:pPr>
            <a:r>
              <a:rPr lang="en-US" altLang="en-US" sz="2000" dirty="0">
                <a:solidFill>
                  <a:srgbClr val="000000"/>
                </a:solidFill>
                <a:ea typeface="Calibri" panose="020F0502020204030204" pitchFamily="34" charset="0"/>
                <a:cs typeface="Calibri" panose="020F0502020204030204" pitchFamily="34" charset="0"/>
              </a:rPr>
              <a:t>Surveys? Electronic or paper pencil? </a:t>
            </a:r>
          </a:p>
          <a:p>
            <a:pPr lvl="4" indent="-342900">
              <a:spcBef>
                <a:spcPct val="0"/>
              </a:spcBef>
              <a:buFont typeface="Wingdings" panose="05000000000000000000" pitchFamily="2" charset="2"/>
              <a:buChar char="q"/>
            </a:pPr>
            <a:r>
              <a:rPr lang="en-US" altLang="en-US" sz="2000" dirty="0">
                <a:solidFill>
                  <a:srgbClr val="000000"/>
                </a:solidFill>
                <a:ea typeface="Calibri" panose="020F0502020204030204" pitchFamily="34" charset="0"/>
                <a:cs typeface="Calibri" panose="020F0502020204030204" pitchFamily="34" charset="0"/>
              </a:rPr>
              <a:t>How will the school/district ensure that ALL customers have </a:t>
            </a:r>
            <a:br>
              <a:rPr lang="en-US" altLang="en-US" sz="2000" dirty="0">
                <a:solidFill>
                  <a:srgbClr val="000000"/>
                </a:solidFill>
                <a:ea typeface="Calibri" panose="020F0502020204030204" pitchFamily="34" charset="0"/>
                <a:cs typeface="Calibri" panose="020F0502020204030204" pitchFamily="34" charset="0"/>
              </a:rPr>
            </a:br>
            <a:r>
              <a:rPr lang="en-US" altLang="en-US" sz="2000" dirty="0">
                <a:solidFill>
                  <a:srgbClr val="000000"/>
                </a:solidFill>
                <a:ea typeface="Calibri" panose="020F0502020204030204" pitchFamily="34" charset="0"/>
                <a:cs typeface="Calibri" panose="020F0502020204030204" pitchFamily="34" charset="0"/>
              </a:rPr>
              <a:t>the opportunity to participate</a:t>
            </a:r>
            <a:r>
              <a:rPr lang="en-US" altLang="en-US" sz="2000" dirty="0" smtClean="0">
                <a:solidFill>
                  <a:srgbClr val="000000"/>
                </a:solidFill>
                <a:ea typeface="Calibri" panose="020F0502020204030204" pitchFamily="34" charset="0"/>
                <a:cs typeface="Calibri" panose="020F0502020204030204" pitchFamily="34" charset="0"/>
              </a:rPr>
              <a:t>?</a:t>
            </a:r>
          </a:p>
          <a:p>
            <a:pPr lvl="3" indent="-342900">
              <a:spcBef>
                <a:spcPts val="0"/>
              </a:spcBef>
              <a:buFont typeface="Wingdings" panose="05000000000000000000" pitchFamily="2" charset="2"/>
              <a:buChar char="§"/>
              <a:defRPr/>
            </a:pPr>
            <a:r>
              <a:rPr lang="en-US" sz="2000" dirty="0">
                <a:solidFill>
                  <a:srgbClr val="000000"/>
                </a:solidFill>
                <a:ea typeface="Calibri"/>
              </a:rPr>
              <a:t>How will the data be analyzed?</a:t>
            </a:r>
          </a:p>
          <a:p>
            <a:pPr lvl="4" indent="-342900">
              <a:spcBef>
                <a:spcPts val="0"/>
              </a:spcBef>
              <a:buFont typeface="Wingdings" panose="05000000000000000000" pitchFamily="2" charset="2"/>
              <a:buChar char="q"/>
              <a:defRPr/>
            </a:pPr>
            <a:r>
              <a:rPr lang="en-US" sz="2000" dirty="0">
                <a:solidFill>
                  <a:srgbClr val="000000"/>
                </a:solidFill>
                <a:ea typeface="Calibri"/>
              </a:rPr>
              <a:t>Trend data</a:t>
            </a:r>
          </a:p>
          <a:p>
            <a:pPr lvl="4" indent="-342900">
              <a:spcBef>
                <a:spcPts val="0"/>
              </a:spcBef>
              <a:buFont typeface="Wingdings" panose="05000000000000000000" pitchFamily="2" charset="2"/>
              <a:buChar char="q"/>
              <a:defRPr/>
            </a:pPr>
            <a:r>
              <a:rPr lang="en-US" sz="2000" dirty="0">
                <a:solidFill>
                  <a:srgbClr val="000000"/>
                </a:solidFill>
                <a:ea typeface="Calibri"/>
              </a:rPr>
              <a:t>By respondent type?</a:t>
            </a:r>
          </a:p>
          <a:p>
            <a:pPr lvl="3" indent="-342900">
              <a:spcBef>
                <a:spcPts val="0"/>
              </a:spcBef>
              <a:buFont typeface="Wingdings" panose="05000000000000000000" pitchFamily="2" charset="2"/>
              <a:buChar char="§"/>
              <a:defRPr/>
            </a:pPr>
            <a:r>
              <a:rPr lang="en-US" sz="2000" dirty="0">
                <a:solidFill>
                  <a:srgbClr val="000000"/>
                </a:solidFill>
                <a:ea typeface="Calibri"/>
              </a:rPr>
              <a:t>How will the results of the customer satisfaction be reported</a:t>
            </a:r>
            <a:br>
              <a:rPr lang="en-US" sz="2000" dirty="0">
                <a:solidFill>
                  <a:srgbClr val="000000"/>
                </a:solidFill>
                <a:ea typeface="Calibri"/>
              </a:rPr>
            </a:br>
            <a:r>
              <a:rPr lang="en-US" sz="2000" dirty="0">
                <a:solidFill>
                  <a:srgbClr val="000000"/>
                </a:solidFill>
                <a:ea typeface="Calibri"/>
              </a:rPr>
              <a:t> to all stakeholders</a:t>
            </a:r>
            <a:r>
              <a:rPr lang="en-US" sz="2000" dirty="0" smtClean="0">
                <a:solidFill>
                  <a:srgbClr val="000000"/>
                </a:solidFill>
                <a:ea typeface="Calibri"/>
              </a:rPr>
              <a:t>?</a:t>
            </a:r>
          </a:p>
          <a:p>
            <a:pPr lvl="4" indent="-342900">
              <a:spcBef>
                <a:spcPts val="0"/>
              </a:spcBef>
              <a:buFont typeface="Wingdings" panose="05000000000000000000" pitchFamily="2" charset="2"/>
              <a:buChar char="q"/>
              <a:defRPr/>
            </a:pPr>
            <a:r>
              <a:rPr lang="en-US" sz="2000" dirty="0">
                <a:solidFill>
                  <a:srgbClr val="000000"/>
                </a:solidFill>
                <a:ea typeface="Calibri"/>
              </a:rPr>
              <a:t>Through the program evaluation report?</a:t>
            </a:r>
          </a:p>
          <a:p>
            <a:pPr lvl="4" indent="-342900">
              <a:spcBef>
                <a:spcPts val="0"/>
              </a:spcBef>
              <a:buFont typeface="Wingdings" panose="05000000000000000000" pitchFamily="2" charset="2"/>
              <a:buChar char="q"/>
              <a:defRPr/>
            </a:pPr>
            <a:r>
              <a:rPr lang="en-US" sz="2000" dirty="0">
                <a:solidFill>
                  <a:srgbClr val="000000"/>
                </a:solidFill>
                <a:ea typeface="Calibri"/>
              </a:rPr>
              <a:t>Posted to the school/district Web sites?</a:t>
            </a:r>
          </a:p>
          <a:p>
            <a:pPr lvl="4" indent="-342900">
              <a:spcBef>
                <a:spcPts val="0"/>
              </a:spcBef>
              <a:buFont typeface="Wingdings" panose="05000000000000000000" pitchFamily="2" charset="2"/>
              <a:buChar char="q"/>
              <a:defRPr/>
            </a:pPr>
            <a:r>
              <a:rPr lang="en-US" sz="2000" dirty="0">
                <a:solidFill>
                  <a:srgbClr val="000000"/>
                </a:solidFill>
                <a:ea typeface="Calibri"/>
              </a:rPr>
              <a:t>In the school’s parent newsletter?</a:t>
            </a:r>
          </a:p>
          <a:p>
            <a:pPr lvl="4" indent="-342900">
              <a:spcBef>
                <a:spcPts val="0"/>
              </a:spcBef>
              <a:buFont typeface="Wingdings" panose="05000000000000000000" pitchFamily="2" charset="2"/>
              <a:buChar char="q"/>
              <a:defRPr/>
            </a:pPr>
            <a:r>
              <a:rPr lang="en-US" sz="2000" dirty="0">
                <a:solidFill>
                  <a:srgbClr val="000000"/>
                </a:solidFill>
                <a:ea typeface="Calibri"/>
              </a:rPr>
              <a:t>There must be multiple ways identified to report the results.</a:t>
            </a:r>
          </a:p>
          <a:p>
            <a:pPr lvl="3" indent="-342900">
              <a:spcBef>
                <a:spcPts val="0"/>
              </a:spcBef>
              <a:buFont typeface="Wingdings" panose="05000000000000000000" pitchFamily="2" charset="2"/>
              <a:buChar char="§"/>
              <a:defRPr/>
            </a:pPr>
            <a:endParaRPr lang="en-US" sz="2000" dirty="0">
              <a:solidFill>
                <a:srgbClr val="000000"/>
              </a:solidFill>
              <a:ea typeface="Calibri"/>
            </a:endParaRPr>
          </a:p>
          <a:p>
            <a:pPr lvl="4" indent="-342900">
              <a:spcBef>
                <a:spcPct val="0"/>
              </a:spcBef>
              <a:buFont typeface="Wingdings" panose="05000000000000000000" pitchFamily="2" charset="2"/>
              <a:buChar char="q"/>
            </a:pPr>
            <a:endParaRPr lang="en-US" altLang="en-US" sz="2000" dirty="0">
              <a:solidFill>
                <a:srgbClr val="000000"/>
              </a:solidFill>
              <a:ea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92</a:t>
            </a:fld>
            <a:endParaRPr lang="en-US" dirty="0"/>
          </a:p>
        </p:txBody>
      </p:sp>
    </p:spTree>
    <p:extLst>
      <p:ext uri="{BB962C8B-B14F-4D97-AF65-F5344CB8AC3E}">
        <p14:creationId xmlns:p14="http://schemas.microsoft.com/office/powerpoint/2010/main" val="345929451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Sixth Element:</a:t>
            </a:r>
          </a:p>
          <a:p>
            <a:pPr marL="742950" lvl="1" indent="-342900">
              <a:spcBef>
                <a:spcPts val="0"/>
              </a:spcBef>
              <a:spcAft>
                <a:spcPts val="0"/>
              </a:spcAft>
              <a:defRPr/>
            </a:pPr>
            <a:r>
              <a:rPr lang="en-US" dirty="0">
                <a:solidFill>
                  <a:srgbClr val="000000"/>
                </a:solidFill>
                <a:ea typeface="Calibri"/>
              </a:rPr>
              <a:t>Describe the LEA’s/school’s plan for informing parents/guardians of participating students’ progress toward the student’s academic goals.</a:t>
            </a:r>
          </a:p>
          <a:p>
            <a:pPr lvl="2" indent="-342900">
              <a:spcBef>
                <a:spcPts val="0"/>
              </a:spcBef>
              <a:buFont typeface="Courier New" panose="02070309020205020404" pitchFamily="49" charset="0"/>
              <a:buChar char="o"/>
              <a:defRPr/>
            </a:pPr>
            <a:r>
              <a:rPr lang="en-US" dirty="0">
                <a:solidFill>
                  <a:srgbClr val="000000"/>
                </a:solidFill>
                <a:ea typeface="Calibri"/>
              </a:rPr>
              <a:t>How will the school share student progress </a:t>
            </a:r>
            <a:br>
              <a:rPr lang="en-US" dirty="0">
                <a:solidFill>
                  <a:srgbClr val="000000"/>
                </a:solidFill>
                <a:ea typeface="Calibri"/>
              </a:rPr>
            </a:br>
            <a:r>
              <a:rPr lang="en-US" dirty="0">
                <a:solidFill>
                  <a:srgbClr val="000000"/>
                </a:solidFill>
                <a:ea typeface="Calibri"/>
              </a:rPr>
              <a:t>with the parents/guardians of participating FLP students?</a:t>
            </a:r>
          </a:p>
          <a:p>
            <a:pPr lvl="4" indent="-342900">
              <a:spcBef>
                <a:spcPts val="0"/>
              </a:spcBef>
              <a:buFont typeface="Wingdings" panose="05000000000000000000" pitchFamily="2" charset="2"/>
              <a:buChar char="§"/>
              <a:defRPr/>
            </a:pPr>
            <a:r>
              <a:rPr lang="en-US" dirty="0">
                <a:solidFill>
                  <a:srgbClr val="000000"/>
                </a:solidFill>
                <a:ea typeface="Calibri"/>
              </a:rPr>
              <a:t>How will progress be reported to parents/guardians </a:t>
            </a:r>
            <a:br>
              <a:rPr lang="en-US" dirty="0">
                <a:solidFill>
                  <a:srgbClr val="000000"/>
                </a:solidFill>
                <a:ea typeface="Calibri"/>
              </a:rPr>
            </a:br>
            <a:r>
              <a:rPr lang="en-US" dirty="0">
                <a:solidFill>
                  <a:srgbClr val="000000"/>
                </a:solidFill>
                <a:ea typeface="Calibri"/>
              </a:rPr>
              <a:t>of participating students?</a:t>
            </a:r>
          </a:p>
          <a:p>
            <a:pPr lvl="4" indent="-342900">
              <a:spcBef>
                <a:spcPts val="0"/>
              </a:spcBef>
              <a:buFont typeface="Wingdings" panose="05000000000000000000" pitchFamily="2" charset="2"/>
              <a:buChar char="§"/>
              <a:defRPr/>
            </a:pPr>
            <a:r>
              <a:rPr lang="en-US" dirty="0">
                <a:solidFill>
                  <a:srgbClr val="000000"/>
                </a:solidFill>
                <a:ea typeface="Calibri"/>
              </a:rPr>
              <a:t>Grades do not provide information to parents as to how students are performing against the standard being taught.</a:t>
            </a:r>
          </a:p>
          <a:p>
            <a:pPr lvl="4" indent="-342900">
              <a:spcBef>
                <a:spcPts val="0"/>
              </a:spcBef>
              <a:buFont typeface="Wingdings" panose="05000000000000000000" pitchFamily="2" charset="2"/>
              <a:buChar char="§"/>
              <a:defRPr/>
            </a:pPr>
            <a:r>
              <a:rPr lang="en-US" dirty="0">
                <a:solidFill>
                  <a:srgbClr val="000000"/>
                </a:solidFill>
                <a:ea typeface="Calibri"/>
              </a:rPr>
              <a:t>Progress reporting must provide information to participants </a:t>
            </a:r>
            <a:br>
              <a:rPr lang="en-US" dirty="0">
                <a:solidFill>
                  <a:srgbClr val="000000"/>
                </a:solidFill>
                <a:ea typeface="Calibri"/>
              </a:rPr>
            </a:br>
            <a:r>
              <a:rPr lang="en-US" dirty="0">
                <a:solidFill>
                  <a:srgbClr val="000000"/>
                </a:solidFill>
                <a:ea typeface="Calibri"/>
              </a:rPr>
              <a:t>and their parents/guardians </a:t>
            </a:r>
            <a:r>
              <a:rPr lang="en-US" dirty="0" smtClean="0">
                <a:solidFill>
                  <a:srgbClr val="000000"/>
                </a:solidFill>
                <a:ea typeface="Calibri"/>
              </a:rPr>
              <a:t>regarding </a:t>
            </a:r>
            <a:r>
              <a:rPr lang="en-US" dirty="0">
                <a:solidFill>
                  <a:srgbClr val="000000"/>
                </a:solidFill>
                <a:ea typeface="Calibri"/>
              </a:rPr>
              <a:t>where students were performing upon entering the program and where students </a:t>
            </a:r>
            <a:br>
              <a:rPr lang="en-US" dirty="0">
                <a:solidFill>
                  <a:srgbClr val="000000"/>
                </a:solidFill>
                <a:ea typeface="Calibri"/>
              </a:rPr>
            </a:br>
            <a:r>
              <a:rPr lang="en-US" dirty="0">
                <a:solidFill>
                  <a:srgbClr val="000000"/>
                </a:solidFill>
                <a:ea typeface="Calibri"/>
              </a:rPr>
              <a:t>are performing at the time of the progress report.</a:t>
            </a:r>
          </a:p>
          <a:p>
            <a:pPr lvl="4" indent="-342900">
              <a:spcBef>
                <a:spcPts val="0"/>
              </a:spcBef>
              <a:buFont typeface="Wingdings" panose="05000000000000000000" pitchFamily="2" charset="2"/>
              <a:buChar char="§"/>
              <a:defRPr/>
            </a:pPr>
            <a:r>
              <a:rPr lang="en-US" dirty="0">
                <a:solidFill>
                  <a:srgbClr val="000000"/>
                </a:solidFill>
              </a:rPr>
              <a:t>How often will student progress be reported?</a:t>
            </a:r>
            <a:endParaRPr lang="en-US" dirty="0"/>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93</a:t>
            </a:fld>
            <a:endParaRPr lang="en-US" dirty="0"/>
          </a:p>
        </p:txBody>
      </p:sp>
    </p:spTree>
    <p:extLst>
      <p:ext uri="{BB962C8B-B14F-4D97-AF65-F5344CB8AC3E}">
        <p14:creationId xmlns:p14="http://schemas.microsoft.com/office/powerpoint/2010/main" val="126528397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Seventh Element:</a:t>
            </a:r>
          </a:p>
          <a:p>
            <a:pPr marL="742950" lvl="1" indent="-342900">
              <a:spcBef>
                <a:spcPts val="0"/>
              </a:spcBef>
              <a:spcAft>
                <a:spcPts val="0"/>
              </a:spcAft>
              <a:defRPr/>
            </a:pPr>
            <a:r>
              <a:rPr lang="en-US" dirty="0">
                <a:solidFill>
                  <a:srgbClr val="000000"/>
                </a:solidFill>
                <a:ea typeface="Calibri"/>
              </a:rPr>
              <a:t>Describe the district/school’s plan for informing stakeholders regarding results of the program evaluation, effectiveness of the program, and ongoing program improvement(s).</a:t>
            </a:r>
          </a:p>
          <a:p>
            <a:pPr lvl="2" indent="-342900">
              <a:spcBef>
                <a:spcPts val="0"/>
              </a:spcBef>
              <a:buFont typeface="Courier New" panose="02070309020205020404" pitchFamily="49" charset="0"/>
              <a:buChar char="o"/>
              <a:defRPr/>
            </a:pPr>
            <a:r>
              <a:rPr lang="en-US" dirty="0"/>
              <a:t>This component is about program evaluation and the subsequent summary reports that will be prepared as a result of that evaluation.</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94</a:t>
            </a:fld>
            <a:endParaRPr lang="en-US" dirty="0"/>
          </a:p>
        </p:txBody>
      </p:sp>
    </p:spTree>
    <p:extLst>
      <p:ext uri="{BB962C8B-B14F-4D97-AF65-F5344CB8AC3E}">
        <p14:creationId xmlns:p14="http://schemas.microsoft.com/office/powerpoint/2010/main" val="341492379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Seventh Element:</a:t>
            </a:r>
          </a:p>
          <a:p>
            <a:pPr lvl="2" indent="-342900">
              <a:spcBef>
                <a:spcPts val="0"/>
              </a:spcBef>
              <a:buFont typeface="Courier New" panose="02070309020205020404" pitchFamily="49" charset="0"/>
              <a:buChar char="o"/>
              <a:defRPr/>
            </a:pPr>
            <a:r>
              <a:rPr lang="en-US" sz="1850" b="1" dirty="0"/>
              <a:t>Program evaluation</a:t>
            </a:r>
            <a:r>
              <a:rPr lang="en-US" sz="1850" dirty="0"/>
              <a:t> is a systematic method for collecting, analyzing, and using information to answer questions about projects, policies and programs, particularly about their effectiveness and efficiency. </a:t>
            </a:r>
            <a:br>
              <a:rPr lang="en-US" sz="1850" dirty="0"/>
            </a:br>
            <a:r>
              <a:rPr lang="en-US" sz="1850" dirty="0"/>
              <a:t>In both the public and private sectors, stakeholders will want to know </a:t>
            </a:r>
            <a:r>
              <a:rPr lang="en-US" sz="1850" dirty="0" smtClean="0"/>
              <a:t>if </a:t>
            </a:r>
            <a:r>
              <a:rPr lang="en-US" sz="1850" dirty="0"/>
              <a:t>the programs they are funding, implementing, voting for, receiving or objecting to are actually having the intended effect (and to what cost). This definition focuses on the question of whether the program, policy or project has, as indicated, the intended effect. However, equally important are questions such as how the program could be improved, whether the program is worthwhile, whether there are better alternatives, if there are unintended outcomes, and whether the program goals are appropriate and useful.  Evaluators help to answer these questions, but the best way to answer the questions is for the evaluation to be a joint project between evaluators and stakeholders</a:t>
            </a:r>
            <a:r>
              <a:rPr lang="en-US" sz="1900" dirty="0"/>
              <a:t>.</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95</a:t>
            </a:fld>
            <a:endParaRPr lang="en-US" dirty="0"/>
          </a:p>
        </p:txBody>
      </p:sp>
    </p:spTree>
    <p:extLst>
      <p:ext uri="{BB962C8B-B14F-4D97-AF65-F5344CB8AC3E}">
        <p14:creationId xmlns:p14="http://schemas.microsoft.com/office/powerpoint/2010/main" val="34523239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Component 10</a:t>
            </a:r>
            <a:endParaRPr lang="en-US" sz="3700" dirty="0">
              <a:latin typeface="+mn-lt"/>
            </a:endParaRPr>
          </a:p>
        </p:txBody>
      </p:sp>
      <p:sp>
        <p:nvSpPr>
          <p:cNvPr id="3" name="Content Placeholder 2"/>
          <p:cNvSpPr>
            <a:spLocks noGrp="1"/>
          </p:cNvSpPr>
          <p:nvPr>
            <p:ph idx="1"/>
          </p:nvPr>
        </p:nvSpPr>
        <p:spPr/>
        <p:txBody>
          <a:bodyPr/>
          <a:lstStyle/>
          <a:p>
            <a:pPr marL="0" lvl="1" indent="0">
              <a:buFont typeface="Arial" charset="0"/>
              <a:buNone/>
              <a:defRPr/>
            </a:pPr>
            <a:r>
              <a:rPr lang="en-US" dirty="0"/>
              <a:t>Seventh Element:</a:t>
            </a:r>
          </a:p>
          <a:p>
            <a:pPr lvl="2" indent="-342900">
              <a:spcBef>
                <a:spcPts val="0"/>
              </a:spcBef>
              <a:buFont typeface="Courier New" panose="02070309020205020404" pitchFamily="49" charset="0"/>
              <a:buChar char="o"/>
              <a:defRPr/>
            </a:pPr>
            <a:r>
              <a:rPr lang="en-US" sz="2400" dirty="0"/>
              <a:t>The response to this question must address:</a:t>
            </a:r>
          </a:p>
          <a:p>
            <a:pPr lvl="3" indent="-342900">
              <a:lnSpc>
                <a:spcPct val="100000"/>
              </a:lnSpc>
              <a:spcBef>
                <a:spcPts val="0"/>
              </a:spcBef>
              <a:buFont typeface="Wingdings" panose="05000000000000000000" pitchFamily="2" charset="2"/>
              <a:buChar char="§"/>
              <a:defRPr/>
            </a:pPr>
            <a:r>
              <a:rPr lang="en-US" sz="2000" dirty="0"/>
              <a:t>The achievement results as a result of student participation in the FLP.</a:t>
            </a:r>
          </a:p>
          <a:p>
            <a:pPr lvl="3" indent="-342900">
              <a:lnSpc>
                <a:spcPct val="100000"/>
              </a:lnSpc>
              <a:spcBef>
                <a:spcPts val="0"/>
              </a:spcBef>
              <a:buFont typeface="Wingdings" panose="05000000000000000000" pitchFamily="2" charset="2"/>
              <a:buChar char="§"/>
              <a:defRPr/>
            </a:pPr>
            <a:r>
              <a:rPr lang="en-US" sz="2000" dirty="0"/>
              <a:t>Attendance data for participating FLP students.</a:t>
            </a:r>
          </a:p>
          <a:p>
            <a:pPr lvl="3" indent="-342900">
              <a:lnSpc>
                <a:spcPct val="100000"/>
              </a:lnSpc>
              <a:spcBef>
                <a:spcPts val="0"/>
              </a:spcBef>
              <a:buFont typeface="Wingdings" panose="05000000000000000000" pitchFamily="2" charset="2"/>
              <a:buChar char="§"/>
              <a:defRPr/>
            </a:pPr>
            <a:r>
              <a:rPr lang="en-US" sz="2000" dirty="0"/>
              <a:t>The customer satisfaction information collected by the school /district.</a:t>
            </a:r>
          </a:p>
          <a:p>
            <a:pPr lvl="3" indent="-342900">
              <a:lnSpc>
                <a:spcPct val="100000"/>
              </a:lnSpc>
              <a:spcBef>
                <a:spcPts val="0"/>
              </a:spcBef>
              <a:buFont typeface="Wingdings" panose="05000000000000000000" pitchFamily="2" charset="2"/>
              <a:buChar char="§"/>
              <a:defRPr/>
            </a:pPr>
            <a:r>
              <a:rPr lang="en-US" sz="2000" dirty="0"/>
              <a:t>The method for determining the effectiveness of the program was determined by the school /district.</a:t>
            </a:r>
          </a:p>
          <a:p>
            <a:pPr lvl="3" indent="-342900">
              <a:lnSpc>
                <a:spcPct val="100000"/>
              </a:lnSpc>
              <a:spcBef>
                <a:spcPts val="0"/>
              </a:spcBef>
              <a:buFont typeface="Wingdings" panose="05000000000000000000" pitchFamily="2" charset="2"/>
              <a:buChar char="§"/>
              <a:defRPr/>
            </a:pPr>
            <a:r>
              <a:rPr lang="en-US" sz="2000" dirty="0"/>
              <a:t>Lessons learned during the implementation of the program.</a:t>
            </a:r>
          </a:p>
          <a:p>
            <a:pPr lvl="3" indent="-342900">
              <a:lnSpc>
                <a:spcPct val="100000"/>
              </a:lnSpc>
              <a:spcBef>
                <a:spcPts val="0"/>
              </a:spcBef>
              <a:buFont typeface="Wingdings" panose="05000000000000000000" pitchFamily="2" charset="2"/>
              <a:buChar char="§"/>
              <a:defRPr/>
            </a:pPr>
            <a:r>
              <a:rPr lang="en-US" sz="2000" dirty="0"/>
              <a:t>Plans for on going improvements in the program.</a:t>
            </a:r>
          </a:p>
          <a:p>
            <a:pPr marL="0" indent="0">
              <a:buNone/>
            </a:pPr>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96</a:t>
            </a:fld>
            <a:endParaRPr lang="en-US" dirty="0"/>
          </a:p>
        </p:txBody>
      </p:sp>
    </p:spTree>
    <p:extLst>
      <p:ext uri="{BB962C8B-B14F-4D97-AF65-F5344CB8AC3E}">
        <p14:creationId xmlns:p14="http://schemas.microsoft.com/office/powerpoint/2010/main" val="213095998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a:t>FLP Component 10</a:t>
            </a:r>
          </a:p>
        </p:txBody>
      </p:sp>
      <p:sp>
        <p:nvSpPr>
          <p:cNvPr id="3" name="Content Placeholder 2"/>
          <p:cNvSpPr>
            <a:spLocks noGrp="1"/>
          </p:cNvSpPr>
          <p:nvPr>
            <p:ph idx="1"/>
          </p:nvPr>
        </p:nvSpPr>
        <p:spPr/>
        <p:txBody>
          <a:bodyPr/>
          <a:lstStyle/>
          <a:p>
            <a:pPr marL="1257300" lvl="3" indent="0">
              <a:spcBef>
                <a:spcPts val="0"/>
              </a:spcBef>
              <a:buNone/>
              <a:defRPr/>
            </a:pPr>
            <a:r>
              <a:rPr lang="en-US" sz="2400" dirty="0" smtClean="0"/>
              <a:t>Seventh Element</a:t>
            </a:r>
            <a:r>
              <a:rPr lang="en-US" sz="2400" i="1" dirty="0" smtClean="0"/>
              <a:t> (continued</a:t>
            </a:r>
            <a:r>
              <a:rPr lang="en-US" sz="2400" dirty="0" smtClean="0"/>
              <a:t>):</a:t>
            </a:r>
          </a:p>
          <a:p>
            <a:pPr marL="1257300" lvl="3" indent="0">
              <a:spcBef>
                <a:spcPts val="0"/>
              </a:spcBef>
              <a:buNone/>
              <a:defRPr/>
            </a:pPr>
            <a:endParaRPr lang="en-US" sz="2000" dirty="0" smtClean="0"/>
          </a:p>
          <a:p>
            <a:pPr lvl="3" indent="-342900">
              <a:spcBef>
                <a:spcPts val="0"/>
              </a:spcBef>
              <a:buFont typeface="Courier New" panose="02070309020205020404" pitchFamily="49" charset="0"/>
              <a:buChar char="o"/>
              <a:defRPr/>
            </a:pPr>
            <a:r>
              <a:rPr lang="en-US" sz="2400" dirty="0"/>
              <a:t>The response to this question must address:</a:t>
            </a:r>
          </a:p>
          <a:p>
            <a:pPr lvl="3" indent="-342900">
              <a:spcBef>
                <a:spcPts val="0"/>
              </a:spcBef>
              <a:buFont typeface="Wingdings" panose="05000000000000000000" pitchFamily="2" charset="2"/>
              <a:buChar char="§"/>
              <a:defRPr/>
            </a:pPr>
            <a:endParaRPr lang="en-US" sz="2000" dirty="0"/>
          </a:p>
          <a:p>
            <a:pPr lvl="3" indent="-342900">
              <a:spcBef>
                <a:spcPts val="0"/>
              </a:spcBef>
              <a:buFont typeface="Wingdings" panose="05000000000000000000" pitchFamily="2" charset="2"/>
              <a:buChar char="§"/>
              <a:defRPr/>
            </a:pPr>
            <a:r>
              <a:rPr lang="en-US" sz="2000" dirty="0" smtClean="0"/>
              <a:t>When </a:t>
            </a:r>
            <a:r>
              <a:rPr lang="en-US" sz="2000" dirty="0"/>
              <a:t>the evaluation will be conducted?</a:t>
            </a:r>
          </a:p>
          <a:p>
            <a:pPr lvl="3" indent="-342900">
              <a:spcBef>
                <a:spcPts val="0"/>
              </a:spcBef>
              <a:buFont typeface="Wingdings" panose="05000000000000000000" pitchFamily="2" charset="2"/>
              <a:buChar char="§"/>
              <a:defRPr/>
            </a:pPr>
            <a:r>
              <a:rPr lang="en-US" sz="2000" dirty="0"/>
              <a:t>What will the format of the program evaluation be?  A written report/summary of the program evaluation?</a:t>
            </a:r>
          </a:p>
          <a:p>
            <a:pPr lvl="3" indent="-342900">
              <a:spcBef>
                <a:spcPts val="0"/>
              </a:spcBef>
              <a:buFont typeface="Wingdings" panose="05000000000000000000" pitchFamily="2" charset="2"/>
              <a:buChar char="§"/>
              <a:defRPr/>
            </a:pPr>
            <a:r>
              <a:rPr lang="en-US" sz="2000" dirty="0"/>
              <a:t>Who will be responsible for conducting the evaluation and writing the report of the program evaluation?</a:t>
            </a:r>
          </a:p>
          <a:p>
            <a:pPr lvl="3" indent="-342900">
              <a:spcBef>
                <a:spcPts val="0"/>
              </a:spcBef>
              <a:buFont typeface="Wingdings" panose="05000000000000000000" pitchFamily="2" charset="2"/>
              <a:buChar char="§"/>
              <a:defRPr/>
            </a:pPr>
            <a:r>
              <a:rPr lang="en-US" sz="2000" dirty="0"/>
              <a:t>When, where, and how the report of the program evaluation will be released to stakeholders (multiple ways are required).</a:t>
            </a:r>
          </a:p>
          <a:p>
            <a:pPr lvl="3" indent="-342900">
              <a:spcBef>
                <a:spcPts val="0"/>
              </a:spcBef>
              <a:buFont typeface="Wingdings" panose="05000000000000000000" pitchFamily="2" charset="2"/>
              <a:buChar char="§"/>
              <a:defRPr/>
            </a:pPr>
            <a:r>
              <a:rPr lang="en-US" sz="2000" dirty="0"/>
              <a:t>A list of the stakeholders who will receive the report of the program evaluation.</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97</a:t>
            </a:fld>
            <a:endParaRPr lang="en-US" dirty="0"/>
          </a:p>
        </p:txBody>
      </p:sp>
    </p:spTree>
    <p:extLst>
      <p:ext uri="{BB962C8B-B14F-4D97-AF65-F5344CB8AC3E}">
        <p14:creationId xmlns:p14="http://schemas.microsoft.com/office/powerpoint/2010/main" val="98411286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FLP Timeline</a:t>
            </a:r>
            <a:endParaRPr lang="en-US" sz="3700" dirty="0">
              <a:latin typeface="+mn-lt"/>
            </a:endParaRPr>
          </a:p>
        </p:txBody>
      </p:sp>
      <p:sp>
        <p:nvSpPr>
          <p:cNvPr id="3" name="Content Placeholder 2"/>
          <p:cNvSpPr>
            <a:spLocks noGrp="1"/>
          </p:cNvSpPr>
          <p:nvPr>
            <p:ph idx="1"/>
          </p:nvPr>
        </p:nvSpPr>
        <p:spPr/>
        <p:txBody>
          <a:bodyPr/>
          <a:lstStyle/>
          <a:p>
            <a:r>
              <a:rPr lang="en-US" sz="2400" dirty="0" smtClean="0"/>
              <a:t>FLP plans are due based upon the option the district selects.  Refer to slides 11 and 12.</a:t>
            </a:r>
            <a:endParaRPr lang="en-US" sz="2400" dirty="0" smtClean="0"/>
          </a:p>
          <a:p>
            <a:r>
              <a:rPr lang="en-US" sz="2400" dirty="0" smtClean="0"/>
              <a:t>Remember that these are plans.  Parents, outside community stakeholders, and teachers </a:t>
            </a:r>
            <a:r>
              <a:rPr lang="en-US" sz="2400" b="1" dirty="0" smtClean="0"/>
              <a:t>must</a:t>
            </a:r>
            <a:r>
              <a:rPr lang="en-US" sz="2400" dirty="0" smtClean="0"/>
              <a:t> annually review and revise the FLP plan.</a:t>
            </a:r>
          </a:p>
          <a:p>
            <a:r>
              <a:rPr lang="en-US" sz="2400" dirty="0" smtClean="0"/>
              <a:t>Do not forget to consult with the district’s special education/EL program coordinator to ensure proper coordination of services.</a:t>
            </a:r>
            <a:endParaRPr lang="en-US" sz="2400"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98</a:t>
            </a:fld>
            <a:endParaRPr lang="en-US" dirty="0"/>
          </a:p>
        </p:txBody>
      </p:sp>
    </p:spTree>
    <p:extLst>
      <p:ext uri="{BB962C8B-B14F-4D97-AF65-F5344CB8AC3E}">
        <p14:creationId xmlns:p14="http://schemas.microsoft.com/office/powerpoint/2010/main" val="38373431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700" dirty="0" smtClean="0">
                <a:latin typeface="+mn-lt"/>
              </a:rPr>
              <a:t>Open Records Reminder</a:t>
            </a:r>
            <a:endParaRPr lang="en-US" sz="3700" dirty="0">
              <a:latin typeface="+mn-lt"/>
            </a:endParaRPr>
          </a:p>
        </p:txBody>
      </p:sp>
      <p:sp>
        <p:nvSpPr>
          <p:cNvPr id="3" name="Content Placeholder 2"/>
          <p:cNvSpPr>
            <a:spLocks noGrp="1"/>
          </p:cNvSpPr>
          <p:nvPr>
            <p:ph idx="1"/>
          </p:nvPr>
        </p:nvSpPr>
        <p:spPr/>
        <p:txBody>
          <a:bodyPr/>
          <a:lstStyle/>
          <a:p>
            <a:pPr>
              <a:buFont typeface="Arial" charset="0"/>
              <a:buChar char="•"/>
              <a:defRPr/>
            </a:pPr>
            <a:r>
              <a:rPr lang="en-US" sz="2400" dirty="0"/>
              <a:t>How does the Open Records Act impact the writing of the district’s FLP?</a:t>
            </a:r>
          </a:p>
          <a:p>
            <a:pPr marL="400050" lvl="1" indent="0">
              <a:buFont typeface="Arial" charset="0"/>
              <a:buNone/>
              <a:defRPr/>
            </a:pPr>
            <a:endParaRPr lang="en-US" sz="2000" dirty="0"/>
          </a:p>
          <a:p>
            <a:pPr marL="400050" lvl="1" indent="0">
              <a:buFont typeface="Arial" charset="0"/>
              <a:buNone/>
              <a:defRPr/>
            </a:pPr>
            <a:r>
              <a:rPr lang="en-US" sz="2000" dirty="0"/>
              <a:t>Definition:  The purpose of the Open Records Act is both to encourage public access to information and to foster confidence in government through openness to the public.  Georgia law clearly provides that, except as otherwise specifically provided,  all public records ... shall be open </a:t>
            </a:r>
            <a:r>
              <a:rPr lang="en-US" sz="2000" dirty="0" smtClean="0"/>
              <a:t>for </a:t>
            </a:r>
            <a:r>
              <a:rPr lang="en-US" sz="2000" dirty="0"/>
              <a:t>a personal inspection by any citizen of this state at a reasonable time and place; and those in charge of such records shall not refuse this privilege to any citizen. </a:t>
            </a:r>
          </a:p>
          <a:p>
            <a:pPr marL="400050" lvl="1" indent="0">
              <a:buFont typeface="Arial" charset="0"/>
              <a:buNone/>
              <a:defRPr/>
            </a:pPr>
            <a:endParaRPr lang="en-US" sz="2000" b="1" dirty="0"/>
          </a:p>
          <a:p>
            <a:pPr marL="800100" lvl="2" indent="0">
              <a:buFont typeface="Arial" charset="0"/>
              <a:buNone/>
              <a:defRPr/>
            </a:pPr>
            <a:r>
              <a:rPr lang="en-US" sz="1600" b="1" dirty="0"/>
              <a:t>Georgia Open Records Act (O.C.G.A. 50-18-70 through 50-18-77)</a:t>
            </a:r>
          </a:p>
          <a:p>
            <a:endParaRPr lang="en-US" dirty="0"/>
          </a:p>
        </p:txBody>
      </p:sp>
      <p:sp>
        <p:nvSpPr>
          <p:cNvPr id="4" name="Date Placeholder 3"/>
          <p:cNvSpPr>
            <a:spLocks noGrp="1"/>
          </p:cNvSpPr>
          <p:nvPr>
            <p:ph type="dt" sz="half" idx="2"/>
          </p:nvPr>
        </p:nvSpPr>
        <p:spPr/>
        <p:txBody>
          <a:bodyPr/>
          <a:lstStyle/>
          <a:p>
            <a:fld id="{4DAE6870-AD18-448A-9B2A-0EFE6DC7B06B}" type="datetime1">
              <a:rPr lang="en-US" smtClean="0"/>
              <a:t>5/25/2015</a:t>
            </a:fld>
            <a:endParaRPr lang="en-US" dirty="0"/>
          </a:p>
        </p:txBody>
      </p:sp>
      <p:sp>
        <p:nvSpPr>
          <p:cNvPr id="5" name="Slide Number Placeholder 4"/>
          <p:cNvSpPr>
            <a:spLocks noGrp="1"/>
          </p:cNvSpPr>
          <p:nvPr>
            <p:ph type="sldNum" sz="quarter" idx="4"/>
          </p:nvPr>
        </p:nvSpPr>
        <p:spPr/>
        <p:txBody>
          <a:bodyPr/>
          <a:lstStyle/>
          <a:p>
            <a:fld id="{B63E4CEF-BB1E-48C7-AE93-F39F6AA99AD7}" type="slidenum">
              <a:rPr lang="en-US" smtClean="0"/>
              <a:pPr/>
              <a:t>99</a:t>
            </a:fld>
            <a:endParaRPr lang="en-US" dirty="0"/>
          </a:p>
        </p:txBody>
      </p:sp>
    </p:spTree>
    <p:extLst>
      <p:ext uri="{BB962C8B-B14F-4D97-AF65-F5344CB8AC3E}">
        <p14:creationId xmlns:p14="http://schemas.microsoft.com/office/powerpoint/2010/main" val="380116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aDOE-PowerPoint-Template.potx" id="{62B88FFC-193B-4D2F-8C77-FCD33F3FAD37}" vid="{5805FC4A-A09D-48E8-AA8A-E114396F06F9}"/>
    </a:ext>
  </a:extLst>
</a:theme>
</file>

<file path=ppt/theme/theme2.xml><?xml version="1.0" encoding="utf-8"?>
<a:theme xmlns:a="http://schemas.openxmlformats.org/drawingml/2006/main" name="1_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aDOE-PowerPoint-Template.potx" id="{62B88FFC-193B-4D2F-8C77-FCD33F3FAD37}" vid="{5805FC4A-A09D-48E8-AA8A-E114396F06F9}"/>
    </a:ext>
  </a:extLst>
</a:theme>
</file>

<file path=ppt/theme/theme3.xml><?xml version="1.0" encoding="utf-8"?>
<a:theme xmlns:a="http://schemas.openxmlformats.org/drawingml/2006/main" name="2_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GaDOE-PowerPoint-Template.potx" id="{62B88FFC-193B-4D2F-8C77-FCD33F3FAD37}" vid="{5805FC4A-A09D-48E8-AA8A-E114396F06F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A25B6E7437D643BEAAC06D495827D4" ma:contentTypeVersion="1" ma:contentTypeDescription="Create a new document." ma:contentTypeScope="" ma:versionID="66569ed78ef03d9940b56cdcaa4b98c3">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37FCC7-4AFD-4AB5-B734-F060551A5597}"/>
</file>

<file path=customXml/itemProps2.xml><?xml version="1.0" encoding="utf-8"?>
<ds:datastoreItem xmlns:ds="http://schemas.openxmlformats.org/officeDocument/2006/customXml" ds:itemID="{758C9C62-5E8C-4ADB-9AFF-7D5B97D4887B}"/>
</file>

<file path=customXml/itemProps3.xml><?xml version="1.0" encoding="utf-8"?>
<ds:datastoreItem xmlns:ds="http://schemas.openxmlformats.org/officeDocument/2006/customXml" ds:itemID="{C83ED56D-93CC-4E5D-9EAF-DF5DF02E222C}"/>
</file>

<file path=docProps/app.xml><?xml version="1.0" encoding="utf-8"?>
<Properties xmlns="http://schemas.openxmlformats.org/officeDocument/2006/extended-properties" xmlns:vt="http://schemas.openxmlformats.org/officeDocument/2006/docPropsVTypes">
  <Template>GaDOE-PowerPoint-Template</Template>
  <TotalTime>4731</TotalTime>
  <Words>7009</Words>
  <Application>Microsoft Office PowerPoint</Application>
  <PresentationFormat>On-screen Show (4:3)</PresentationFormat>
  <Paragraphs>904</Paragraphs>
  <Slides>105</Slides>
  <Notes>1</Notes>
  <HiddenSlides>0</HiddenSlides>
  <MMClips>0</MMClips>
  <ScaleCrop>false</ScaleCrop>
  <HeadingPairs>
    <vt:vector size="4" baseType="variant">
      <vt:variant>
        <vt:lpstr>Theme</vt:lpstr>
      </vt:variant>
      <vt:variant>
        <vt:i4>3</vt:i4>
      </vt:variant>
      <vt:variant>
        <vt:lpstr>Slide Titles</vt:lpstr>
      </vt:variant>
      <vt:variant>
        <vt:i4>105</vt:i4>
      </vt:variant>
    </vt:vector>
  </HeadingPairs>
  <TitlesOfParts>
    <vt:vector size="108" baseType="lpstr">
      <vt:lpstr>GaDOE-PowerPoint-Template</vt:lpstr>
      <vt:lpstr>1_GaDOE-PowerPoint-Template</vt:lpstr>
      <vt:lpstr>2_GaDOE-PowerPoint-Template</vt:lpstr>
      <vt:lpstr>Implementing a Flexible Learning Program</vt:lpstr>
      <vt:lpstr>Presenters</vt:lpstr>
      <vt:lpstr> Implementing a Flexible Learning Program </vt:lpstr>
      <vt:lpstr>Purpose</vt:lpstr>
      <vt:lpstr>What is a Flexible Learning Program (FLP)?</vt:lpstr>
      <vt:lpstr>Flexible Learning Program (FLP) </vt:lpstr>
      <vt:lpstr>General Information  </vt:lpstr>
      <vt:lpstr>Flexible Learning Program (FLP)</vt:lpstr>
      <vt:lpstr>Important Changes for FY16</vt:lpstr>
      <vt:lpstr>Important Changes for FY16</vt:lpstr>
      <vt:lpstr>Important Changes for FY16</vt:lpstr>
      <vt:lpstr>Important Changes for FY16</vt:lpstr>
      <vt:lpstr>Important Changes for FY16</vt:lpstr>
      <vt:lpstr>Important Changes for FY16</vt:lpstr>
      <vt:lpstr>Who Should Be Involved?</vt:lpstr>
      <vt:lpstr>Who Should Be Involved?</vt:lpstr>
      <vt:lpstr>Designing an FLP</vt:lpstr>
      <vt:lpstr>Designing an FLP</vt:lpstr>
      <vt:lpstr>Designing an FLP</vt:lpstr>
      <vt:lpstr>Designing an FLP</vt:lpstr>
      <vt:lpstr>Flexible Learning Program (FLP)</vt:lpstr>
      <vt:lpstr>Designing an FLP</vt:lpstr>
      <vt:lpstr>Designing an FLP</vt:lpstr>
      <vt:lpstr>Writing an FLP Plan</vt:lpstr>
      <vt:lpstr>Writing an FLP Plan</vt:lpstr>
      <vt:lpstr>Writing an FLP Plan</vt:lpstr>
      <vt:lpstr>Writing an FLP Plan</vt:lpstr>
      <vt:lpstr>Budget Projections Tab</vt:lpstr>
      <vt:lpstr>Priority and Focus Schools Tab</vt:lpstr>
      <vt:lpstr>Request to Set-Aside a Lesser Amount for FLP</vt:lpstr>
      <vt:lpstr>Request to Set-Aside a Lesser Amount for FLP</vt:lpstr>
      <vt:lpstr>Request to Set-Aside a Lesser Amount for FLP</vt:lpstr>
      <vt:lpstr>FLP Components</vt:lpstr>
      <vt:lpstr>FLP Component 1</vt:lpstr>
      <vt:lpstr>FLP Component 1</vt:lpstr>
      <vt:lpstr>FLP Component 1</vt:lpstr>
      <vt:lpstr>FLP Component 1</vt:lpstr>
      <vt:lpstr>FLP Component 1</vt:lpstr>
      <vt:lpstr>FLP Component 2</vt:lpstr>
      <vt:lpstr>FLP Component 2</vt:lpstr>
      <vt:lpstr>FLP Component 2</vt:lpstr>
      <vt:lpstr>FLP Component 2</vt:lpstr>
      <vt:lpstr>FLP Component 2</vt:lpstr>
      <vt:lpstr>FLP Component 2</vt:lpstr>
      <vt:lpstr>FLP Component 2</vt:lpstr>
      <vt:lpstr>FLP Component 2</vt:lpstr>
      <vt:lpstr>Application of the Federal Rank Order for FLP</vt:lpstr>
      <vt:lpstr>Application of the Federal Rank Order for FLP</vt:lpstr>
      <vt:lpstr>Application of the Federal Rank Order for FLP</vt:lpstr>
      <vt:lpstr>FLP Component 2</vt:lpstr>
      <vt:lpstr>FLP Component 2</vt:lpstr>
      <vt:lpstr>FLP Component 3</vt:lpstr>
      <vt:lpstr>FLP Component 3</vt:lpstr>
      <vt:lpstr>FLP Component 3</vt:lpstr>
      <vt:lpstr>Scientifically Researched Instructional Strategies Classroom Instruction that Works (Marzano, 2001)</vt:lpstr>
      <vt:lpstr>FLP Component 3</vt:lpstr>
      <vt:lpstr>FLP Component 3</vt:lpstr>
      <vt:lpstr>FLP Component 4</vt:lpstr>
      <vt:lpstr>FLP Component 4</vt:lpstr>
      <vt:lpstr>FLP Component 4</vt:lpstr>
      <vt:lpstr>FLP Component 4</vt:lpstr>
      <vt:lpstr>FLP Component 4</vt:lpstr>
      <vt:lpstr>FLP Component 4</vt:lpstr>
      <vt:lpstr>FLP Component 4</vt:lpstr>
      <vt:lpstr>FLP Component 4</vt:lpstr>
      <vt:lpstr>FLP Component 5</vt:lpstr>
      <vt:lpstr>FLP Component 5</vt:lpstr>
      <vt:lpstr>FLP Component 5</vt:lpstr>
      <vt:lpstr>FLP Component 5</vt:lpstr>
      <vt:lpstr>FLP Component 5</vt:lpstr>
      <vt:lpstr>FLP Component 5</vt:lpstr>
      <vt:lpstr>FLP Component 5</vt:lpstr>
      <vt:lpstr>FLP Component 5</vt:lpstr>
      <vt:lpstr>FLP Component 6</vt:lpstr>
      <vt:lpstr>FLP Component 6</vt:lpstr>
      <vt:lpstr>FLP Component 7</vt:lpstr>
      <vt:lpstr>FLP Component 7</vt:lpstr>
      <vt:lpstr>FLP Component 7</vt:lpstr>
      <vt:lpstr>FLP Component 8</vt:lpstr>
      <vt:lpstr>FLP Component 9</vt:lpstr>
      <vt:lpstr>FLP Component 9</vt:lpstr>
      <vt:lpstr>FLP Component 9</vt:lpstr>
      <vt:lpstr>FLP Component 10</vt:lpstr>
      <vt:lpstr>FLP Component 10</vt:lpstr>
      <vt:lpstr>FLP Component 10</vt:lpstr>
      <vt:lpstr>FLP Component 10</vt:lpstr>
      <vt:lpstr>FLP Component 10</vt:lpstr>
      <vt:lpstr>FLP Component 10</vt:lpstr>
      <vt:lpstr>FLP Component 10</vt:lpstr>
      <vt:lpstr>FLP Component 10</vt:lpstr>
      <vt:lpstr>FLP Component 10</vt:lpstr>
      <vt:lpstr>FLP Component 10</vt:lpstr>
      <vt:lpstr>FLP Component 10</vt:lpstr>
      <vt:lpstr>FLP Component 10</vt:lpstr>
      <vt:lpstr>FLP Component 10</vt:lpstr>
      <vt:lpstr>FLP Component 10</vt:lpstr>
      <vt:lpstr>FLP Component 10</vt:lpstr>
      <vt:lpstr>FLP Timeline</vt:lpstr>
      <vt:lpstr>Open Records Reminder</vt:lpstr>
      <vt:lpstr>Open Records Reminder</vt:lpstr>
      <vt:lpstr>Questions</vt:lpstr>
      <vt:lpstr>Title I, Part A Program  Specialists’ Contact Information</vt:lpstr>
      <vt:lpstr>Title I, Part A Program  Specialists’ Contact Information</vt:lpstr>
      <vt:lpstr>Presenters</vt:lpstr>
      <vt:lpstr>Implementing a Flexible Learning Program</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Barbara Lunsford</dc:creator>
  <cp:lastModifiedBy>LENOVO USER</cp:lastModifiedBy>
  <cp:revision>120</cp:revision>
  <dcterms:created xsi:type="dcterms:W3CDTF">2015-02-02T18:32:24Z</dcterms:created>
  <dcterms:modified xsi:type="dcterms:W3CDTF">2015-05-25T15:33:15Z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0x01010026A25B6E7437D643BEAAC06D495827D4</vt:lpwstr>
  </property>
  <property fmtid="{D5CDD505-2E9C-101B-9397-08002B2CF9AE}" pid="3" name="TemplateUrl">
    <vt:lpwstr/>
  </property>
  <property fmtid="{D5CDD505-2E9C-101B-9397-08002B2CF9AE}" pid="4" name="Order">
    <vt:r8>143100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Page">
    <vt:lpwstr/>
  </property>
  <property fmtid="{D5CDD505-2E9C-101B-9397-08002B2CF9AE}" pid="10" name="Page SubHeader">
    <vt:lpwstr/>
  </property>
</Properties>
</file>