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8"/>
  </p:notesMasterIdLst>
  <p:sldIdLst>
    <p:sldId id="325" r:id="rId4"/>
    <p:sldId id="383" r:id="rId5"/>
    <p:sldId id="399" r:id="rId6"/>
    <p:sldId id="390" r:id="rId7"/>
    <p:sldId id="404" r:id="rId8"/>
    <p:sldId id="400" r:id="rId9"/>
    <p:sldId id="396" r:id="rId10"/>
    <p:sldId id="401" r:id="rId11"/>
    <p:sldId id="397" r:id="rId12"/>
    <p:sldId id="402" r:id="rId13"/>
    <p:sldId id="398" r:id="rId14"/>
    <p:sldId id="403" r:id="rId15"/>
    <p:sldId id="329" r:id="rId16"/>
    <p:sldId id="38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8370D0-7BC3-49A5-AC1E-2B71138C885B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A2BF58-03CE-4455-B570-05B781622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682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0255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8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9780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3157538" y="214313"/>
            <a:ext cx="5878512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Richard Woods, 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i="1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gadoe.org</a:t>
            </a:r>
            <a:endParaRPr lang="en-US" sz="1200" b="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1042988"/>
            <a:ext cx="9144000" cy="44450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D894136-B207-4FCC-B873-EBF3596492AC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9963779-FDC0-4294-AF0A-D8058F2A8D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2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7246661" y="50800"/>
            <a:ext cx="188622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7005324" y="884237"/>
            <a:ext cx="2127564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Richard Woods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gadoe.org</a:t>
            </a:r>
            <a:endParaRPr 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7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0255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8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9780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3157538" y="214313"/>
            <a:ext cx="5878512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Richard Woods, 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gadoe.org</a:t>
            </a:r>
            <a:endParaRPr lang="en-US" sz="1200" b="1" dirty="0">
              <a:solidFill>
                <a:schemeClr val="bg1"/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1042988"/>
            <a:ext cx="9144000" cy="44450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3E4BC4-3A06-4CA9-954B-805F36F3B2BD}" type="datetime1">
              <a:rPr lang="en-US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33D7-CFBF-4AA9-9FC7-ABD827E96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09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5875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5A89DB-D373-4BFC-A385-EC90CB1B0D79}" type="datetime1">
              <a:rPr lang="en-US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C10E-3E1B-468D-B28C-85CCC865D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7246661" y="50800"/>
            <a:ext cx="188622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05324" y="884237"/>
            <a:ext cx="2127564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Richard Woods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gadoe.org</a:t>
            </a:r>
            <a:endParaRPr 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1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>
            <a:lvl1pPr>
              <a:defRPr>
                <a:latin typeface="Segoe UI Semibold" panose="020B07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A52D7E-7551-4CD9-86C1-8FD7C070DD33}" type="datetime1">
              <a:rPr lang="en-US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6E145-1882-46F3-8857-C5175D744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7246661" y="50800"/>
            <a:ext cx="188622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005324" y="884237"/>
            <a:ext cx="2127564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Richard Woods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gadoe.org</a:t>
            </a:r>
            <a:endParaRPr 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264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7A5C89-3F06-4496-BE4D-1747A835B5F0}" type="datetime1">
              <a:rPr lang="en-US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6C53-260B-44FB-8CE0-EDD2CE540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7246661" y="50800"/>
            <a:ext cx="188622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7005324" y="884237"/>
            <a:ext cx="2127564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Richard Woods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gadoe.org</a:t>
            </a:r>
            <a:endParaRPr 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0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03250" y="333375"/>
            <a:ext cx="63166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8366FED-957C-4B30-96F0-2AF38A3C3EEB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0919B1-E1E9-417C-A4F1-DBC16FDC8E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5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7246661" y="50800"/>
            <a:ext cx="188622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005324" y="884237"/>
            <a:ext cx="2127564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Richard Woods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gadoe.org</a:t>
            </a:r>
            <a:endParaRPr 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Segoe UI Semibold" panose="020B0702040204020203" pitchFamily="34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k12.ga.us/" TargetMode="External"/><Relationship Id="rId2" Type="http://schemas.openxmlformats.org/officeDocument/2006/relationships/hyperlink" Target="mailto:twilkes@doe.k12.ga.u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nhandville@doe.k12.g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>
                <a:latin typeface="Segoe UI Semibold" panose="020B0702040204020203" pitchFamily="34" charset="0"/>
              </a:rPr>
              <a:t>Using Data and Evaluation to Improve Your Flexible Learning Program</a:t>
            </a:r>
            <a:endParaRPr lang="en-US" altLang="en-US" sz="3600" b="0" dirty="0" smtClean="0">
              <a:latin typeface="Segoe UI Semibold" panose="020B0702040204020203" pitchFamily="34" charset="0"/>
            </a:endParaRP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C4EB85B9-7469-4FA6-BD05-9CD4132FBDF8}" type="datetime1">
              <a:rPr lang="en-US" altLang="en-US" sz="1200" smtClean="0">
                <a:solidFill>
                  <a:schemeClr val="bg1"/>
                </a:solidFill>
                <a:latin typeface="Times New Roman" panose="02020603050405020304" pitchFamily="18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5/26/2015</a:t>
            </a:fld>
            <a:endParaRPr lang="en-US" altLang="en-US" sz="1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2559203-E156-4DEC-934F-1F506C664E21}" type="slidenum">
              <a:rPr lang="en-US" altLang="en-US" sz="1200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143000" y="3585260"/>
            <a:ext cx="6858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Education</a:t>
            </a:r>
            <a:b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2015 Title Conference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194649" y="5240088"/>
            <a:ext cx="8754701" cy="991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52" tIns="34226" rIns="68452" bIns="34226"/>
          <a:lstStyle>
            <a:lvl1pPr marL="255588" indent="-255588" defTabSz="684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Tammy Wilkes                                                                                    			   Nicholas </a:t>
            </a:r>
            <a:r>
              <a:rPr lang="en-US" alt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L. Handville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Education Program Specialist, Title I                                                			 Operations </a:t>
            </a:r>
            <a:r>
              <a:rPr lang="en-US" alt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Analyst III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of School Improvement						</a:t>
            </a:r>
            <a:r>
              <a:rPr lang="en-US" altLang="en-US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Office </a:t>
            </a:r>
            <a:r>
              <a:rPr lang="en-US" alt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School Improvement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</a:t>
            </a:r>
            <a:r>
              <a:rPr lang="en-US" alt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Education					</a:t>
            </a:r>
            <a:r>
              <a:rPr lang="en-US" altLang="en-US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Georgia </a:t>
            </a:r>
            <a:r>
              <a:rPr lang="en-US" alt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Department of Education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6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Evaluation:</a:t>
            </a:r>
            <a:br>
              <a:rPr lang="en-US" dirty="0" smtClean="0"/>
            </a:br>
            <a:r>
              <a:rPr lang="en-US" dirty="0" smtClean="0"/>
              <a:t>Determining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Opportunity </a:t>
            </a:r>
            <a:r>
              <a:rPr lang="en-US" dirty="0" smtClean="0"/>
              <a:t>to provide </a:t>
            </a:r>
            <a:r>
              <a:rPr lang="en-US" b="1" i="1" dirty="0"/>
              <a:t>supplemental extended learning</a:t>
            </a:r>
            <a:r>
              <a:rPr lang="en-US" dirty="0"/>
              <a:t> to increase student </a:t>
            </a:r>
            <a:r>
              <a:rPr lang="en-US" dirty="0" smtClean="0"/>
              <a:t>achievement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Evaluating Outcomes:</a:t>
            </a:r>
            <a:endParaRPr lang="en-US" dirty="0"/>
          </a:p>
          <a:p>
            <a:pPr lvl="1"/>
            <a:r>
              <a:rPr lang="en-US" dirty="0" smtClean="0"/>
              <a:t>Student Achievement - pretest/posttest data, State assessment results</a:t>
            </a:r>
            <a:endParaRPr lang="en-US" dirty="0"/>
          </a:p>
          <a:p>
            <a:pPr lvl="1"/>
            <a:r>
              <a:rPr lang="en-US" dirty="0" smtClean="0"/>
              <a:t>Stakeholder feedback from students, parents, and teachers</a:t>
            </a:r>
          </a:p>
          <a:p>
            <a:pPr lvl="1"/>
            <a:r>
              <a:rPr lang="en-US" dirty="0" smtClean="0"/>
              <a:t>Did individual students make academic gains?</a:t>
            </a:r>
          </a:p>
          <a:p>
            <a:pPr lvl="1"/>
            <a:r>
              <a:rPr lang="en-US" dirty="0" smtClean="0"/>
              <a:t>Qualitative and quantitative data </a:t>
            </a:r>
            <a:endParaRPr lang="en-US" dirty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6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Evaluation:</a:t>
            </a:r>
            <a:br>
              <a:rPr lang="en-US" dirty="0" smtClean="0"/>
            </a:br>
            <a:r>
              <a:rPr lang="en-US" dirty="0" smtClean="0"/>
              <a:t>Establishing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impact evaluations?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decide whether or not to continue or expand an intervention. 	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learn how to successfully adapt a successful intervention to suit another context. 	</a:t>
            </a:r>
          </a:p>
          <a:p>
            <a:pPr lvl="1"/>
            <a:r>
              <a:rPr lang="en-US" dirty="0"/>
              <a:t>To reassure funders, including donors and taxpayers (upward accountability), that money is being wisely invested. 	</a:t>
            </a:r>
          </a:p>
          <a:p>
            <a:pPr lvl="1"/>
            <a:r>
              <a:rPr lang="en-US" dirty="0"/>
              <a:t>To inform intended beneficiaries and communities (downward accountability) about whether or not, and in what ways, a program is benefiting the community. 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58499" y="6415801"/>
            <a:ext cx="479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</a:t>
            </a:r>
            <a:r>
              <a:rPr lang="en-US" sz="1000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Bonbright</a:t>
            </a:r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(2012). Use of Impact Evaluation Results. InterAction.org </a:t>
            </a:r>
            <a:endParaRPr lang="en-US" sz="1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7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860" y="2583808"/>
            <a:ext cx="5066951" cy="906011"/>
          </a:xfrm>
        </p:spPr>
        <p:txBody>
          <a:bodyPr/>
          <a:lstStyle/>
          <a:p>
            <a:pPr algn="ctr"/>
            <a:r>
              <a:rPr lang="en-US" dirty="0"/>
              <a:t>Q&amp;A and Conversation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006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Resources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28650" y="1545021"/>
            <a:ext cx="7886700" cy="4631942"/>
          </a:xfrm>
        </p:spPr>
        <p:txBody>
          <a:bodyPr/>
          <a:lstStyle/>
          <a:p>
            <a:pPr eaLnBrk="1" hangingPunct="1"/>
            <a:r>
              <a:rPr lang="en-US" altLang="en-US" sz="1200" dirty="0" smtClean="0"/>
              <a:t>Bennett, J. (2003). </a:t>
            </a:r>
            <a:r>
              <a:rPr lang="en-US" altLang="en-US" sz="1200" i="1" dirty="0" smtClean="0"/>
              <a:t>Evaluation Methods in Research</a:t>
            </a:r>
            <a:r>
              <a:rPr lang="en-US" altLang="en-US" sz="1200" dirty="0" smtClean="0"/>
              <a:t>. Continuum.</a:t>
            </a:r>
          </a:p>
          <a:p>
            <a:pPr eaLnBrk="1" hangingPunct="1"/>
            <a:r>
              <a:rPr lang="en-US" altLang="en-US" sz="1200" dirty="0" err="1" smtClean="0"/>
              <a:t>Dinsmore</a:t>
            </a:r>
            <a:r>
              <a:rPr lang="en-US" altLang="en-US" sz="1200" dirty="0"/>
              <a:t>, P. (1993). </a:t>
            </a:r>
            <a:r>
              <a:rPr lang="en-US" altLang="en-US" sz="1200" i="1" dirty="0"/>
              <a:t>The AMA Handbook of Project Management</a:t>
            </a:r>
            <a:r>
              <a:rPr lang="en-US" altLang="en-US" sz="1200" dirty="0"/>
              <a:t>. New York: AMACOM. </a:t>
            </a:r>
            <a:endParaRPr lang="en-US" altLang="en-US" sz="1200" dirty="0" smtClean="0"/>
          </a:p>
          <a:p>
            <a:pPr eaLnBrk="1" hangingPunct="1"/>
            <a:r>
              <a:rPr lang="en-US" altLang="en-US" sz="1200" dirty="0" smtClean="0"/>
              <a:t>Harris, E. (2011). Afterschool Evaluation 101: How to Evaluate and Expanded Learning Program. Harvard Family Research Project. </a:t>
            </a:r>
          </a:p>
          <a:p>
            <a:pPr eaLnBrk="1" hangingPunct="1"/>
            <a:r>
              <a:rPr lang="en-US" altLang="en-US" sz="1200" dirty="0" smtClean="0"/>
              <a:t>Holden, D. and M. Zimmerman. (2009). </a:t>
            </a:r>
            <a:r>
              <a:rPr lang="en-US" altLang="en-US" sz="1200" i="1" dirty="0" smtClean="0"/>
              <a:t>A Practical Guide to Program Evaluation Planning: Theory and Case Examples</a:t>
            </a:r>
            <a:r>
              <a:rPr lang="en-US" altLang="en-US" sz="1200" dirty="0" smtClean="0"/>
              <a:t>. Sage.</a:t>
            </a:r>
          </a:p>
          <a:p>
            <a:pPr eaLnBrk="1" hangingPunct="1"/>
            <a:r>
              <a:rPr lang="en-US" altLang="en-US" sz="1200" dirty="0" smtClean="0"/>
              <a:t>Royse, D., B. </a:t>
            </a:r>
            <a:r>
              <a:rPr lang="en-US" altLang="en-US" sz="1200" dirty="0" err="1" smtClean="0"/>
              <a:t>Thyer</a:t>
            </a:r>
            <a:r>
              <a:rPr lang="en-US" altLang="en-US" sz="1200" dirty="0" smtClean="0"/>
              <a:t>, and D. Padgett. (2010). </a:t>
            </a:r>
            <a:r>
              <a:rPr lang="en-US" altLang="en-US" sz="1200" i="1" dirty="0" smtClean="0"/>
              <a:t>Program Evaluation: An Introduction</a:t>
            </a:r>
            <a:r>
              <a:rPr lang="en-US" altLang="en-US" sz="1200" dirty="0" smtClean="0"/>
              <a:t>. Wadsworth. </a:t>
            </a:r>
          </a:p>
          <a:p>
            <a:pPr eaLnBrk="1" hangingPunct="1"/>
            <a:r>
              <a:rPr lang="en-US" sz="1200" dirty="0" err="1"/>
              <a:t>Shakman</a:t>
            </a:r>
            <a:r>
              <a:rPr lang="en-US" sz="1200" dirty="0"/>
              <a:t>, K., &amp; Rodriguez, S. M. (2015). </a:t>
            </a:r>
            <a:r>
              <a:rPr lang="en-US" sz="1200" i="1" dirty="0"/>
              <a:t>Logic models for program design, implementation, and evaluation: Workshop toolkit </a:t>
            </a:r>
            <a:r>
              <a:rPr lang="en-US" sz="1200" dirty="0"/>
              <a:t>(REL 2015–057). Washington, DC: U.S. Department of Education, Institute of Education Sciences, National Center for Education Evaluation and Regional Assistance, Regional Educational Laboratory Northeast &amp; Islands. Retrieved from http://ies.ed.gov/ncee/edlabs. </a:t>
            </a:r>
            <a:endParaRPr lang="en-US" altLang="en-US" sz="1200" dirty="0" smtClean="0"/>
          </a:p>
          <a:p>
            <a:pPr eaLnBrk="1" hangingPunct="1"/>
            <a:r>
              <a:rPr lang="en-US" altLang="en-US" sz="1200" dirty="0" err="1" smtClean="0"/>
              <a:t>Stockmann</a:t>
            </a:r>
            <a:r>
              <a:rPr lang="en-US" altLang="en-US" sz="1200" dirty="0" smtClean="0"/>
              <a:t>, R. (Ed.) (2011). </a:t>
            </a:r>
            <a:r>
              <a:rPr lang="en-US" altLang="en-US" sz="1200" i="1" dirty="0" smtClean="0"/>
              <a:t>A Practitioner Handbook on Evaluation</a:t>
            </a:r>
            <a:r>
              <a:rPr lang="en-US" altLang="en-US" sz="1200" dirty="0" smtClean="0"/>
              <a:t>. Edward Elgar.</a:t>
            </a:r>
          </a:p>
          <a:p>
            <a:pPr eaLnBrk="1" hangingPunct="1"/>
            <a:r>
              <a:rPr lang="en-US" altLang="en-US" sz="1200" dirty="0" err="1"/>
              <a:t>Stufflebeam</a:t>
            </a:r>
            <a:r>
              <a:rPr lang="en-US" altLang="en-US" sz="1200" dirty="0"/>
              <a:t>, D. and C. </a:t>
            </a:r>
            <a:r>
              <a:rPr lang="en-US" altLang="en-US" sz="1200" dirty="0" err="1"/>
              <a:t>Coryn</a:t>
            </a:r>
            <a:r>
              <a:rPr lang="en-US" altLang="en-US" sz="1200" dirty="0"/>
              <a:t>. (2014). </a:t>
            </a:r>
            <a:r>
              <a:rPr lang="en-US" altLang="en-US" sz="1200" i="1" dirty="0"/>
              <a:t>Evaluation Theory, Models and Applications</a:t>
            </a:r>
            <a:r>
              <a:rPr lang="en-US" altLang="en-US" sz="1200" dirty="0"/>
              <a:t>. </a:t>
            </a:r>
            <a:r>
              <a:rPr lang="en-US" altLang="en-US" sz="1200" dirty="0" err="1"/>
              <a:t>Jossey</a:t>
            </a:r>
            <a:r>
              <a:rPr lang="en-US" altLang="en-US" sz="1200" dirty="0"/>
              <a:t>-Bass.</a:t>
            </a:r>
          </a:p>
          <a:p>
            <a:pPr eaLnBrk="1" hangingPunct="1"/>
            <a:r>
              <a:rPr lang="en-US" altLang="en-US" sz="1200" dirty="0" smtClean="0"/>
              <a:t>W.K. Kellogg Foundation (2004). Logic Model Development Guide: Using Logic Models to Bring Together Planning, Evaluation, and Action. W.K. Kellogg Foundation.</a:t>
            </a:r>
            <a:endParaRPr lang="en-US" altLang="en-US" sz="1200" dirty="0"/>
          </a:p>
          <a:p>
            <a:pPr eaLnBrk="1" hangingPunct="1"/>
            <a:r>
              <a:rPr lang="en-US" altLang="en-US" sz="1200" dirty="0"/>
              <a:t>Weiss, C. </a:t>
            </a:r>
            <a:r>
              <a:rPr lang="en-US" altLang="en-US" sz="1200" dirty="0" smtClean="0"/>
              <a:t>(1997). </a:t>
            </a:r>
            <a:r>
              <a:rPr lang="en-US" altLang="en-US" sz="1200" i="1" dirty="0"/>
              <a:t>Evaluation: Second Edition</a:t>
            </a:r>
            <a:r>
              <a:rPr lang="en-US" altLang="en-US" sz="1200" dirty="0"/>
              <a:t>. New Jersey: Prentice Hall</a:t>
            </a:r>
            <a:r>
              <a:rPr lang="en-US" altLang="en-US" sz="1200" dirty="0" smtClean="0"/>
              <a:t>.</a:t>
            </a:r>
            <a:endParaRPr lang="en-US" altLang="en-US" sz="1200" dirty="0"/>
          </a:p>
          <a:p>
            <a:pPr eaLnBrk="1" hangingPunct="1"/>
            <a:r>
              <a:rPr lang="en-US" altLang="en-US" sz="1200" dirty="0" err="1"/>
              <a:t>Wholey</a:t>
            </a:r>
            <a:r>
              <a:rPr lang="en-US" altLang="en-US" sz="1200" dirty="0"/>
              <a:t>, J. et. Al. (</a:t>
            </a:r>
            <a:r>
              <a:rPr lang="en-US" altLang="en-US" sz="1200" dirty="0" smtClean="0"/>
              <a:t>2010). </a:t>
            </a:r>
            <a:r>
              <a:rPr lang="en-US" altLang="en-US" sz="1200" i="1" dirty="0"/>
              <a:t>Handbook of Practical Program Evaluation</a:t>
            </a:r>
            <a:r>
              <a:rPr lang="en-US" altLang="en-US" sz="1200" dirty="0"/>
              <a:t>. San Francisco: John Wiley &amp; Sons</a:t>
            </a:r>
            <a:r>
              <a:rPr lang="en-US" altLang="en-US" sz="12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0D8F6D-A50F-4A76-AB27-FF92B4E7E5E1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E9069A1-D31E-43DD-A78D-7C306FA61930}" type="slidenum">
              <a:rPr lang="en-US" altLang="en-US" sz="1200" smtClean="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Contact Information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 smtClean="0"/>
              <a:t>Tammy</a:t>
            </a:r>
            <a:r>
              <a:rPr lang="en-US" dirty="0" smtClean="0"/>
              <a:t> Wilkes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Education Program Specialist, Title I</a:t>
            </a:r>
            <a:br>
              <a:rPr lang="en-US" sz="1800" dirty="0" smtClean="0"/>
            </a:br>
            <a:r>
              <a:rPr lang="en-US" sz="1800" dirty="0" smtClean="0"/>
              <a:t>Office of School Improvement</a:t>
            </a:r>
            <a:br>
              <a:rPr lang="en-US" sz="1800" dirty="0" smtClean="0"/>
            </a:br>
            <a:r>
              <a:rPr lang="en-US" sz="1800" dirty="0" smtClean="0"/>
              <a:t>Georgia Department of Education</a:t>
            </a:r>
            <a:br>
              <a:rPr lang="en-US" sz="1800" dirty="0" smtClean="0"/>
            </a:br>
            <a:r>
              <a:rPr lang="en-US" sz="1800" dirty="0"/>
              <a:t>1854 Twin Towers East</a:t>
            </a:r>
            <a:br>
              <a:rPr lang="en-US" sz="1800" dirty="0"/>
            </a:br>
            <a:r>
              <a:rPr lang="en-US" sz="1800" dirty="0"/>
              <a:t>205 Jesse Hill Jr. Drive, SE</a:t>
            </a:r>
            <a:br>
              <a:rPr lang="en-US" sz="1800" dirty="0"/>
            </a:br>
            <a:r>
              <a:rPr lang="en-US" sz="1800" dirty="0"/>
              <a:t>Atlanta, Georgia  </a:t>
            </a:r>
            <a:r>
              <a:rPr lang="en-US" sz="1800" dirty="0" smtClean="0"/>
              <a:t>30334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(478) 237-2873</a:t>
            </a:r>
            <a:br>
              <a:rPr lang="en-US" sz="1800" dirty="0" smtClean="0"/>
            </a:br>
            <a:r>
              <a:rPr lang="en-US" sz="1800" dirty="0" smtClean="0">
                <a:hlinkClick r:id="rId2"/>
              </a:rPr>
              <a:t>twilkes@doe.k12.ga.us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u="sng" dirty="0" smtClean="0">
                <a:hlinkClick r:id="rId3"/>
              </a:rPr>
              <a:t>www.doe.k12.ga.us</a:t>
            </a:r>
            <a:endParaRPr lang="en-US" sz="1800" dirty="0"/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0" dirty="0">
                <a:cs typeface="Segoe UI" panose="020B0502040204020203" pitchFamily="34" charset="0"/>
              </a:rPr>
              <a:t>Nicholas L. Handville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Operations </a:t>
            </a:r>
            <a:r>
              <a:rPr lang="en-US" sz="1800" dirty="0"/>
              <a:t>Analyst III</a:t>
            </a:r>
            <a:br>
              <a:rPr lang="en-US" sz="1800" dirty="0"/>
            </a:br>
            <a:r>
              <a:rPr lang="en-US" sz="1800" dirty="0"/>
              <a:t>Office of School Improvement</a:t>
            </a:r>
            <a:br>
              <a:rPr lang="en-US" sz="1800" dirty="0"/>
            </a:br>
            <a:r>
              <a:rPr lang="en-US" sz="1800" dirty="0"/>
              <a:t>Georgia Department of Education</a:t>
            </a:r>
            <a:br>
              <a:rPr lang="en-US" sz="1800" dirty="0"/>
            </a:br>
            <a:r>
              <a:rPr lang="en-US" sz="1800" dirty="0"/>
              <a:t>1854 Twin Towers East</a:t>
            </a:r>
            <a:br>
              <a:rPr lang="en-US" sz="1800" dirty="0"/>
            </a:br>
            <a:r>
              <a:rPr lang="en-US" sz="1800" dirty="0"/>
              <a:t>205 Jesse Hill Jr. Drive, SE</a:t>
            </a:r>
            <a:br>
              <a:rPr lang="en-US" sz="1800" dirty="0"/>
            </a:br>
            <a:r>
              <a:rPr lang="en-US" sz="1800" dirty="0"/>
              <a:t>Atlanta, Georgia  30334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(404</a:t>
            </a:r>
            <a:r>
              <a:rPr lang="en-US" sz="1800" dirty="0"/>
              <a:t>) 657-9864</a:t>
            </a:r>
            <a:br>
              <a:rPr lang="en-US" sz="1800" dirty="0"/>
            </a:br>
            <a:r>
              <a:rPr lang="en-US" sz="1800" u="sng" dirty="0">
                <a:hlinkClick r:id="rId4"/>
              </a:rPr>
              <a:t>nhandville@doe.k12.ga.us</a:t>
            </a:r>
            <a:r>
              <a:rPr lang="en-US" sz="1800" u="sng" dirty="0"/>
              <a:t/>
            </a:r>
            <a:br>
              <a:rPr lang="en-US" sz="1800" u="sng" dirty="0"/>
            </a:br>
            <a:r>
              <a:rPr lang="en-US" sz="1800" u="sng" dirty="0">
                <a:hlinkClick r:id="rId3"/>
              </a:rPr>
              <a:t>www.doe.k12.ga.us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50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687C7-007B-4BFF-9433-B7D346509225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9914D-B1C3-43EF-A6D6-B1EFB6EAD31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658" y="1653668"/>
            <a:ext cx="4960045" cy="45149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9374" y="1192003"/>
            <a:ext cx="6544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School Improvement and District Effectiveness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111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session will introduce </a:t>
            </a:r>
            <a:r>
              <a:rPr lang="en-US" b="1" dirty="0"/>
              <a:t>tools</a:t>
            </a:r>
            <a:r>
              <a:rPr lang="en-US" dirty="0"/>
              <a:t>, </a:t>
            </a:r>
            <a:r>
              <a:rPr lang="en-US" b="1" dirty="0"/>
              <a:t>resources</a:t>
            </a:r>
            <a:r>
              <a:rPr lang="en-US" dirty="0"/>
              <a:t>, and </a:t>
            </a:r>
            <a:r>
              <a:rPr lang="en-US" b="1" dirty="0"/>
              <a:t>methods</a:t>
            </a:r>
            <a:r>
              <a:rPr lang="en-US" dirty="0"/>
              <a:t> that support district evaluation of the Flexible Learning Program (FLP). Attendees will learn how to address programmatic challenges through </a:t>
            </a:r>
            <a:r>
              <a:rPr lang="en-US" b="1" dirty="0"/>
              <a:t>data analysis</a:t>
            </a:r>
            <a:r>
              <a:rPr lang="en-US" dirty="0"/>
              <a:t>, how to </a:t>
            </a:r>
            <a:r>
              <a:rPr lang="en-US" b="1" dirty="0"/>
              <a:t>use data to monitor</a:t>
            </a:r>
            <a:r>
              <a:rPr lang="en-US" dirty="0"/>
              <a:t> FLP, and </a:t>
            </a:r>
            <a:r>
              <a:rPr lang="en-US" b="1" dirty="0"/>
              <a:t>how to measure program outcomes and impact</a:t>
            </a:r>
            <a:r>
              <a:rPr lang="en-US" dirty="0"/>
              <a:t>. The session is suggested for Title I directors implementing an FLP in FY16.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0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Evaluation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139840"/>
            <a:ext cx="7886700" cy="309198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028456" y="6415801"/>
            <a:ext cx="3466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Shakman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Rodriguez (2015)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Assessment:</a:t>
            </a:r>
            <a:br>
              <a:rPr lang="en-US" dirty="0" smtClean="0"/>
            </a:br>
            <a:r>
              <a:rPr lang="en-US" dirty="0" smtClean="0"/>
              <a:t>Setting Up Your FLP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needs assessment?</a:t>
            </a:r>
          </a:p>
          <a:p>
            <a:pPr lvl="1"/>
            <a:r>
              <a:rPr lang="en-US" dirty="0" smtClean="0"/>
              <a:t>An attempt to estimate deficiencies that have not been previously recognized</a:t>
            </a:r>
          </a:p>
          <a:p>
            <a:r>
              <a:rPr lang="en-US" dirty="0" smtClean="0"/>
              <a:t>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Define the parameters of the needs 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Identify the information needed for decision making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Determine what information already exists (check all available data sources)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Structure data collection process and collect the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Conduct analysis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Share findings with key stakeholders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Use data-informed decision making to determine action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57350" y="6415801"/>
            <a:ext cx="5894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Adapted from Royse, </a:t>
            </a:r>
            <a:r>
              <a:rPr lang="en-US" sz="1000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Thyer</a:t>
            </a:r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and Padgett (2010). Program Evaluation: An Introduction.  </a:t>
            </a:r>
            <a:endParaRPr lang="en-US" sz="1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Assessment:</a:t>
            </a:r>
            <a:br>
              <a:rPr lang="en-US" dirty="0" smtClean="0"/>
            </a:br>
            <a:r>
              <a:rPr lang="en-US" dirty="0" smtClean="0"/>
              <a:t>Setting Up Your FLP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Opportunity to design </a:t>
            </a:r>
            <a:r>
              <a:rPr lang="en-US" b="1" i="1" dirty="0"/>
              <a:t>supplemental extended learning</a:t>
            </a:r>
            <a:r>
              <a:rPr lang="en-US" dirty="0"/>
              <a:t> </a:t>
            </a:r>
            <a:r>
              <a:rPr lang="en-US" dirty="0" smtClean="0"/>
              <a:t>to increase student achievement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Assessing the Need:</a:t>
            </a:r>
          </a:p>
          <a:p>
            <a:pPr lvl="1"/>
            <a:r>
              <a:rPr lang="en-US" dirty="0" smtClean="0"/>
              <a:t>Data review - achievement data, graduation rate </a:t>
            </a:r>
          </a:p>
          <a:p>
            <a:pPr lvl="1"/>
            <a:r>
              <a:rPr lang="en-US" dirty="0" smtClean="0"/>
              <a:t>Content area(s) - reading, language arts, math, science, social studies</a:t>
            </a:r>
          </a:p>
          <a:p>
            <a:pPr lvl="1"/>
            <a:r>
              <a:rPr lang="en-US" dirty="0" smtClean="0"/>
              <a:t>Delivery method - during the school day, before school, after school, intercession, Saturday school, summer school</a:t>
            </a:r>
          </a:p>
          <a:p>
            <a:pPr lvl="1"/>
            <a:r>
              <a:rPr lang="en-US" dirty="0" smtClean="0"/>
              <a:t>Staffing - teachers, paraprofessionals, contracted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46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Evaluation:</a:t>
            </a:r>
            <a:br>
              <a:rPr lang="en-US" dirty="0" smtClean="0"/>
            </a:br>
            <a:r>
              <a:rPr lang="en-US" dirty="0" smtClean="0"/>
              <a:t>Monitoring Your FLP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 evaluation?</a:t>
            </a:r>
          </a:p>
          <a:p>
            <a:pPr lvl="1"/>
            <a:r>
              <a:rPr lang="en-US" sz="2000" dirty="0" smtClean="0"/>
              <a:t>An evaluation that analyzes the effectiveness of program operations, implementation, and service delivery</a:t>
            </a:r>
          </a:p>
          <a:p>
            <a:pPr lvl="1"/>
            <a:r>
              <a:rPr lang="en-US" sz="2000" dirty="0" smtClean="0"/>
              <a:t>When process evaluation is ongoing it is called program monitoring</a:t>
            </a:r>
          </a:p>
          <a:p>
            <a:r>
              <a:rPr lang="en-US" dirty="0" smtClean="0"/>
              <a:t>Used to determine:</a:t>
            </a:r>
          </a:p>
          <a:p>
            <a:pPr lvl="1"/>
            <a:r>
              <a:rPr lang="en-US" sz="2000" dirty="0" smtClean="0"/>
              <a:t>Whether services and goals are properly aligned</a:t>
            </a:r>
          </a:p>
          <a:p>
            <a:pPr lvl="1"/>
            <a:r>
              <a:rPr lang="en-US" sz="2000" dirty="0" smtClean="0"/>
              <a:t>Whether services are delivered as intended to the appropriate recipients</a:t>
            </a:r>
          </a:p>
          <a:p>
            <a:pPr lvl="1"/>
            <a:r>
              <a:rPr lang="en-US" sz="2000" dirty="0" smtClean="0"/>
              <a:t>How well service delivery is organized</a:t>
            </a:r>
          </a:p>
          <a:p>
            <a:pPr lvl="1"/>
            <a:r>
              <a:rPr lang="en-US" sz="2000" dirty="0" smtClean="0"/>
              <a:t>How efficiently program resources are used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57350" y="6429206"/>
            <a:ext cx="6477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Sources: Poverty Action Lab (povertyactionlab.org); Rossi, Peter, et al. (1999). Evaluation: A systemic approach</a:t>
            </a:r>
            <a:b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endParaRPr lang="en-US" sz="1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1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Evaluation:</a:t>
            </a:r>
            <a:br>
              <a:rPr lang="en-US" dirty="0" smtClean="0"/>
            </a:br>
            <a:r>
              <a:rPr lang="en-US" dirty="0" smtClean="0"/>
              <a:t>Monitoring Your FLP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Opportunity to design and provide </a:t>
            </a:r>
            <a:r>
              <a:rPr lang="en-US" b="1" i="1" dirty="0"/>
              <a:t>supplemental extended learning</a:t>
            </a:r>
            <a:r>
              <a:rPr lang="en-US" dirty="0"/>
              <a:t> to increase student </a:t>
            </a:r>
            <a:r>
              <a:rPr lang="en-US" dirty="0" smtClean="0"/>
              <a:t>achievement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Monitoring the Process:</a:t>
            </a:r>
            <a:endParaRPr lang="en-US" dirty="0"/>
          </a:p>
          <a:p>
            <a:pPr lvl="1"/>
            <a:r>
              <a:rPr lang="en-US" dirty="0" smtClean="0"/>
              <a:t>Participation - number of hours offered/number of hours served</a:t>
            </a:r>
          </a:p>
          <a:p>
            <a:pPr lvl="1"/>
            <a:r>
              <a:rPr lang="en-US" dirty="0" smtClean="0"/>
              <a:t>Engagement - quality of services</a:t>
            </a:r>
          </a:p>
          <a:p>
            <a:pPr lvl="1"/>
            <a:r>
              <a:rPr lang="en-US" dirty="0" smtClean="0"/>
              <a:t>Obstacles - transportation, scheduling conflicts, technology</a:t>
            </a:r>
          </a:p>
          <a:p>
            <a:pPr lvl="1"/>
            <a:r>
              <a:rPr lang="en-US" dirty="0" smtClean="0"/>
              <a:t>Perception - feedback from stakeholders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6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Evaluation:</a:t>
            </a:r>
            <a:br>
              <a:rPr lang="en-US" dirty="0" smtClean="0"/>
            </a:br>
            <a:r>
              <a:rPr lang="en-US" dirty="0" smtClean="0"/>
              <a:t>Determining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outcome evaluation?</a:t>
            </a:r>
          </a:p>
          <a:p>
            <a:pPr lvl="1"/>
            <a:r>
              <a:rPr lang="en-US" dirty="0" smtClean="0"/>
              <a:t>Analysis of immediate outcomes following the implementation of a program. Emphasis is placed on easily observed characteristics of program participants. Does not address causality.</a:t>
            </a:r>
          </a:p>
          <a:p>
            <a:r>
              <a:rPr lang="en-US" dirty="0" smtClean="0"/>
              <a:t>Used to Determine:</a:t>
            </a:r>
          </a:p>
          <a:p>
            <a:pPr lvl="1"/>
            <a:r>
              <a:rPr lang="en-US" dirty="0" smtClean="0"/>
              <a:t>Change in participants (behaviors, attitudes, etc.)</a:t>
            </a:r>
          </a:p>
          <a:p>
            <a:pPr lvl="1"/>
            <a:r>
              <a:rPr lang="en-US" dirty="0" smtClean="0"/>
              <a:t>Measureable outcomes resulting from program</a:t>
            </a:r>
          </a:p>
          <a:p>
            <a:pPr lvl="1"/>
            <a:r>
              <a:rPr lang="en-US" dirty="0" smtClean="0"/>
              <a:t>Success of program </a:t>
            </a:r>
            <a:r>
              <a:rPr lang="en-US" smtClean="0"/>
              <a:t>in meeting </a:t>
            </a:r>
            <a:r>
              <a:rPr lang="en-US" dirty="0" smtClean="0"/>
              <a:t>goals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060739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Template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25B6E7437D643BEAAC06D495827D4" ma:contentTypeVersion="1" ma:contentTypeDescription="Create a new document." ma:contentTypeScope="" ma:versionID="3327b551467a8fb9fedd2d34fe1508e1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feb49e78f3da19e4d02149b6c86843ad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69DFAC-2EF1-4B55-915D-9930CAAA66D3}"/>
</file>

<file path=customXml/itemProps2.xml><?xml version="1.0" encoding="utf-8"?>
<ds:datastoreItem xmlns:ds="http://schemas.openxmlformats.org/officeDocument/2006/customXml" ds:itemID="{43262DB8-DF66-4C1B-8815-1DFB6D20D8E7}"/>
</file>

<file path=customXml/itemProps3.xml><?xml version="1.0" encoding="utf-8"?>
<ds:datastoreItem xmlns:ds="http://schemas.openxmlformats.org/officeDocument/2006/customXml" ds:itemID="{608B2469-2420-4C26-AD35-693687D98E95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GaDOE-PowerPoint-Template (1)</Template>
  <TotalTime>1926</TotalTime>
  <Words>867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Rounded MT Bold</vt:lpstr>
      <vt:lpstr>Calibri</vt:lpstr>
      <vt:lpstr>Segoe UI</vt:lpstr>
      <vt:lpstr>Segoe UI Semibold</vt:lpstr>
      <vt:lpstr>Times New Roman</vt:lpstr>
      <vt:lpstr>GaDOE-PowerPoint-Template (1)</vt:lpstr>
      <vt:lpstr>Using Data and Evaluation to Improve Your Flexible Learning Program</vt:lpstr>
      <vt:lpstr>PowerPoint Presentation</vt:lpstr>
      <vt:lpstr>Session Description</vt:lpstr>
      <vt:lpstr>Types of Evaluation</vt:lpstr>
      <vt:lpstr>Needs Assessment: Setting Up Your FLP</vt:lpstr>
      <vt:lpstr>Needs Assessment: Setting Up Your FLP</vt:lpstr>
      <vt:lpstr>Process Evaluation: Monitoring Your FLP</vt:lpstr>
      <vt:lpstr>Process Evaluation: Monitoring Your FLP</vt:lpstr>
      <vt:lpstr>Outcome Evaluation: Determining the Results</vt:lpstr>
      <vt:lpstr>Outcome Evaluation: Determining the Results</vt:lpstr>
      <vt:lpstr>Impact Evaluation: Establishing Causation</vt:lpstr>
      <vt:lpstr>Q&amp;A and Conversation</vt:lpstr>
      <vt:lpstr>Resources</vt:lpstr>
      <vt:lpstr>Contact Information</vt:lpstr>
    </vt:vector>
  </TitlesOfParts>
  <Company>Georgia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Margo DeLaune</dc:creator>
  <cp:lastModifiedBy>Margo DeLaune</cp:lastModifiedBy>
  <cp:revision>91</cp:revision>
  <dcterms:created xsi:type="dcterms:W3CDTF">2015-01-12T20:39:15Z</dcterms:created>
  <dcterms:modified xsi:type="dcterms:W3CDTF">2015-05-26T13:40:17Z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0x01010026A25B6E7437D643BEAAC06D495827D4</vt:lpwstr>
  </property>
  <property fmtid="{D5CDD505-2E9C-101B-9397-08002B2CF9AE}" pid="3" name="TemplateUrl">
    <vt:lpwstr/>
  </property>
  <property fmtid="{D5CDD505-2E9C-101B-9397-08002B2CF9AE}" pid="4" name="Order">
    <vt:r8>142800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Page">
    <vt:lpwstr/>
  </property>
  <property fmtid="{D5CDD505-2E9C-101B-9397-08002B2CF9AE}" pid="10" name="Page SubHeader">
    <vt:lpwstr/>
  </property>
</Properties>
</file>