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diagrams/data1.xml" ContentType="application/vnd.openxmlformats-officedocument.drawingml.diagramData+xml"/>
  <Override PartName="/ppt/presentation.xml" ContentType="application/vnd.openxmlformats-officedocument.presentationml.presentation.main+xml"/>
  <Override PartName="/ppt/slides/slide31.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30.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notesSlides/notesSlide10.xml" ContentType="application/vnd.openxmlformats-officedocument.presentationml.notesSlide+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diagrams/drawing1.xml" ContentType="application/vnd.ms-office.drawingml.diagramDrawing+xml"/>
  <Override PartName="/ppt/diagrams/quickStyle1.xml" ContentType="application/vnd.openxmlformats-officedocument.drawingml.diagramStyle+xml"/>
  <Override PartName="/ppt/diagrams/colors1.xml" ContentType="application/vnd.openxmlformats-officedocument.drawingml.diagramColors+xml"/>
  <Override PartName="/ppt/diagrams/layout1.xml" ContentType="application/vnd.openxmlformats-officedocument.drawingml.diagramLayou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3" r:id="rId1"/>
  </p:sldMasterIdLst>
  <p:notesMasterIdLst>
    <p:notesMasterId r:id="rId51"/>
  </p:notesMasterIdLst>
  <p:handoutMasterIdLst>
    <p:handoutMasterId r:id="rId52"/>
  </p:handoutMasterIdLst>
  <p:sldIdLst>
    <p:sldId id="257" r:id="rId2"/>
    <p:sldId id="258" r:id="rId3"/>
    <p:sldId id="283" r:id="rId4"/>
    <p:sldId id="284" r:id="rId5"/>
    <p:sldId id="259" r:id="rId6"/>
    <p:sldId id="290" r:id="rId7"/>
    <p:sldId id="260" r:id="rId8"/>
    <p:sldId id="261" r:id="rId9"/>
    <p:sldId id="287" r:id="rId10"/>
    <p:sldId id="263" r:id="rId11"/>
    <p:sldId id="285" r:id="rId12"/>
    <p:sldId id="286" r:id="rId13"/>
    <p:sldId id="288" r:id="rId14"/>
    <p:sldId id="291" r:id="rId15"/>
    <p:sldId id="292" r:id="rId16"/>
    <p:sldId id="293" r:id="rId17"/>
    <p:sldId id="262" r:id="rId18"/>
    <p:sldId id="289" r:id="rId19"/>
    <p:sldId id="294" r:id="rId20"/>
    <p:sldId id="318" r:id="rId21"/>
    <p:sldId id="319" r:id="rId22"/>
    <p:sldId id="264" r:id="rId23"/>
    <p:sldId id="320" r:id="rId24"/>
    <p:sldId id="321" r:id="rId25"/>
    <p:sldId id="295" r:id="rId26"/>
    <p:sldId id="300" r:id="rId27"/>
    <p:sldId id="302" r:id="rId28"/>
    <p:sldId id="296" r:id="rId29"/>
    <p:sldId id="303" r:id="rId30"/>
    <p:sldId id="278" r:id="rId31"/>
    <p:sldId id="301" r:id="rId32"/>
    <p:sldId id="304" r:id="rId33"/>
    <p:sldId id="297" r:id="rId34"/>
    <p:sldId id="298" r:id="rId35"/>
    <p:sldId id="299" r:id="rId36"/>
    <p:sldId id="281" r:id="rId37"/>
    <p:sldId id="311" r:id="rId38"/>
    <p:sldId id="305" r:id="rId39"/>
    <p:sldId id="312" r:id="rId40"/>
    <p:sldId id="313" r:id="rId41"/>
    <p:sldId id="314" r:id="rId42"/>
    <p:sldId id="315" r:id="rId43"/>
    <p:sldId id="316" r:id="rId44"/>
    <p:sldId id="306" r:id="rId45"/>
    <p:sldId id="317" r:id="rId46"/>
    <p:sldId id="307" r:id="rId47"/>
    <p:sldId id="309" r:id="rId48"/>
    <p:sldId id="310" r:id="rId49"/>
    <p:sldId id="282" r:id="rId50"/>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92" d="100"/>
          <a:sy n="92" d="100"/>
        </p:scale>
        <p:origin x="-132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openxmlformats.org/officeDocument/2006/relationships/customXml" Target="../customXml/item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ustomXml" Target="../customXml/item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6155AC-AC05-48C3-93C6-526570E011C3}" type="doc">
      <dgm:prSet loTypeId="urn:microsoft.com/office/officeart/2005/8/layout/hierarchy4" loCatId="hierarchy" qsTypeId="urn:microsoft.com/office/officeart/2005/8/quickstyle/simple3" qsCatId="simple" csTypeId="urn:microsoft.com/office/officeart/2005/8/colors/colorful1" csCatId="colorful" phldr="1"/>
      <dgm:spPr/>
      <dgm:t>
        <a:bodyPr/>
        <a:lstStyle/>
        <a:p>
          <a:endParaRPr lang="en-US"/>
        </a:p>
      </dgm:t>
    </dgm:pt>
    <dgm:pt modelId="{D1D9BD4A-0E8D-40A6-BD22-6D4E6556EBEA}">
      <dgm:prSet phldrT="[Text]"/>
      <dgm:spPr/>
      <dgm:t>
        <a:bodyPr/>
        <a:lstStyle/>
        <a:p>
          <a:r>
            <a:rPr lang="en-US" b="1" dirty="0" smtClean="0"/>
            <a:t>Is she/he an employee?</a:t>
          </a:r>
          <a:endParaRPr lang="en-US" b="1" dirty="0"/>
        </a:p>
      </dgm:t>
    </dgm:pt>
    <dgm:pt modelId="{FF4F6301-9417-44DC-9975-86D69EE70A13}" type="parTrans" cxnId="{78B4E53B-BE07-4D31-BC2A-11AEE9F8BA01}">
      <dgm:prSet/>
      <dgm:spPr/>
      <dgm:t>
        <a:bodyPr/>
        <a:lstStyle/>
        <a:p>
          <a:endParaRPr lang="en-US" b="1"/>
        </a:p>
      </dgm:t>
    </dgm:pt>
    <dgm:pt modelId="{9FD26BC9-AC57-48AE-9DC6-82AFA427A798}" type="sibTrans" cxnId="{78B4E53B-BE07-4D31-BC2A-11AEE9F8BA01}">
      <dgm:prSet/>
      <dgm:spPr/>
      <dgm:t>
        <a:bodyPr/>
        <a:lstStyle/>
        <a:p>
          <a:endParaRPr lang="en-US" b="1"/>
        </a:p>
      </dgm:t>
    </dgm:pt>
    <dgm:pt modelId="{E26BE1A0-0662-4C26-BFAC-CDE74BA8A65A}">
      <dgm:prSet phldrT="[Text]"/>
      <dgm:spPr/>
      <dgm:t>
        <a:bodyPr/>
        <a:lstStyle/>
        <a:p>
          <a:r>
            <a:rPr lang="en-US" b="1" dirty="0" smtClean="0"/>
            <a:t>Yes</a:t>
          </a:r>
          <a:endParaRPr lang="en-US" b="1" dirty="0"/>
        </a:p>
      </dgm:t>
    </dgm:pt>
    <dgm:pt modelId="{9D35895D-D4DB-40CC-81AA-3C682B0333EC}" type="parTrans" cxnId="{61232D48-7D0D-4DF6-9971-739E0BBA92D5}">
      <dgm:prSet/>
      <dgm:spPr/>
      <dgm:t>
        <a:bodyPr/>
        <a:lstStyle/>
        <a:p>
          <a:endParaRPr lang="en-US" b="1"/>
        </a:p>
      </dgm:t>
    </dgm:pt>
    <dgm:pt modelId="{02AFEF5D-280E-4D8F-877A-217747B44060}" type="sibTrans" cxnId="{61232D48-7D0D-4DF6-9971-739E0BBA92D5}">
      <dgm:prSet/>
      <dgm:spPr/>
      <dgm:t>
        <a:bodyPr/>
        <a:lstStyle/>
        <a:p>
          <a:endParaRPr lang="en-US" b="1"/>
        </a:p>
      </dgm:t>
    </dgm:pt>
    <dgm:pt modelId="{2C622770-7534-4B37-8B7F-FEDF2FF1606B}">
      <dgm:prSet phldrT="[Text]"/>
      <dgm:spPr/>
      <dgm:t>
        <a:bodyPr/>
        <a:lstStyle/>
        <a:p>
          <a:r>
            <a:rPr lang="en-US" b="1" dirty="0" smtClean="0"/>
            <a:t>No</a:t>
          </a:r>
          <a:endParaRPr lang="en-US" b="1" dirty="0"/>
        </a:p>
      </dgm:t>
    </dgm:pt>
    <dgm:pt modelId="{00FA3614-84B2-4B0C-AC54-929A3ED8A138}" type="parTrans" cxnId="{8512632B-D51D-47F4-8EDE-29D07B957D69}">
      <dgm:prSet/>
      <dgm:spPr/>
      <dgm:t>
        <a:bodyPr/>
        <a:lstStyle/>
        <a:p>
          <a:endParaRPr lang="en-US" b="1"/>
        </a:p>
      </dgm:t>
    </dgm:pt>
    <dgm:pt modelId="{AD2C2018-3916-4EDA-944F-A50FB6E5F738}" type="sibTrans" cxnId="{8512632B-D51D-47F4-8EDE-29D07B957D69}">
      <dgm:prSet/>
      <dgm:spPr/>
      <dgm:t>
        <a:bodyPr/>
        <a:lstStyle/>
        <a:p>
          <a:endParaRPr lang="en-US" b="1"/>
        </a:p>
      </dgm:t>
    </dgm:pt>
    <dgm:pt modelId="{E2449CDD-7FA4-494A-A20A-33AF4F955722}">
      <dgm:prSet phldrT="[Text]"/>
      <dgm:spPr/>
      <dgm:t>
        <a:bodyPr/>
        <a:lstStyle/>
        <a:p>
          <a:r>
            <a:rPr lang="en-US" b="1" dirty="0" smtClean="0"/>
            <a:t>I don’t know</a:t>
          </a:r>
          <a:endParaRPr lang="en-US" b="1" dirty="0"/>
        </a:p>
      </dgm:t>
    </dgm:pt>
    <dgm:pt modelId="{D79EBB6E-FBCA-4FF2-9F30-204EB2C81E3C}" type="parTrans" cxnId="{81D9FD8F-574A-40EC-A0F3-E4195C4099FC}">
      <dgm:prSet/>
      <dgm:spPr/>
      <dgm:t>
        <a:bodyPr/>
        <a:lstStyle/>
        <a:p>
          <a:endParaRPr lang="en-US" b="1"/>
        </a:p>
      </dgm:t>
    </dgm:pt>
    <dgm:pt modelId="{2689FA65-37FF-4680-829F-8C62A45DA024}" type="sibTrans" cxnId="{81D9FD8F-574A-40EC-A0F3-E4195C4099FC}">
      <dgm:prSet/>
      <dgm:spPr/>
      <dgm:t>
        <a:bodyPr/>
        <a:lstStyle/>
        <a:p>
          <a:endParaRPr lang="en-US" b="1"/>
        </a:p>
      </dgm:t>
    </dgm:pt>
    <dgm:pt modelId="{DF79C302-EAE8-4F10-8638-0AF9A491624F}">
      <dgm:prSet/>
      <dgm:spPr/>
      <dgm:t>
        <a:bodyPr/>
        <a:lstStyle/>
        <a:p>
          <a:r>
            <a:rPr lang="en-US" b="1" dirty="0" smtClean="0"/>
            <a:t>Is she/he paid with federal funds?</a:t>
          </a:r>
          <a:endParaRPr lang="en-US" b="1" dirty="0"/>
        </a:p>
      </dgm:t>
    </dgm:pt>
    <dgm:pt modelId="{9EA93B48-188E-4F1A-B602-9B16473E7E85}" type="parTrans" cxnId="{7410B787-BA86-482E-A3C4-E93C0DAC45D1}">
      <dgm:prSet/>
      <dgm:spPr/>
      <dgm:t>
        <a:bodyPr/>
        <a:lstStyle/>
        <a:p>
          <a:endParaRPr lang="en-US" b="1"/>
        </a:p>
      </dgm:t>
    </dgm:pt>
    <dgm:pt modelId="{3F5F033C-35C3-481E-AA35-5437AE4541FD}" type="sibTrans" cxnId="{7410B787-BA86-482E-A3C4-E93C0DAC45D1}">
      <dgm:prSet/>
      <dgm:spPr/>
      <dgm:t>
        <a:bodyPr/>
        <a:lstStyle/>
        <a:p>
          <a:endParaRPr lang="en-US" b="1"/>
        </a:p>
      </dgm:t>
    </dgm:pt>
    <dgm:pt modelId="{F76A67D4-1245-4DBB-9D81-1C7367D17918}">
      <dgm:prSet/>
      <dgm:spPr/>
      <dgm:t>
        <a:bodyPr/>
        <a:lstStyle/>
        <a:p>
          <a:r>
            <a:rPr lang="en-US" b="1" dirty="0" smtClean="0"/>
            <a:t>Yes</a:t>
          </a:r>
          <a:endParaRPr lang="en-US" b="1" dirty="0"/>
        </a:p>
      </dgm:t>
    </dgm:pt>
    <dgm:pt modelId="{8C88AD88-6A40-4556-86AF-11038F38B376}" type="parTrans" cxnId="{F6E32064-3E93-4EC1-B850-924E92E57F72}">
      <dgm:prSet/>
      <dgm:spPr/>
      <dgm:t>
        <a:bodyPr/>
        <a:lstStyle/>
        <a:p>
          <a:endParaRPr lang="en-US" b="1"/>
        </a:p>
      </dgm:t>
    </dgm:pt>
    <dgm:pt modelId="{80BEDF1F-E24F-4B77-B465-F08584F05BEF}" type="sibTrans" cxnId="{F6E32064-3E93-4EC1-B850-924E92E57F72}">
      <dgm:prSet/>
      <dgm:spPr/>
      <dgm:t>
        <a:bodyPr/>
        <a:lstStyle/>
        <a:p>
          <a:endParaRPr lang="en-US" b="1"/>
        </a:p>
      </dgm:t>
    </dgm:pt>
    <dgm:pt modelId="{1A32341A-1037-4558-AF99-934A78F21747}">
      <dgm:prSet/>
      <dgm:spPr/>
      <dgm:t>
        <a:bodyPr/>
        <a:lstStyle/>
        <a:p>
          <a:r>
            <a:rPr lang="en-US" b="1" dirty="0" smtClean="0"/>
            <a:t>No</a:t>
          </a:r>
          <a:endParaRPr lang="en-US" b="1" dirty="0"/>
        </a:p>
      </dgm:t>
    </dgm:pt>
    <dgm:pt modelId="{507DB3E9-3EA0-4113-A52C-985E64EE637A}" type="parTrans" cxnId="{D5058D6F-01AC-477E-808D-F4695EF42746}">
      <dgm:prSet/>
      <dgm:spPr/>
      <dgm:t>
        <a:bodyPr/>
        <a:lstStyle/>
        <a:p>
          <a:endParaRPr lang="en-US" b="1"/>
        </a:p>
      </dgm:t>
    </dgm:pt>
    <dgm:pt modelId="{8B2B5816-825D-49C0-9E51-A7CF22947853}" type="sibTrans" cxnId="{D5058D6F-01AC-477E-808D-F4695EF42746}">
      <dgm:prSet/>
      <dgm:spPr/>
      <dgm:t>
        <a:bodyPr/>
        <a:lstStyle/>
        <a:p>
          <a:endParaRPr lang="en-US" b="1"/>
        </a:p>
      </dgm:t>
    </dgm:pt>
    <dgm:pt modelId="{09D02482-560B-4343-9950-9D03E2D9D02A}" type="asst">
      <dgm:prSet/>
      <dgm:spPr/>
      <dgm:t>
        <a:bodyPr/>
        <a:lstStyle/>
        <a:p>
          <a:r>
            <a:rPr lang="en-US" b="1" dirty="0" smtClean="0"/>
            <a:t>Salary used for match?</a:t>
          </a:r>
          <a:endParaRPr lang="en-US" b="1" dirty="0"/>
        </a:p>
      </dgm:t>
    </dgm:pt>
    <dgm:pt modelId="{F1497754-7070-4B73-BD6B-B2025215FD18}" type="parTrans" cxnId="{99CED7B2-4A0F-4914-8125-A5067EDA783A}">
      <dgm:prSet/>
      <dgm:spPr/>
      <dgm:t>
        <a:bodyPr/>
        <a:lstStyle/>
        <a:p>
          <a:endParaRPr lang="en-US" b="1"/>
        </a:p>
      </dgm:t>
    </dgm:pt>
    <dgm:pt modelId="{1B1145BC-3C3B-4491-AFB9-A83990E87A06}" type="sibTrans" cxnId="{99CED7B2-4A0F-4914-8125-A5067EDA783A}">
      <dgm:prSet/>
      <dgm:spPr/>
      <dgm:t>
        <a:bodyPr/>
        <a:lstStyle/>
        <a:p>
          <a:endParaRPr lang="en-US" b="1"/>
        </a:p>
      </dgm:t>
    </dgm:pt>
    <dgm:pt modelId="{6951C1F3-28B3-4DF7-89AD-F0D1FA4FE6D0}">
      <dgm:prSet/>
      <dgm:spPr/>
      <dgm:t>
        <a:bodyPr/>
        <a:lstStyle/>
        <a:p>
          <a:r>
            <a:rPr lang="en-US" b="1" dirty="0" smtClean="0"/>
            <a:t>No</a:t>
          </a:r>
          <a:endParaRPr lang="en-US" b="1" dirty="0"/>
        </a:p>
      </dgm:t>
    </dgm:pt>
    <dgm:pt modelId="{F43FDD7C-A6B4-45AD-8267-F3A2AB663DD3}" type="parTrans" cxnId="{4604F8DB-7C23-4A00-9074-DF72DC1C7867}">
      <dgm:prSet/>
      <dgm:spPr/>
      <dgm:t>
        <a:bodyPr/>
        <a:lstStyle/>
        <a:p>
          <a:endParaRPr lang="en-US" b="1"/>
        </a:p>
      </dgm:t>
    </dgm:pt>
    <dgm:pt modelId="{D1356877-CC9A-4843-899F-B9A819FD68CF}" type="sibTrans" cxnId="{4604F8DB-7C23-4A00-9074-DF72DC1C7867}">
      <dgm:prSet/>
      <dgm:spPr/>
      <dgm:t>
        <a:bodyPr/>
        <a:lstStyle/>
        <a:p>
          <a:endParaRPr lang="en-US" b="1"/>
        </a:p>
      </dgm:t>
    </dgm:pt>
    <dgm:pt modelId="{9F7C35B5-3B42-4A36-AF78-644F1A6C541B}">
      <dgm:prSet/>
      <dgm:spPr/>
      <dgm:t>
        <a:bodyPr/>
        <a:lstStyle/>
        <a:p>
          <a:r>
            <a:rPr lang="en-US" b="1" dirty="0" smtClean="0"/>
            <a:t>Yes</a:t>
          </a:r>
          <a:endParaRPr lang="en-US" b="1" dirty="0"/>
        </a:p>
      </dgm:t>
    </dgm:pt>
    <dgm:pt modelId="{AC9A3967-C100-4EF5-BCB2-B5E686CC7FC7}" type="parTrans" cxnId="{85427D50-CA96-4231-A70E-A6B4FC4C1A2C}">
      <dgm:prSet/>
      <dgm:spPr/>
      <dgm:t>
        <a:bodyPr/>
        <a:lstStyle/>
        <a:p>
          <a:endParaRPr lang="en-US" b="1"/>
        </a:p>
      </dgm:t>
    </dgm:pt>
    <dgm:pt modelId="{0E33B206-DBFE-4EC4-9687-94FBBDA05C4B}" type="sibTrans" cxnId="{85427D50-CA96-4231-A70E-A6B4FC4C1A2C}">
      <dgm:prSet/>
      <dgm:spPr/>
      <dgm:t>
        <a:bodyPr/>
        <a:lstStyle/>
        <a:p>
          <a:endParaRPr lang="en-US" b="1"/>
        </a:p>
      </dgm:t>
    </dgm:pt>
    <dgm:pt modelId="{FA67FA59-EDDE-4C3C-848C-9ABCA3ACD1E8}">
      <dgm:prSet/>
      <dgm:spPr/>
      <dgm:t>
        <a:bodyPr/>
        <a:lstStyle/>
        <a:p>
          <a:r>
            <a:rPr lang="en-US" b="1" dirty="0" smtClean="0"/>
            <a:t>T&amp;E Required</a:t>
          </a:r>
          <a:endParaRPr lang="en-US" b="1" dirty="0"/>
        </a:p>
      </dgm:t>
    </dgm:pt>
    <dgm:pt modelId="{A29A3520-DCF9-47D5-BC42-2EE5DF95AACD}" type="parTrans" cxnId="{45347441-F89C-4DF2-9DF4-6A47290CB6DE}">
      <dgm:prSet/>
      <dgm:spPr/>
      <dgm:t>
        <a:bodyPr/>
        <a:lstStyle/>
        <a:p>
          <a:endParaRPr lang="en-US" b="1"/>
        </a:p>
      </dgm:t>
    </dgm:pt>
    <dgm:pt modelId="{4090F992-3C58-43BB-8DC5-9A381114C026}" type="sibTrans" cxnId="{45347441-F89C-4DF2-9DF4-6A47290CB6DE}">
      <dgm:prSet/>
      <dgm:spPr/>
      <dgm:t>
        <a:bodyPr/>
        <a:lstStyle/>
        <a:p>
          <a:endParaRPr lang="en-US" b="1"/>
        </a:p>
      </dgm:t>
    </dgm:pt>
    <dgm:pt modelId="{0F042B10-5F11-4E78-89D9-A7160C0D056F}">
      <dgm:prSet/>
      <dgm:spPr/>
      <dgm:t>
        <a:bodyPr/>
        <a:lstStyle/>
        <a:p>
          <a:r>
            <a:rPr lang="en-US" b="1" dirty="0" smtClean="0"/>
            <a:t>No T&amp;E  Required</a:t>
          </a:r>
          <a:endParaRPr lang="en-US" b="1" dirty="0"/>
        </a:p>
      </dgm:t>
    </dgm:pt>
    <dgm:pt modelId="{7A911A93-D177-4E86-ABBD-E9F8C1050241}" type="parTrans" cxnId="{333BEE8D-1A78-465B-BAC3-FA608F614AA0}">
      <dgm:prSet/>
      <dgm:spPr/>
      <dgm:t>
        <a:bodyPr/>
        <a:lstStyle/>
        <a:p>
          <a:endParaRPr lang="en-US" b="1"/>
        </a:p>
      </dgm:t>
    </dgm:pt>
    <dgm:pt modelId="{5BA46EC2-CC1B-4FE4-B69A-C0024022642D}" type="sibTrans" cxnId="{333BEE8D-1A78-465B-BAC3-FA608F614AA0}">
      <dgm:prSet/>
      <dgm:spPr/>
      <dgm:t>
        <a:bodyPr/>
        <a:lstStyle/>
        <a:p>
          <a:endParaRPr lang="en-US" b="1"/>
        </a:p>
      </dgm:t>
    </dgm:pt>
    <dgm:pt modelId="{03A7DEE2-3BF2-452C-986C-B725CC2AF6B8}">
      <dgm:prSet/>
      <dgm:spPr/>
      <dgm:t>
        <a:bodyPr/>
        <a:lstStyle/>
        <a:p>
          <a:r>
            <a:rPr lang="en-US" b="1" dirty="0" smtClean="0"/>
            <a:t>T&amp;E Required</a:t>
          </a:r>
          <a:endParaRPr lang="en-US" b="1" dirty="0"/>
        </a:p>
      </dgm:t>
    </dgm:pt>
    <dgm:pt modelId="{27BC75D7-3D6C-441B-89EA-B6ABA25A5832}" type="parTrans" cxnId="{6AC9E265-B092-4D75-8EFF-390A37BF67ED}">
      <dgm:prSet/>
      <dgm:spPr/>
      <dgm:t>
        <a:bodyPr/>
        <a:lstStyle/>
        <a:p>
          <a:endParaRPr lang="en-US" b="1"/>
        </a:p>
      </dgm:t>
    </dgm:pt>
    <dgm:pt modelId="{D287E2EC-D449-4717-9739-D8F641680C1D}" type="sibTrans" cxnId="{6AC9E265-B092-4D75-8EFF-390A37BF67ED}">
      <dgm:prSet/>
      <dgm:spPr/>
      <dgm:t>
        <a:bodyPr/>
        <a:lstStyle/>
        <a:p>
          <a:endParaRPr lang="en-US" b="1"/>
        </a:p>
      </dgm:t>
    </dgm:pt>
    <dgm:pt modelId="{8B6DF8DE-2C90-4BFE-80A1-FB97E0CDE7DA}">
      <dgm:prSet/>
      <dgm:spPr/>
      <dgm:t>
        <a:bodyPr/>
        <a:lstStyle/>
        <a:p>
          <a:r>
            <a:rPr lang="en-US" b="1" dirty="0" smtClean="0"/>
            <a:t>No T&amp;E Required</a:t>
          </a:r>
          <a:endParaRPr lang="en-US" b="1" dirty="0"/>
        </a:p>
      </dgm:t>
    </dgm:pt>
    <dgm:pt modelId="{67046C01-0A90-4050-BFB5-FC6BDB4F1DC9}" type="parTrans" cxnId="{9AE27B6E-0256-4A79-B176-244BB6E4E495}">
      <dgm:prSet/>
      <dgm:spPr/>
      <dgm:t>
        <a:bodyPr/>
        <a:lstStyle/>
        <a:p>
          <a:endParaRPr lang="en-US" b="1"/>
        </a:p>
      </dgm:t>
    </dgm:pt>
    <dgm:pt modelId="{2A522440-9F54-4C23-AE09-2E0A42BD4435}" type="sibTrans" cxnId="{9AE27B6E-0256-4A79-B176-244BB6E4E495}">
      <dgm:prSet/>
      <dgm:spPr/>
      <dgm:t>
        <a:bodyPr/>
        <a:lstStyle/>
        <a:p>
          <a:endParaRPr lang="en-US" b="1"/>
        </a:p>
      </dgm:t>
    </dgm:pt>
    <dgm:pt modelId="{E83315A7-1024-44A2-894E-9F9846CE29B1}" type="asst">
      <dgm:prSet/>
      <dgm:spPr/>
      <dgm:t>
        <a:bodyPr/>
        <a:lstStyle/>
        <a:p>
          <a:r>
            <a:rPr lang="en-US" b="1" dirty="0" smtClean="0"/>
            <a:t>Ask HR</a:t>
          </a:r>
          <a:endParaRPr lang="en-US" b="1" dirty="0"/>
        </a:p>
      </dgm:t>
    </dgm:pt>
    <dgm:pt modelId="{FC3832D0-6AE2-49A7-9F2F-3FCE6CC55039}" type="parTrans" cxnId="{F02A6975-C26F-48B5-A99B-0519ACF1FDB8}">
      <dgm:prSet/>
      <dgm:spPr/>
      <dgm:t>
        <a:bodyPr/>
        <a:lstStyle/>
        <a:p>
          <a:endParaRPr lang="en-US"/>
        </a:p>
      </dgm:t>
    </dgm:pt>
    <dgm:pt modelId="{C18661BF-C41B-440B-8A7D-2C269FF0D561}" type="sibTrans" cxnId="{F02A6975-C26F-48B5-A99B-0519ACF1FDB8}">
      <dgm:prSet/>
      <dgm:spPr/>
      <dgm:t>
        <a:bodyPr/>
        <a:lstStyle/>
        <a:p>
          <a:endParaRPr lang="en-US"/>
        </a:p>
      </dgm:t>
    </dgm:pt>
    <dgm:pt modelId="{140D7BE2-27D5-42C7-9088-065DC3CACD1A}" type="pres">
      <dgm:prSet presAssocID="{216155AC-AC05-48C3-93C6-526570E011C3}" presName="Name0" presStyleCnt="0">
        <dgm:presLayoutVars>
          <dgm:chPref val="1"/>
          <dgm:dir/>
          <dgm:animOne val="branch"/>
          <dgm:animLvl val="lvl"/>
          <dgm:resizeHandles/>
        </dgm:presLayoutVars>
      </dgm:prSet>
      <dgm:spPr/>
      <dgm:t>
        <a:bodyPr/>
        <a:lstStyle/>
        <a:p>
          <a:endParaRPr lang="en-US"/>
        </a:p>
      </dgm:t>
    </dgm:pt>
    <dgm:pt modelId="{E95AF8D3-70C9-46BF-B18E-14EE770AABA8}" type="pres">
      <dgm:prSet presAssocID="{D1D9BD4A-0E8D-40A6-BD22-6D4E6556EBEA}" presName="vertOne" presStyleCnt="0"/>
      <dgm:spPr/>
      <dgm:t>
        <a:bodyPr/>
        <a:lstStyle/>
        <a:p>
          <a:endParaRPr lang="en-US"/>
        </a:p>
      </dgm:t>
    </dgm:pt>
    <dgm:pt modelId="{FBCE4003-4B69-4282-888B-39E39A22BD01}" type="pres">
      <dgm:prSet presAssocID="{D1D9BD4A-0E8D-40A6-BD22-6D4E6556EBEA}" presName="txOne" presStyleLbl="node0" presStyleIdx="0" presStyleCnt="1" custLinFactNeighborX="-1098" custLinFactNeighborY="25602">
        <dgm:presLayoutVars>
          <dgm:chPref val="3"/>
        </dgm:presLayoutVars>
      </dgm:prSet>
      <dgm:spPr/>
      <dgm:t>
        <a:bodyPr/>
        <a:lstStyle/>
        <a:p>
          <a:endParaRPr lang="en-US"/>
        </a:p>
      </dgm:t>
    </dgm:pt>
    <dgm:pt modelId="{FECB2171-CA53-41D0-9B16-8E75200B02A6}" type="pres">
      <dgm:prSet presAssocID="{D1D9BD4A-0E8D-40A6-BD22-6D4E6556EBEA}" presName="parTransOne" presStyleCnt="0"/>
      <dgm:spPr/>
      <dgm:t>
        <a:bodyPr/>
        <a:lstStyle/>
        <a:p>
          <a:endParaRPr lang="en-US"/>
        </a:p>
      </dgm:t>
    </dgm:pt>
    <dgm:pt modelId="{86392359-B4CF-480D-9E0E-032F42D98107}" type="pres">
      <dgm:prSet presAssocID="{D1D9BD4A-0E8D-40A6-BD22-6D4E6556EBEA}" presName="horzOne" presStyleCnt="0"/>
      <dgm:spPr/>
      <dgm:t>
        <a:bodyPr/>
        <a:lstStyle/>
        <a:p>
          <a:endParaRPr lang="en-US"/>
        </a:p>
      </dgm:t>
    </dgm:pt>
    <dgm:pt modelId="{EAC03BAC-5660-475B-851A-32F62F547251}" type="pres">
      <dgm:prSet presAssocID="{E26BE1A0-0662-4C26-BFAC-CDE74BA8A65A}" presName="vertTwo" presStyleCnt="0"/>
      <dgm:spPr/>
      <dgm:t>
        <a:bodyPr/>
        <a:lstStyle/>
        <a:p>
          <a:endParaRPr lang="en-US"/>
        </a:p>
      </dgm:t>
    </dgm:pt>
    <dgm:pt modelId="{26D2EAEB-4181-4E40-AC58-CB57A4195753}" type="pres">
      <dgm:prSet presAssocID="{E26BE1A0-0662-4C26-BFAC-CDE74BA8A65A}" presName="txTwo" presStyleLbl="node2" presStyleIdx="0" presStyleCnt="3">
        <dgm:presLayoutVars>
          <dgm:chPref val="3"/>
        </dgm:presLayoutVars>
      </dgm:prSet>
      <dgm:spPr/>
      <dgm:t>
        <a:bodyPr/>
        <a:lstStyle/>
        <a:p>
          <a:endParaRPr lang="en-US"/>
        </a:p>
      </dgm:t>
    </dgm:pt>
    <dgm:pt modelId="{06945344-A174-4BAD-AF66-34457B58B11E}" type="pres">
      <dgm:prSet presAssocID="{E26BE1A0-0662-4C26-BFAC-CDE74BA8A65A}" presName="parTransTwo" presStyleCnt="0"/>
      <dgm:spPr/>
      <dgm:t>
        <a:bodyPr/>
        <a:lstStyle/>
        <a:p>
          <a:endParaRPr lang="en-US"/>
        </a:p>
      </dgm:t>
    </dgm:pt>
    <dgm:pt modelId="{D8B448BE-D70B-4D93-A9CE-8EF54EDE8051}" type="pres">
      <dgm:prSet presAssocID="{E26BE1A0-0662-4C26-BFAC-CDE74BA8A65A}" presName="horzTwo" presStyleCnt="0"/>
      <dgm:spPr/>
      <dgm:t>
        <a:bodyPr/>
        <a:lstStyle/>
        <a:p>
          <a:endParaRPr lang="en-US"/>
        </a:p>
      </dgm:t>
    </dgm:pt>
    <dgm:pt modelId="{A38F5D24-1E0B-4FEB-BCC7-F3622D951653}" type="pres">
      <dgm:prSet presAssocID="{DF79C302-EAE8-4F10-8638-0AF9A491624F}" presName="vertThree" presStyleCnt="0"/>
      <dgm:spPr/>
      <dgm:t>
        <a:bodyPr/>
        <a:lstStyle/>
        <a:p>
          <a:endParaRPr lang="en-US"/>
        </a:p>
      </dgm:t>
    </dgm:pt>
    <dgm:pt modelId="{9F330292-122A-4DF2-AE9A-48AFA9AA2E92}" type="pres">
      <dgm:prSet presAssocID="{DF79C302-EAE8-4F10-8638-0AF9A491624F}" presName="txThree" presStyleLbl="node3" presStyleIdx="0" presStyleCnt="2">
        <dgm:presLayoutVars>
          <dgm:chPref val="3"/>
        </dgm:presLayoutVars>
      </dgm:prSet>
      <dgm:spPr/>
      <dgm:t>
        <a:bodyPr/>
        <a:lstStyle/>
        <a:p>
          <a:endParaRPr lang="en-US"/>
        </a:p>
      </dgm:t>
    </dgm:pt>
    <dgm:pt modelId="{16596B07-E40B-4304-BB94-BA72DCE1198D}" type="pres">
      <dgm:prSet presAssocID="{DF79C302-EAE8-4F10-8638-0AF9A491624F}" presName="parTransThree" presStyleCnt="0"/>
      <dgm:spPr/>
      <dgm:t>
        <a:bodyPr/>
        <a:lstStyle/>
        <a:p>
          <a:endParaRPr lang="en-US"/>
        </a:p>
      </dgm:t>
    </dgm:pt>
    <dgm:pt modelId="{32BAE186-625F-491F-86CB-DC92882A689B}" type="pres">
      <dgm:prSet presAssocID="{DF79C302-EAE8-4F10-8638-0AF9A491624F}" presName="horzThree" presStyleCnt="0"/>
      <dgm:spPr/>
      <dgm:t>
        <a:bodyPr/>
        <a:lstStyle/>
        <a:p>
          <a:endParaRPr lang="en-US"/>
        </a:p>
      </dgm:t>
    </dgm:pt>
    <dgm:pt modelId="{0503E407-AEA1-4B31-AD8A-CD5A70E0D6D9}" type="pres">
      <dgm:prSet presAssocID="{F76A67D4-1245-4DBB-9D81-1C7367D17918}" presName="vertFour" presStyleCnt="0">
        <dgm:presLayoutVars>
          <dgm:chPref val="3"/>
        </dgm:presLayoutVars>
      </dgm:prSet>
      <dgm:spPr/>
      <dgm:t>
        <a:bodyPr/>
        <a:lstStyle/>
        <a:p>
          <a:endParaRPr lang="en-US"/>
        </a:p>
      </dgm:t>
    </dgm:pt>
    <dgm:pt modelId="{37D2FBEA-62A0-42C9-A364-928934714708}" type="pres">
      <dgm:prSet presAssocID="{F76A67D4-1245-4DBB-9D81-1C7367D17918}" presName="txFour" presStyleLbl="node4" presStyleIdx="0" presStyleCnt="7">
        <dgm:presLayoutVars>
          <dgm:chPref val="3"/>
        </dgm:presLayoutVars>
      </dgm:prSet>
      <dgm:spPr/>
      <dgm:t>
        <a:bodyPr/>
        <a:lstStyle/>
        <a:p>
          <a:endParaRPr lang="en-US"/>
        </a:p>
      </dgm:t>
    </dgm:pt>
    <dgm:pt modelId="{CAB7A8EE-33F5-4B0F-8F31-84D4DFC6093A}" type="pres">
      <dgm:prSet presAssocID="{F76A67D4-1245-4DBB-9D81-1C7367D17918}" presName="parTransFour" presStyleCnt="0"/>
      <dgm:spPr/>
      <dgm:t>
        <a:bodyPr/>
        <a:lstStyle/>
        <a:p>
          <a:endParaRPr lang="en-US"/>
        </a:p>
      </dgm:t>
    </dgm:pt>
    <dgm:pt modelId="{407AD717-3006-44AB-B901-32BDBBB96ADB}" type="pres">
      <dgm:prSet presAssocID="{F76A67D4-1245-4DBB-9D81-1C7367D17918}" presName="horzFour" presStyleCnt="0"/>
      <dgm:spPr/>
      <dgm:t>
        <a:bodyPr/>
        <a:lstStyle/>
        <a:p>
          <a:endParaRPr lang="en-US"/>
        </a:p>
      </dgm:t>
    </dgm:pt>
    <dgm:pt modelId="{E0FC8C4B-6E5E-40F8-918A-84CE61B83FBE}" type="pres">
      <dgm:prSet presAssocID="{FA67FA59-EDDE-4C3C-848C-9ABCA3ACD1E8}" presName="vertFour" presStyleCnt="0">
        <dgm:presLayoutVars>
          <dgm:chPref val="3"/>
        </dgm:presLayoutVars>
      </dgm:prSet>
      <dgm:spPr/>
      <dgm:t>
        <a:bodyPr/>
        <a:lstStyle/>
        <a:p>
          <a:endParaRPr lang="en-US"/>
        </a:p>
      </dgm:t>
    </dgm:pt>
    <dgm:pt modelId="{9C868C4E-C22D-4E49-AC73-04FD37F389E0}" type="pres">
      <dgm:prSet presAssocID="{FA67FA59-EDDE-4C3C-848C-9ABCA3ACD1E8}" presName="txFour" presStyleLbl="node4" presStyleIdx="1" presStyleCnt="7">
        <dgm:presLayoutVars>
          <dgm:chPref val="3"/>
        </dgm:presLayoutVars>
      </dgm:prSet>
      <dgm:spPr/>
      <dgm:t>
        <a:bodyPr/>
        <a:lstStyle/>
        <a:p>
          <a:endParaRPr lang="en-US"/>
        </a:p>
      </dgm:t>
    </dgm:pt>
    <dgm:pt modelId="{F565C0C7-8D39-40F9-AC04-F339AC1E7F52}" type="pres">
      <dgm:prSet presAssocID="{FA67FA59-EDDE-4C3C-848C-9ABCA3ACD1E8}" presName="horzFour" presStyleCnt="0"/>
      <dgm:spPr/>
      <dgm:t>
        <a:bodyPr/>
        <a:lstStyle/>
        <a:p>
          <a:endParaRPr lang="en-US"/>
        </a:p>
      </dgm:t>
    </dgm:pt>
    <dgm:pt modelId="{F5712506-84E0-4275-97D2-948110A23FD8}" type="pres">
      <dgm:prSet presAssocID="{80BEDF1F-E24F-4B77-B465-F08584F05BEF}" presName="sibSpaceFour" presStyleCnt="0"/>
      <dgm:spPr/>
      <dgm:t>
        <a:bodyPr/>
        <a:lstStyle/>
        <a:p>
          <a:endParaRPr lang="en-US"/>
        </a:p>
      </dgm:t>
    </dgm:pt>
    <dgm:pt modelId="{329CB3CF-EF80-4A54-8184-3FF358277763}" type="pres">
      <dgm:prSet presAssocID="{1A32341A-1037-4558-AF99-934A78F21747}" presName="vertFour" presStyleCnt="0">
        <dgm:presLayoutVars>
          <dgm:chPref val="3"/>
        </dgm:presLayoutVars>
      </dgm:prSet>
      <dgm:spPr/>
      <dgm:t>
        <a:bodyPr/>
        <a:lstStyle/>
        <a:p>
          <a:endParaRPr lang="en-US"/>
        </a:p>
      </dgm:t>
    </dgm:pt>
    <dgm:pt modelId="{0EFC77A4-641A-4728-888C-FE9E746A5651}" type="pres">
      <dgm:prSet presAssocID="{1A32341A-1037-4558-AF99-934A78F21747}" presName="txFour" presStyleLbl="node4" presStyleIdx="2" presStyleCnt="7">
        <dgm:presLayoutVars>
          <dgm:chPref val="3"/>
        </dgm:presLayoutVars>
      </dgm:prSet>
      <dgm:spPr/>
      <dgm:t>
        <a:bodyPr/>
        <a:lstStyle/>
        <a:p>
          <a:endParaRPr lang="en-US"/>
        </a:p>
      </dgm:t>
    </dgm:pt>
    <dgm:pt modelId="{67D922A8-78FE-40DC-9494-C6E4C2CE245D}" type="pres">
      <dgm:prSet presAssocID="{1A32341A-1037-4558-AF99-934A78F21747}" presName="parTransFour" presStyleCnt="0"/>
      <dgm:spPr/>
      <dgm:t>
        <a:bodyPr/>
        <a:lstStyle/>
        <a:p>
          <a:endParaRPr lang="en-US"/>
        </a:p>
      </dgm:t>
    </dgm:pt>
    <dgm:pt modelId="{139C9A18-6709-4375-9FED-CA8C0DB777CD}" type="pres">
      <dgm:prSet presAssocID="{1A32341A-1037-4558-AF99-934A78F21747}" presName="horzFour" presStyleCnt="0"/>
      <dgm:spPr/>
      <dgm:t>
        <a:bodyPr/>
        <a:lstStyle/>
        <a:p>
          <a:endParaRPr lang="en-US"/>
        </a:p>
      </dgm:t>
    </dgm:pt>
    <dgm:pt modelId="{A4D18444-32C7-4FFB-98BF-87273B8942B0}" type="pres">
      <dgm:prSet presAssocID="{09D02482-560B-4343-9950-9D03E2D9D02A}" presName="vertFour" presStyleCnt="0">
        <dgm:presLayoutVars>
          <dgm:chPref val="3"/>
        </dgm:presLayoutVars>
      </dgm:prSet>
      <dgm:spPr/>
      <dgm:t>
        <a:bodyPr/>
        <a:lstStyle/>
        <a:p>
          <a:endParaRPr lang="en-US"/>
        </a:p>
      </dgm:t>
    </dgm:pt>
    <dgm:pt modelId="{88F96708-F7E3-422F-88CB-4EA28368F4EF}" type="pres">
      <dgm:prSet presAssocID="{09D02482-560B-4343-9950-9D03E2D9D02A}" presName="txFour" presStyleLbl="asst4" presStyleIdx="0" presStyleCnt="1">
        <dgm:presLayoutVars>
          <dgm:chPref val="3"/>
        </dgm:presLayoutVars>
      </dgm:prSet>
      <dgm:spPr/>
      <dgm:t>
        <a:bodyPr/>
        <a:lstStyle/>
        <a:p>
          <a:endParaRPr lang="en-US"/>
        </a:p>
      </dgm:t>
    </dgm:pt>
    <dgm:pt modelId="{74A679C1-FAF2-4BBF-8A47-AC069E0361F1}" type="pres">
      <dgm:prSet presAssocID="{09D02482-560B-4343-9950-9D03E2D9D02A}" presName="parTransFour" presStyleCnt="0"/>
      <dgm:spPr/>
      <dgm:t>
        <a:bodyPr/>
        <a:lstStyle/>
        <a:p>
          <a:endParaRPr lang="en-US"/>
        </a:p>
      </dgm:t>
    </dgm:pt>
    <dgm:pt modelId="{D4ACD40C-67A3-4426-AEA4-FB271A2E1264}" type="pres">
      <dgm:prSet presAssocID="{09D02482-560B-4343-9950-9D03E2D9D02A}" presName="horzFour" presStyleCnt="0"/>
      <dgm:spPr/>
      <dgm:t>
        <a:bodyPr/>
        <a:lstStyle/>
        <a:p>
          <a:endParaRPr lang="en-US"/>
        </a:p>
      </dgm:t>
    </dgm:pt>
    <dgm:pt modelId="{42E4457C-A5D8-47F1-A7C6-CB97E65A1777}" type="pres">
      <dgm:prSet presAssocID="{6951C1F3-28B3-4DF7-89AD-F0D1FA4FE6D0}" presName="vertFour" presStyleCnt="0">
        <dgm:presLayoutVars>
          <dgm:chPref val="3"/>
        </dgm:presLayoutVars>
      </dgm:prSet>
      <dgm:spPr/>
      <dgm:t>
        <a:bodyPr/>
        <a:lstStyle/>
        <a:p>
          <a:endParaRPr lang="en-US"/>
        </a:p>
      </dgm:t>
    </dgm:pt>
    <dgm:pt modelId="{D6891013-32B4-411F-8D5A-8B7993BA41A2}" type="pres">
      <dgm:prSet presAssocID="{6951C1F3-28B3-4DF7-89AD-F0D1FA4FE6D0}" presName="txFour" presStyleLbl="node4" presStyleIdx="3" presStyleCnt="7">
        <dgm:presLayoutVars>
          <dgm:chPref val="3"/>
        </dgm:presLayoutVars>
      </dgm:prSet>
      <dgm:spPr/>
      <dgm:t>
        <a:bodyPr/>
        <a:lstStyle/>
        <a:p>
          <a:endParaRPr lang="en-US"/>
        </a:p>
      </dgm:t>
    </dgm:pt>
    <dgm:pt modelId="{48571B56-3692-402E-B512-3CB73C2602D4}" type="pres">
      <dgm:prSet presAssocID="{6951C1F3-28B3-4DF7-89AD-F0D1FA4FE6D0}" presName="parTransFour" presStyleCnt="0"/>
      <dgm:spPr/>
      <dgm:t>
        <a:bodyPr/>
        <a:lstStyle/>
        <a:p>
          <a:endParaRPr lang="en-US"/>
        </a:p>
      </dgm:t>
    </dgm:pt>
    <dgm:pt modelId="{4DD5BDA8-5A01-4708-967B-052385C77482}" type="pres">
      <dgm:prSet presAssocID="{6951C1F3-28B3-4DF7-89AD-F0D1FA4FE6D0}" presName="horzFour" presStyleCnt="0"/>
      <dgm:spPr/>
      <dgm:t>
        <a:bodyPr/>
        <a:lstStyle/>
        <a:p>
          <a:endParaRPr lang="en-US"/>
        </a:p>
      </dgm:t>
    </dgm:pt>
    <dgm:pt modelId="{D5CEC983-711A-4694-BF32-70D089E1D1F1}" type="pres">
      <dgm:prSet presAssocID="{0F042B10-5F11-4E78-89D9-A7160C0D056F}" presName="vertFour" presStyleCnt="0">
        <dgm:presLayoutVars>
          <dgm:chPref val="3"/>
        </dgm:presLayoutVars>
      </dgm:prSet>
      <dgm:spPr/>
      <dgm:t>
        <a:bodyPr/>
        <a:lstStyle/>
        <a:p>
          <a:endParaRPr lang="en-US"/>
        </a:p>
      </dgm:t>
    </dgm:pt>
    <dgm:pt modelId="{DA99E314-9152-43AA-A209-8D102232BA66}" type="pres">
      <dgm:prSet presAssocID="{0F042B10-5F11-4E78-89D9-A7160C0D056F}" presName="txFour" presStyleLbl="node4" presStyleIdx="4" presStyleCnt="7">
        <dgm:presLayoutVars>
          <dgm:chPref val="3"/>
        </dgm:presLayoutVars>
      </dgm:prSet>
      <dgm:spPr/>
      <dgm:t>
        <a:bodyPr/>
        <a:lstStyle/>
        <a:p>
          <a:endParaRPr lang="en-US"/>
        </a:p>
      </dgm:t>
    </dgm:pt>
    <dgm:pt modelId="{F25C5941-CA43-4728-A2CA-E7A1F8073CF2}" type="pres">
      <dgm:prSet presAssocID="{0F042B10-5F11-4E78-89D9-A7160C0D056F}" presName="horzFour" presStyleCnt="0"/>
      <dgm:spPr/>
      <dgm:t>
        <a:bodyPr/>
        <a:lstStyle/>
        <a:p>
          <a:endParaRPr lang="en-US"/>
        </a:p>
      </dgm:t>
    </dgm:pt>
    <dgm:pt modelId="{3BE6ADE7-7778-43A5-9BB3-892CA515B7A2}" type="pres">
      <dgm:prSet presAssocID="{D1356877-CC9A-4843-899F-B9A819FD68CF}" presName="sibSpaceFour" presStyleCnt="0"/>
      <dgm:spPr/>
      <dgm:t>
        <a:bodyPr/>
        <a:lstStyle/>
        <a:p>
          <a:endParaRPr lang="en-US"/>
        </a:p>
      </dgm:t>
    </dgm:pt>
    <dgm:pt modelId="{7E84FBDC-9E25-4EB6-80A5-FC0A8BE7A5F4}" type="pres">
      <dgm:prSet presAssocID="{9F7C35B5-3B42-4A36-AF78-644F1A6C541B}" presName="vertFour" presStyleCnt="0">
        <dgm:presLayoutVars>
          <dgm:chPref val="3"/>
        </dgm:presLayoutVars>
      </dgm:prSet>
      <dgm:spPr/>
      <dgm:t>
        <a:bodyPr/>
        <a:lstStyle/>
        <a:p>
          <a:endParaRPr lang="en-US"/>
        </a:p>
      </dgm:t>
    </dgm:pt>
    <dgm:pt modelId="{B5A671D8-3C7B-4C37-97E3-3FFCE418A6A4}" type="pres">
      <dgm:prSet presAssocID="{9F7C35B5-3B42-4A36-AF78-644F1A6C541B}" presName="txFour" presStyleLbl="node4" presStyleIdx="5" presStyleCnt="7">
        <dgm:presLayoutVars>
          <dgm:chPref val="3"/>
        </dgm:presLayoutVars>
      </dgm:prSet>
      <dgm:spPr/>
      <dgm:t>
        <a:bodyPr/>
        <a:lstStyle/>
        <a:p>
          <a:endParaRPr lang="en-US"/>
        </a:p>
      </dgm:t>
    </dgm:pt>
    <dgm:pt modelId="{D31BA282-9209-4983-9D18-EDB54C09D158}" type="pres">
      <dgm:prSet presAssocID="{9F7C35B5-3B42-4A36-AF78-644F1A6C541B}" presName="parTransFour" presStyleCnt="0"/>
      <dgm:spPr/>
      <dgm:t>
        <a:bodyPr/>
        <a:lstStyle/>
        <a:p>
          <a:endParaRPr lang="en-US"/>
        </a:p>
      </dgm:t>
    </dgm:pt>
    <dgm:pt modelId="{AE4253FC-A974-49EB-82B5-7659C3159958}" type="pres">
      <dgm:prSet presAssocID="{9F7C35B5-3B42-4A36-AF78-644F1A6C541B}" presName="horzFour" presStyleCnt="0"/>
      <dgm:spPr/>
      <dgm:t>
        <a:bodyPr/>
        <a:lstStyle/>
        <a:p>
          <a:endParaRPr lang="en-US"/>
        </a:p>
      </dgm:t>
    </dgm:pt>
    <dgm:pt modelId="{142B0DF0-CB6F-4C7F-99B9-9AA77B66BC4F}" type="pres">
      <dgm:prSet presAssocID="{03A7DEE2-3BF2-452C-986C-B725CC2AF6B8}" presName="vertFour" presStyleCnt="0">
        <dgm:presLayoutVars>
          <dgm:chPref val="3"/>
        </dgm:presLayoutVars>
      </dgm:prSet>
      <dgm:spPr/>
      <dgm:t>
        <a:bodyPr/>
        <a:lstStyle/>
        <a:p>
          <a:endParaRPr lang="en-US"/>
        </a:p>
      </dgm:t>
    </dgm:pt>
    <dgm:pt modelId="{64DE2A1C-394C-40FE-A0DC-02B7B242DABB}" type="pres">
      <dgm:prSet presAssocID="{03A7DEE2-3BF2-452C-986C-B725CC2AF6B8}" presName="txFour" presStyleLbl="node4" presStyleIdx="6" presStyleCnt="7">
        <dgm:presLayoutVars>
          <dgm:chPref val="3"/>
        </dgm:presLayoutVars>
      </dgm:prSet>
      <dgm:spPr/>
      <dgm:t>
        <a:bodyPr/>
        <a:lstStyle/>
        <a:p>
          <a:endParaRPr lang="en-US"/>
        </a:p>
      </dgm:t>
    </dgm:pt>
    <dgm:pt modelId="{DDAA9E92-7F2B-4F95-83FD-2AC7BD007F3A}" type="pres">
      <dgm:prSet presAssocID="{03A7DEE2-3BF2-452C-986C-B725CC2AF6B8}" presName="horzFour" presStyleCnt="0"/>
      <dgm:spPr/>
      <dgm:t>
        <a:bodyPr/>
        <a:lstStyle/>
        <a:p>
          <a:endParaRPr lang="en-US"/>
        </a:p>
      </dgm:t>
    </dgm:pt>
    <dgm:pt modelId="{968EE5DA-6B75-4E6E-80CD-C3B74C182FB2}" type="pres">
      <dgm:prSet presAssocID="{02AFEF5D-280E-4D8F-877A-217747B44060}" presName="sibSpaceTwo" presStyleCnt="0"/>
      <dgm:spPr/>
      <dgm:t>
        <a:bodyPr/>
        <a:lstStyle/>
        <a:p>
          <a:endParaRPr lang="en-US"/>
        </a:p>
      </dgm:t>
    </dgm:pt>
    <dgm:pt modelId="{C4907415-23E7-4AF4-8FF2-956149867F10}" type="pres">
      <dgm:prSet presAssocID="{2C622770-7534-4B37-8B7F-FEDF2FF1606B}" presName="vertTwo" presStyleCnt="0"/>
      <dgm:spPr/>
      <dgm:t>
        <a:bodyPr/>
        <a:lstStyle/>
        <a:p>
          <a:endParaRPr lang="en-US"/>
        </a:p>
      </dgm:t>
    </dgm:pt>
    <dgm:pt modelId="{EC184422-2FA5-44AD-8BE5-69278799AC32}" type="pres">
      <dgm:prSet presAssocID="{2C622770-7534-4B37-8B7F-FEDF2FF1606B}" presName="txTwo" presStyleLbl="node2" presStyleIdx="1" presStyleCnt="3">
        <dgm:presLayoutVars>
          <dgm:chPref val="3"/>
        </dgm:presLayoutVars>
      </dgm:prSet>
      <dgm:spPr/>
      <dgm:t>
        <a:bodyPr/>
        <a:lstStyle/>
        <a:p>
          <a:endParaRPr lang="en-US"/>
        </a:p>
      </dgm:t>
    </dgm:pt>
    <dgm:pt modelId="{B5ADFB27-481F-45FC-BDD4-903D3878F0ED}" type="pres">
      <dgm:prSet presAssocID="{2C622770-7534-4B37-8B7F-FEDF2FF1606B}" presName="parTransTwo" presStyleCnt="0"/>
      <dgm:spPr/>
      <dgm:t>
        <a:bodyPr/>
        <a:lstStyle/>
        <a:p>
          <a:endParaRPr lang="en-US"/>
        </a:p>
      </dgm:t>
    </dgm:pt>
    <dgm:pt modelId="{E0E68F7E-AE25-4F31-9571-300BF43283BC}" type="pres">
      <dgm:prSet presAssocID="{2C622770-7534-4B37-8B7F-FEDF2FF1606B}" presName="horzTwo" presStyleCnt="0"/>
      <dgm:spPr/>
      <dgm:t>
        <a:bodyPr/>
        <a:lstStyle/>
        <a:p>
          <a:endParaRPr lang="en-US"/>
        </a:p>
      </dgm:t>
    </dgm:pt>
    <dgm:pt modelId="{AF0715B7-E255-40CF-83F6-167E5DC9CE18}" type="pres">
      <dgm:prSet presAssocID="{8B6DF8DE-2C90-4BFE-80A1-FB97E0CDE7DA}" presName="vertThree" presStyleCnt="0"/>
      <dgm:spPr/>
      <dgm:t>
        <a:bodyPr/>
        <a:lstStyle/>
        <a:p>
          <a:endParaRPr lang="en-US"/>
        </a:p>
      </dgm:t>
    </dgm:pt>
    <dgm:pt modelId="{E589490E-FFAE-445E-8887-5C4BD7E49FA4}" type="pres">
      <dgm:prSet presAssocID="{8B6DF8DE-2C90-4BFE-80A1-FB97E0CDE7DA}" presName="txThree" presStyleLbl="node3" presStyleIdx="1" presStyleCnt="2">
        <dgm:presLayoutVars>
          <dgm:chPref val="3"/>
        </dgm:presLayoutVars>
      </dgm:prSet>
      <dgm:spPr/>
      <dgm:t>
        <a:bodyPr/>
        <a:lstStyle/>
        <a:p>
          <a:endParaRPr lang="en-US"/>
        </a:p>
      </dgm:t>
    </dgm:pt>
    <dgm:pt modelId="{8E0A6AC7-ABC6-4AEF-9E95-98DCF5F5255B}" type="pres">
      <dgm:prSet presAssocID="{8B6DF8DE-2C90-4BFE-80A1-FB97E0CDE7DA}" presName="horzThree" presStyleCnt="0"/>
      <dgm:spPr/>
      <dgm:t>
        <a:bodyPr/>
        <a:lstStyle/>
        <a:p>
          <a:endParaRPr lang="en-US"/>
        </a:p>
      </dgm:t>
    </dgm:pt>
    <dgm:pt modelId="{BD5C9F4D-9947-4DDA-AAF3-BB98439B522F}" type="pres">
      <dgm:prSet presAssocID="{AD2C2018-3916-4EDA-944F-A50FB6E5F738}" presName="sibSpaceTwo" presStyleCnt="0"/>
      <dgm:spPr/>
      <dgm:t>
        <a:bodyPr/>
        <a:lstStyle/>
        <a:p>
          <a:endParaRPr lang="en-US"/>
        </a:p>
      </dgm:t>
    </dgm:pt>
    <dgm:pt modelId="{E86BA6D3-8E2E-4579-A733-1CD13053A1D4}" type="pres">
      <dgm:prSet presAssocID="{E2449CDD-7FA4-494A-A20A-33AF4F955722}" presName="vertTwo" presStyleCnt="0"/>
      <dgm:spPr/>
      <dgm:t>
        <a:bodyPr/>
        <a:lstStyle/>
        <a:p>
          <a:endParaRPr lang="en-US"/>
        </a:p>
      </dgm:t>
    </dgm:pt>
    <dgm:pt modelId="{1E1F25F2-A9A9-44AD-BC21-7717D6DB746F}" type="pres">
      <dgm:prSet presAssocID="{E2449CDD-7FA4-494A-A20A-33AF4F955722}" presName="txTwo" presStyleLbl="node2" presStyleIdx="2" presStyleCnt="3">
        <dgm:presLayoutVars>
          <dgm:chPref val="3"/>
        </dgm:presLayoutVars>
      </dgm:prSet>
      <dgm:spPr/>
      <dgm:t>
        <a:bodyPr/>
        <a:lstStyle/>
        <a:p>
          <a:endParaRPr lang="en-US"/>
        </a:p>
      </dgm:t>
    </dgm:pt>
    <dgm:pt modelId="{970763C1-F4E6-42AE-B9DC-412438B13181}" type="pres">
      <dgm:prSet presAssocID="{E2449CDD-7FA4-494A-A20A-33AF4F955722}" presName="parTransTwo" presStyleCnt="0"/>
      <dgm:spPr/>
      <dgm:t>
        <a:bodyPr/>
        <a:lstStyle/>
        <a:p>
          <a:endParaRPr lang="en-US"/>
        </a:p>
      </dgm:t>
    </dgm:pt>
    <dgm:pt modelId="{FED45CE2-9763-44E2-B374-DA008B94FF26}" type="pres">
      <dgm:prSet presAssocID="{E2449CDD-7FA4-494A-A20A-33AF4F955722}" presName="horzTwo" presStyleCnt="0"/>
      <dgm:spPr/>
      <dgm:t>
        <a:bodyPr/>
        <a:lstStyle/>
        <a:p>
          <a:endParaRPr lang="en-US"/>
        </a:p>
      </dgm:t>
    </dgm:pt>
    <dgm:pt modelId="{8FBCD308-CE21-456E-A0B5-4864EEE7FD0A}" type="pres">
      <dgm:prSet presAssocID="{E83315A7-1024-44A2-894E-9F9846CE29B1}" presName="vertThree" presStyleCnt="0"/>
      <dgm:spPr/>
      <dgm:t>
        <a:bodyPr/>
        <a:lstStyle/>
        <a:p>
          <a:endParaRPr lang="en-US"/>
        </a:p>
      </dgm:t>
    </dgm:pt>
    <dgm:pt modelId="{4C0D597D-C732-4CB6-AEEB-1FF0F846BA89}" type="pres">
      <dgm:prSet presAssocID="{E83315A7-1024-44A2-894E-9F9846CE29B1}" presName="txThree" presStyleLbl="asst2" presStyleIdx="0" presStyleCnt="1">
        <dgm:presLayoutVars>
          <dgm:chPref val="3"/>
        </dgm:presLayoutVars>
      </dgm:prSet>
      <dgm:spPr/>
      <dgm:t>
        <a:bodyPr/>
        <a:lstStyle/>
        <a:p>
          <a:endParaRPr lang="en-US"/>
        </a:p>
      </dgm:t>
    </dgm:pt>
    <dgm:pt modelId="{4952D614-200C-482F-9CE8-8E5F8568B752}" type="pres">
      <dgm:prSet presAssocID="{E83315A7-1024-44A2-894E-9F9846CE29B1}" presName="horzThree" presStyleCnt="0"/>
      <dgm:spPr/>
      <dgm:t>
        <a:bodyPr/>
        <a:lstStyle/>
        <a:p>
          <a:endParaRPr lang="en-US"/>
        </a:p>
      </dgm:t>
    </dgm:pt>
  </dgm:ptLst>
  <dgm:cxnLst>
    <dgm:cxn modelId="{488C93B6-241D-4B5B-8AA0-1668429244BD}" type="presOf" srcId="{E83315A7-1024-44A2-894E-9F9846CE29B1}" destId="{4C0D597D-C732-4CB6-AEEB-1FF0F846BA89}" srcOrd="0" destOrd="0" presId="urn:microsoft.com/office/officeart/2005/8/layout/hierarchy4"/>
    <dgm:cxn modelId="{99CED7B2-4A0F-4914-8125-A5067EDA783A}" srcId="{1A32341A-1037-4558-AF99-934A78F21747}" destId="{09D02482-560B-4343-9950-9D03E2D9D02A}" srcOrd="0" destOrd="0" parTransId="{F1497754-7070-4B73-BD6B-B2025215FD18}" sibTransId="{1B1145BC-3C3B-4491-AFB9-A83990E87A06}"/>
    <dgm:cxn modelId="{53834E4B-C9D2-4B45-B22F-8D4EA4C0A44F}" type="presOf" srcId="{1A32341A-1037-4558-AF99-934A78F21747}" destId="{0EFC77A4-641A-4728-888C-FE9E746A5651}" srcOrd="0" destOrd="0" presId="urn:microsoft.com/office/officeart/2005/8/layout/hierarchy4"/>
    <dgm:cxn modelId="{4604F8DB-7C23-4A00-9074-DF72DC1C7867}" srcId="{09D02482-560B-4343-9950-9D03E2D9D02A}" destId="{6951C1F3-28B3-4DF7-89AD-F0D1FA4FE6D0}" srcOrd="0" destOrd="0" parTransId="{F43FDD7C-A6B4-45AD-8267-F3A2AB663DD3}" sibTransId="{D1356877-CC9A-4843-899F-B9A819FD68CF}"/>
    <dgm:cxn modelId="{95E42E00-8069-43DC-A24F-B2E73D297118}" type="presOf" srcId="{0F042B10-5F11-4E78-89D9-A7160C0D056F}" destId="{DA99E314-9152-43AA-A209-8D102232BA66}" srcOrd="0" destOrd="0" presId="urn:microsoft.com/office/officeart/2005/8/layout/hierarchy4"/>
    <dgm:cxn modelId="{88ACF244-E354-4CBF-99C5-FA03F7DD9956}" type="presOf" srcId="{9F7C35B5-3B42-4A36-AF78-644F1A6C541B}" destId="{B5A671D8-3C7B-4C37-97E3-3FFCE418A6A4}" srcOrd="0" destOrd="0" presId="urn:microsoft.com/office/officeart/2005/8/layout/hierarchy4"/>
    <dgm:cxn modelId="{81D9FD8F-574A-40EC-A0F3-E4195C4099FC}" srcId="{D1D9BD4A-0E8D-40A6-BD22-6D4E6556EBEA}" destId="{E2449CDD-7FA4-494A-A20A-33AF4F955722}" srcOrd="2" destOrd="0" parTransId="{D79EBB6E-FBCA-4FF2-9F30-204EB2C81E3C}" sibTransId="{2689FA65-37FF-4680-829F-8C62A45DA024}"/>
    <dgm:cxn modelId="{F76F2727-35CA-4277-8014-5F90351E7BAA}" type="presOf" srcId="{E2449CDD-7FA4-494A-A20A-33AF4F955722}" destId="{1E1F25F2-A9A9-44AD-BC21-7717D6DB746F}" srcOrd="0" destOrd="0" presId="urn:microsoft.com/office/officeart/2005/8/layout/hierarchy4"/>
    <dgm:cxn modelId="{61232D48-7D0D-4DF6-9971-739E0BBA92D5}" srcId="{D1D9BD4A-0E8D-40A6-BD22-6D4E6556EBEA}" destId="{E26BE1A0-0662-4C26-BFAC-CDE74BA8A65A}" srcOrd="0" destOrd="0" parTransId="{9D35895D-D4DB-40CC-81AA-3C682B0333EC}" sibTransId="{02AFEF5D-280E-4D8F-877A-217747B44060}"/>
    <dgm:cxn modelId="{B56628A5-AEAB-452B-A1BE-FC135F4E0755}" type="presOf" srcId="{DF79C302-EAE8-4F10-8638-0AF9A491624F}" destId="{9F330292-122A-4DF2-AE9A-48AFA9AA2E92}" srcOrd="0" destOrd="0" presId="urn:microsoft.com/office/officeart/2005/8/layout/hierarchy4"/>
    <dgm:cxn modelId="{78B4E53B-BE07-4D31-BC2A-11AEE9F8BA01}" srcId="{216155AC-AC05-48C3-93C6-526570E011C3}" destId="{D1D9BD4A-0E8D-40A6-BD22-6D4E6556EBEA}" srcOrd="0" destOrd="0" parTransId="{FF4F6301-9417-44DC-9975-86D69EE70A13}" sibTransId="{9FD26BC9-AC57-48AE-9DC6-82AFA427A798}"/>
    <dgm:cxn modelId="{D47541C0-D463-4595-B5F2-0E603011331C}" type="presOf" srcId="{03A7DEE2-3BF2-452C-986C-B725CC2AF6B8}" destId="{64DE2A1C-394C-40FE-A0DC-02B7B242DABB}" srcOrd="0" destOrd="0" presId="urn:microsoft.com/office/officeart/2005/8/layout/hierarchy4"/>
    <dgm:cxn modelId="{0A2734CB-4655-4315-975F-3C3054D8B60A}" type="presOf" srcId="{FA67FA59-EDDE-4C3C-848C-9ABCA3ACD1E8}" destId="{9C868C4E-C22D-4E49-AC73-04FD37F389E0}" srcOrd="0" destOrd="0" presId="urn:microsoft.com/office/officeart/2005/8/layout/hierarchy4"/>
    <dgm:cxn modelId="{333BEE8D-1A78-465B-BAC3-FA608F614AA0}" srcId="{6951C1F3-28B3-4DF7-89AD-F0D1FA4FE6D0}" destId="{0F042B10-5F11-4E78-89D9-A7160C0D056F}" srcOrd="0" destOrd="0" parTransId="{7A911A93-D177-4E86-ABBD-E9F8C1050241}" sibTransId="{5BA46EC2-CC1B-4FE4-B69A-C0024022642D}"/>
    <dgm:cxn modelId="{D5058D6F-01AC-477E-808D-F4695EF42746}" srcId="{DF79C302-EAE8-4F10-8638-0AF9A491624F}" destId="{1A32341A-1037-4558-AF99-934A78F21747}" srcOrd="1" destOrd="0" parTransId="{507DB3E9-3EA0-4113-A52C-985E64EE637A}" sibTransId="{8B2B5816-825D-49C0-9E51-A7CF22947853}"/>
    <dgm:cxn modelId="{F02A6975-C26F-48B5-A99B-0519ACF1FDB8}" srcId="{E2449CDD-7FA4-494A-A20A-33AF4F955722}" destId="{E83315A7-1024-44A2-894E-9F9846CE29B1}" srcOrd="0" destOrd="0" parTransId="{FC3832D0-6AE2-49A7-9F2F-3FCE6CC55039}" sibTransId="{C18661BF-C41B-440B-8A7D-2C269FF0D561}"/>
    <dgm:cxn modelId="{CB6196D0-CBFA-47B3-A1C3-2BF09DF39F83}" type="presOf" srcId="{216155AC-AC05-48C3-93C6-526570E011C3}" destId="{140D7BE2-27D5-42C7-9088-065DC3CACD1A}" srcOrd="0" destOrd="0" presId="urn:microsoft.com/office/officeart/2005/8/layout/hierarchy4"/>
    <dgm:cxn modelId="{9AE27B6E-0256-4A79-B176-244BB6E4E495}" srcId="{2C622770-7534-4B37-8B7F-FEDF2FF1606B}" destId="{8B6DF8DE-2C90-4BFE-80A1-FB97E0CDE7DA}" srcOrd="0" destOrd="0" parTransId="{67046C01-0A90-4050-BFB5-FC6BDB4F1DC9}" sibTransId="{2A522440-9F54-4C23-AE09-2E0A42BD4435}"/>
    <dgm:cxn modelId="{6891BA1A-44B8-46A3-B01E-E1E064DE777E}" type="presOf" srcId="{E26BE1A0-0662-4C26-BFAC-CDE74BA8A65A}" destId="{26D2EAEB-4181-4E40-AC58-CB57A4195753}" srcOrd="0" destOrd="0" presId="urn:microsoft.com/office/officeart/2005/8/layout/hierarchy4"/>
    <dgm:cxn modelId="{6849B3D7-FD13-41EC-805B-0E6F71FC766B}" type="presOf" srcId="{6951C1F3-28B3-4DF7-89AD-F0D1FA4FE6D0}" destId="{D6891013-32B4-411F-8D5A-8B7993BA41A2}" srcOrd="0" destOrd="0" presId="urn:microsoft.com/office/officeart/2005/8/layout/hierarchy4"/>
    <dgm:cxn modelId="{D99ED6A2-5EA9-46AD-9FB2-E6728DD3A61F}" type="presOf" srcId="{8B6DF8DE-2C90-4BFE-80A1-FB97E0CDE7DA}" destId="{E589490E-FFAE-445E-8887-5C4BD7E49FA4}" srcOrd="0" destOrd="0" presId="urn:microsoft.com/office/officeart/2005/8/layout/hierarchy4"/>
    <dgm:cxn modelId="{7410B787-BA86-482E-A3C4-E93C0DAC45D1}" srcId="{E26BE1A0-0662-4C26-BFAC-CDE74BA8A65A}" destId="{DF79C302-EAE8-4F10-8638-0AF9A491624F}" srcOrd="0" destOrd="0" parTransId="{9EA93B48-188E-4F1A-B602-9B16473E7E85}" sibTransId="{3F5F033C-35C3-481E-AA35-5437AE4541FD}"/>
    <dgm:cxn modelId="{85427D50-CA96-4231-A70E-A6B4FC4C1A2C}" srcId="{09D02482-560B-4343-9950-9D03E2D9D02A}" destId="{9F7C35B5-3B42-4A36-AF78-644F1A6C541B}" srcOrd="1" destOrd="0" parTransId="{AC9A3967-C100-4EF5-BCB2-B5E686CC7FC7}" sibTransId="{0E33B206-DBFE-4EC4-9687-94FBBDA05C4B}"/>
    <dgm:cxn modelId="{8512632B-D51D-47F4-8EDE-29D07B957D69}" srcId="{D1D9BD4A-0E8D-40A6-BD22-6D4E6556EBEA}" destId="{2C622770-7534-4B37-8B7F-FEDF2FF1606B}" srcOrd="1" destOrd="0" parTransId="{00FA3614-84B2-4B0C-AC54-929A3ED8A138}" sibTransId="{AD2C2018-3916-4EDA-944F-A50FB6E5F738}"/>
    <dgm:cxn modelId="{925AD8EE-7042-486D-9693-DAF2FA66DE23}" type="presOf" srcId="{2C622770-7534-4B37-8B7F-FEDF2FF1606B}" destId="{EC184422-2FA5-44AD-8BE5-69278799AC32}" srcOrd="0" destOrd="0" presId="urn:microsoft.com/office/officeart/2005/8/layout/hierarchy4"/>
    <dgm:cxn modelId="{45347441-F89C-4DF2-9DF4-6A47290CB6DE}" srcId="{F76A67D4-1245-4DBB-9D81-1C7367D17918}" destId="{FA67FA59-EDDE-4C3C-848C-9ABCA3ACD1E8}" srcOrd="0" destOrd="0" parTransId="{A29A3520-DCF9-47D5-BC42-2EE5DF95AACD}" sibTransId="{4090F992-3C58-43BB-8DC5-9A381114C026}"/>
    <dgm:cxn modelId="{709BC941-F812-4852-8B45-9A49867CE618}" type="presOf" srcId="{09D02482-560B-4343-9950-9D03E2D9D02A}" destId="{88F96708-F7E3-422F-88CB-4EA28368F4EF}" srcOrd="0" destOrd="0" presId="urn:microsoft.com/office/officeart/2005/8/layout/hierarchy4"/>
    <dgm:cxn modelId="{6AC9E265-B092-4D75-8EFF-390A37BF67ED}" srcId="{9F7C35B5-3B42-4A36-AF78-644F1A6C541B}" destId="{03A7DEE2-3BF2-452C-986C-B725CC2AF6B8}" srcOrd="0" destOrd="0" parTransId="{27BC75D7-3D6C-441B-89EA-B6ABA25A5832}" sibTransId="{D287E2EC-D449-4717-9739-D8F641680C1D}"/>
    <dgm:cxn modelId="{261188B4-084F-4C09-9580-9BA4B8DB9BF2}" type="presOf" srcId="{F76A67D4-1245-4DBB-9D81-1C7367D17918}" destId="{37D2FBEA-62A0-42C9-A364-928934714708}" srcOrd="0" destOrd="0" presId="urn:microsoft.com/office/officeart/2005/8/layout/hierarchy4"/>
    <dgm:cxn modelId="{279F7F55-2895-4337-AD74-014F01F0E078}" type="presOf" srcId="{D1D9BD4A-0E8D-40A6-BD22-6D4E6556EBEA}" destId="{FBCE4003-4B69-4282-888B-39E39A22BD01}" srcOrd="0" destOrd="0" presId="urn:microsoft.com/office/officeart/2005/8/layout/hierarchy4"/>
    <dgm:cxn modelId="{F6E32064-3E93-4EC1-B850-924E92E57F72}" srcId="{DF79C302-EAE8-4F10-8638-0AF9A491624F}" destId="{F76A67D4-1245-4DBB-9D81-1C7367D17918}" srcOrd="0" destOrd="0" parTransId="{8C88AD88-6A40-4556-86AF-11038F38B376}" sibTransId="{80BEDF1F-E24F-4B77-B465-F08584F05BEF}"/>
    <dgm:cxn modelId="{358865D0-2C6C-4A56-853D-DBF6E56B3691}" type="presParOf" srcId="{140D7BE2-27D5-42C7-9088-065DC3CACD1A}" destId="{E95AF8D3-70C9-46BF-B18E-14EE770AABA8}" srcOrd="0" destOrd="0" presId="urn:microsoft.com/office/officeart/2005/8/layout/hierarchy4"/>
    <dgm:cxn modelId="{8374A716-8F6A-4641-BD93-A87F2E4F5085}" type="presParOf" srcId="{E95AF8D3-70C9-46BF-B18E-14EE770AABA8}" destId="{FBCE4003-4B69-4282-888B-39E39A22BD01}" srcOrd="0" destOrd="0" presId="urn:microsoft.com/office/officeart/2005/8/layout/hierarchy4"/>
    <dgm:cxn modelId="{862AF591-1FB2-46F6-9781-FE67C481062C}" type="presParOf" srcId="{E95AF8D3-70C9-46BF-B18E-14EE770AABA8}" destId="{FECB2171-CA53-41D0-9B16-8E75200B02A6}" srcOrd="1" destOrd="0" presId="urn:microsoft.com/office/officeart/2005/8/layout/hierarchy4"/>
    <dgm:cxn modelId="{D6024C1C-04E6-4D34-B6CB-855669E52DAD}" type="presParOf" srcId="{E95AF8D3-70C9-46BF-B18E-14EE770AABA8}" destId="{86392359-B4CF-480D-9E0E-032F42D98107}" srcOrd="2" destOrd="0" presId="urn:microsoft.com/office/officeart/2005/8/layout/hierarchy4"/>
    <dgm:cxn modelId="{707F8C31-AA95-4709-A638-9CB8E7E2ED2B}" type="presParOf" srcId="{86392359-B4CF-480D-9E0E-032F42D98107}" destId="{EAC03BAC-5660-475B-851A-32F62F547251}" srcOrd="0" destOrd="0" presId="urn:microsoft.com/office/officeart/2005/8/layout/hierarchy4"/>
    <dgm:cxn modelId="{5AA0916B-A5FA-45D2-AE34-ECB08D62B0C9}" type="presParOf" srcId="{EAC03BAC-5660-475B-851A-32F62F547251}" destId="{26D2EAEB-4181-4E40-AC58-CB57A4195753}" srcOrd="0" destOrd="0" presId="urn:microsoft.com/office/officeart/2005/8/layout/hierarchy4"/>
    <dgm:cxn modelId="{DBC16C58-504F-42C5-B54B-75BB9D833465}" type="presParOf" srcId="{EAC03BAC-5660-475B-851A-32F62F547251}" destId="{06945344-A174-4BAD-AF66-34457B58B11E}" srcOrd="1" destOrd="0" presId="urn:microsoft.com/office/officeart/2005/8/layout/hierarchy4"/>
    <dgm:cxn modelId="{3BA0042D-B9BB-4885-A99B-56F538DA4692}" type="presParOf" srcId="{EAC03BAC-5660-475B-851A-32F62F547251}" destId="{D8B448BE-D70B-4D93-A9CE-8EF54EDE8051}" srcOrd="2" destOrd="0" presId="urn:microsoft.com/office/officeart/2005/8/layout/hierarchy4"/>
    <dgm:cxn modelId="{BF912E12-DE4E-4D0C-8D47-B468CD968A74}" type="presParOf" srcId="{D8B448BE-D70B-4D93-A9CE-8EF54EDE8051}" destId="{A38F5D24-1E0B-4FEB-BCC7-F3622D951653}" srcOrd="0" destOrd="0" presId="urn:microsoft.com/office/officeart/2005/8/layout/hierarchy4"/>
    <dgm:cxn modelId="{CE16F9EF-5315-4534-99CD-5E774EA02174}" type="presParOf" srcId="{A38F5D24-1E0B-4FEB-BCC7-F3622D951653}" destId="{9F330292-122A-4DF2-AE9A-48AFA9AA2E92}" srcOrd="0" destOrd="0" presId="urn:microsoft.com/office/officeart/2005/8/layout/hierarchy4"/>
    <dgm:cxn modelId="{3F8AA6A2-9095-4F8C-8449-51BC625A5084}" type="presParOf" srcId="{A38F5D24-1E0B-4FEB-BCC7-F3622D951653}" destId="{16596B07-E40B-4304-BB94-BA72DCE1198D}" srcOrd="1" destOrd="0" presId="urn:microsoft.com/office/officeart/2005/8/layout/hierarchy4"/>
    <dgm:cxn modelId="{EC15776C-9507-4E39-BE80-84F8C082B9AF}" type="presParOf" srcId="{A38F5D24-1E0B-4FEB-BCC7-F3622D951653}" destId="{32BAE186-625F-491F-86CB-DC92882A689B}" srcOrd="2" destOrd="0" presId="urn:microsoft.com/office/officeart/2005/8/layout/hierarchy4"/>
    <dgm:cxn modelId="{381F9589-3824-4BEC-B5C7-9A0D6CB2B98E}" type="presParOf" srcId="{32BAE186-625F-491F-86CB-DC92882A689B}" destId="{0503E407-AEA1-4B31-AD8A-CD5A70E0D6D9}" srcOrd="0" destOrd="0" presId="urn:microsoft.com/office/officeart/2005/8/layout/hierarchy4"/>
    <dgm:cxn modelId="{29390E9D-A036-49C2-93AB-913F91961064}" type="presParOf" srcId="{0503E407-AEA1-4B31-AD8A-CD5A70E0D6D9}" destId="{37D2FBEA-62A0-42C9-A364-928934714708}" srcOrd="0" destOrd="0" presId="urn:microsoft.com/office/officeart/2005/8/layout/hierarchy4"/>
    <dgm:cxn modelId="{86CB282F-34BB-4917-BAC6-F7648B55524D}" type="presParOf" srcId="{0503E407-AEA1-4B31-AD8A-CD5A70E0D6D9}" destId="{CAB7A8EE-33F5-4B0F-8F31-84D4DFC6093A}" srcOrd="1" destOrd="0" presId="urn:microsoft.com/office/officeart/2005/8/layout/hierarchy4"/>
    <dgm:cxn modelId="{44E1D21B-7335-489E-9266-2DF2E0E4F5DC}" type="presParOf" srcId="{0503E407-AEA1-4B31-AD8A-CD5A70E0D6D9}" destId="{407AD717-3006-44AB-B901-32BDBBB96ADB}" srcOrd="2" destOrd="0" presId="urn:microsoft.com/office/officeart/2005/8/layout/hierarchy4"/>
    <dgm:cxn modelId="{11C59D21-8231-48D9-A89B-F786163FE572}" type="presParOf" srcId="{407AD717-3006-44AB-B901-32BDBBB96ADB}" destId="{E0FC8C4B-6E5E-40F8-918A-84CE61B83FBE}" srcOrd="0" destOrd="0" presId="urn:microsoft.com/office/officeart/2005/8/layout/hierarchy4"/>
    <dgm:cxn modelId="{8C0521EB-7005-48D2-B2D2-EA7ED7961866}" type="presParOf" srcId="{E0FC8C4B-6E5E-40F8-918A-84CE61B83FBE}" destId="{9C868C4E-C22D-4E49-AC73-04FD37F389E0}" srcOrd="0" destOrd="0" presId="urn:microsoft.com/office/officeart/2005/8/layout/hierarchy4"/>
    <dgm:cxn modelId="{8FB0C636-0740-40D2-AB81-F915E4361C5C}" type="presParOf" srcId="{E0FC8C4B-6E5E-40F8-918A-84CE61B83FBE}" destId="{F565C0C7-8D39-40F9-AC04-F339AC1E7F52}" srcOrd="1" destOrd="0" presId="urn:microsoft.com/office/officeart/2005/8/layout/hierarchy4"/>
    <dgm:cxn modelId="{843FFB9F-A000-41A9-A770-8B282C0F0082}" type="presParOf" srcId="{32BAE186-625F-491F-86CB-DC92882A689B}" destId="{F5712506-84E0-4275-97D2-948110A23FD8}" srcOrd="1" destOrd="0" presId="urn:microsoft.com/office/officeart/2005/8/layout/hierarchy4"/>
    <dgm:cxn modelId="{960BFA6E-C9F4-44F4-870A-0AABE57B951A}" type="presParOf" srcId="{32BAE186-625F-491F-86CB-DC92882A689B}" destId="{329CB3CF-EF80-4A54-8184-3FF358277763}" srcOrd="2" destOrd="0" presId="urn:microsoft.com/office/officeart/2005/8/layout/hierarchy4"/>
    <dgm:cxn modelId="{0A0EF60B-2D98-48C0-8CE3-93922CC130CA}" type="presParOf" srcId="{329CB3CF-EF80-4A54-8184-3FF358277763}" destId="{0EFC77A4-641A-4728-888C-FE9E746A5651}" srcOrd="0" destOrd="0" presId="urn:microsoft.com/office/officeart/2005/8/layout/hierarchy4"/>
    <dgm:cxn modelId="{C1C0BBBB-E2F9-4177-855C-376BF09E4176}" type="presParOf" srcId="{329CB3CF-EF80-4A54-8184-3FF358277763}" destId="{67D922A8-78FE-40DC-9494-C6E4C2CE245D}" srcOrd="1" destOrd="0" presId="urn:microsoft.com/office/officeart/2005/8/layout/hierarchy4"/>
    <dgm:cxn modelId="{3B5CA1EB-8223-4402-92E0-46385627FC16}" type="presParOf" srcId="{329CB3CF-EF80-4A54-8184-3FF358277763}" destId="{139C9A18-6709-4375-9FED-CA8C0DB777CD}" srcOrd="2" destOrd="0" presId="urn:microsoft.com/office/officeart/2005/8/layout/hierarchy4"/>
    <dgm:cxn modelId="{77FEAEAF-C6A0-495C-9B00-F35D2E294AC5}" type="presParOf" srcId="{139C9A18-6709-4375-9FED-CA8C0DB777CD}" destId="{A4D18444-32C7-4FFB-98BF-87273B8942B0}" srcOrd="0" destOrd="0" presId="urn:microsoft.com/office/officeart/2005/8/layout/hierarchy4"/>
    <dgm:cxn modelId="{2BE8E636-D686-492A-89D3-E26879F76037}" type="presParOf" srcId="{A4D18444-32C7-4FFB-98BF-87273B8942B0}" destId="{88F96708-F7E3-422F-88CB-4EA28368F4EF}" srcOrd="0" destOrd="0" presId="urn:microsoft.com/office/officeart/2005/8/layout/hierarchy4"/>
    <dgm:cxn modelId="{5BA5AA8F-A342-452F-B62E-85D805059810}" type="presParOf" srcId="{A4D18444-32C7-4FFB-98BF-87273B8942B0}" destId="{74A679C1-FAF2-4BBF-8A47-AC069E0361F1}" srcOrd="1" destOrd="0" presId="urn:microsoft.com/office/officeart/2005/8/layout/hierarchy4"/>
    <dgm:cxn modelId="{5EB3C655-29FE-4211-995D-D6F6FEEFA602}" type="presParOf" srcId="{A4D18444-32C7-4FFB-98BF-87273B8942B0}" destId="{D4ACD40C-67A3-4426-AEA4-FB271A2E1264}" srcOrd="2" destOrd="0" presId="urn:microsoft.com/office/officeart/2005/8/layout/hierarchy4"/>
    <dgm:cxn modelId="{27F11F77-DD7B-4F18-8462-6935F039DD74}" type="presParOf" srcId="{D4ACD40C-67A3-4426-AEA4-FB271A2E1264}" destId="{42E4457C-A5D8-47F1-A7C6-CB97E65A1777}" srcOrd="0" destOrd="0" presId="urn:microsoft.com/office/officeart/2005/8/layout/hierarchy4"/>
    <dgm:cxn modelId="{3C8D59F1-8A49-40DC-AA49-1C884AA9A29B}" type="presParOf" srcId="{42E4457C-A5D8-47F1-A7C6-CB97E65A1777}" destId="{D6891013-32B4-411F-8D5A-8B7993BA41A2}" srcOrd="0" destOrd="0" presId="urn:microsoft.com/office/officeart/2005/8/layout/hierarchy4"/>
    <dgm:cxn modelId="{00EB6846-7568-4821-BD3B-3EA65B1D8268}" type="presParOf" srcId="{42E4457C-A5D8-47F1-A7C6-CB97E65A1777}" destId="{48571B56-3692-402E-B512-3CB73C2602D4}" srcOrd="1" destOrd="0" presId="urn:microsoft.com/office/officeart/2005/8/layout/hierarchy4"/>
    <dgm:cxn modelId="{326D15FA-3C0C-46CE-B3DF-875E26DF7AEE}" type="presParOf" srcId="{42E4457C-A5D8-47F1-A7C6-CB97E65A1777}" destId="{4DD5BDA8-5A01-4708-967B-052385C77482}" srcOrd="2" destOrd="0" presId="urn:microsoft.com/office/officeart/2005/8/layout/hierarchy4"/>
    <dgm:cxn modelId="{2EC93354-E053-4C6E-926D-E7A45AB45748}" type="presParOf" srcId="{4DD5BDA8-5A01-4708-967B-052385C77482}" destId="{D5CEC983-711A-4694-BF32-70D089E1D1F1}" srcOrd="0" destOrd="0" presId="urn:microsoft.com/office/officeart/2005/8/layout/hierarchy4"/>
    <dgm:cxn modelId="{27CDD254-FC97-423C-8F23-B95D1F6F43F7}" type="presParOf" srcId="{D5CEC983-711A-4694-BF32-70D089E1D1F1}" destId="{DA99E314-9152-43AA-A209-8D102232BA66}" srcOrd="0" destOrd="0" presId="urn:microsoft.com/office/officeart/2005/8/layout/hierarchy4"/>
    <dgm:cxn modelId="{986D3F1A-AC57-44A7-AD3D-9C986246E8D5}" type="presParOf" srcId="{D5CEC983-711A-4694-BF32-70D089E1D1F1}" destId="{F25C5941-CA43-4728-A2CA-E7A1F8073CF2}" srcOrd="1" destOrd="0" presId="urn:microsoft.com/office/officeart/2005/8/layout/hierarchy4"/>
    <dgm:cxn modelId="{10F1AAC8-8EB1-437C-9458-E10B93FA3E48}" type="presParOf" srcId="{D4ACD40C-67A3-4426-AEA4-FB271A2E1264}" destId="{3BE6ADE7-7778-43A5-9BB3-892CA515B7A2}" srcOrd="1" destOrd="0" presId="urn:microsoft.com/office/officeart/2005/8/layout/hierarchy4"/>
    <dgm:cxn modelId="{8BDE93E0-1E66-4241-838E-5F44006C1CAA}" type="presParOf" srcId="{D4ACD40C-67A3-4426-AEA4-FB271A2E1264}" destId="{7E84FBDC-9E25-4EB6-80A5-FC0A8BE7A5F4}" srcOrd="2" destOrd="0" presId="urn:microsoft.com/office/officeart/2005/8/layout/hierarchy4"/>
    <dgm:cxn modelId="{D3014B53-01D5-4273-828A-E111CA401384}" type="presParOf" srcId="{7E84FBDC-9E25-4EB6-80A5-FC0A8BE7A5F4}" destId="{B5A671D8-3C7B-4C37-97E3-3FFCE418A6A4}" srcOrd="0" destOrd="0" presId="urn:microsoft.com/office/officeart/2005/8/layout/hierarchy4"/>
    <dgm:cxn modelId="{9B75660B-8B9C-4871-903B-EEBD5FCCF9D5}" type="presParOf" srcId="{7E84FBDC-9E25-4EB6-80A5-FC0A8BE7A5F4}" destId="{D31BA282-9209-4983-9D18-EDB54C09D158}" srcOrd="1" destOrd="0" presId="urn:microsoft.com/office/officeart/2005/8/layout/hierarchy4"/>
    <dgm:cxn modelId="{E1825D25-16B6-4276-9E0D-AD28485CECC0}" type="presParOf" srcId="{7E84FBDC-9E25-4EB6-80A5-FC0A8BE7A5F4}" destId="{AE4253FC-A974-49EB-82B5-7659C3159958}" srcOrd="2" destOrd="0" presId="urn:microsoft.com/office/officeart/2005/8/layout/hierarchy4"/>
    <dgm:cxn modelId="{61FC2FC8-1699-49B2-9255-81020E193FD4}" type="presParOf" srcId="{AE4253FC-A974-49EB-82B5-7659C3159958}" destId="{142B0DF0-CB6F-4C7F-99B9-9AA77B66BC4F}" srcOrd="0" destOrd="0" presId="urn:microsoft.com/office/officeart/2005/8/layout/hierarchy4"/>
    <dgm:cxn modelId="{DDA0E7F4-A1CD-4146-8130-F43D5E008DCE}" type="presParOf" srcId="{142B0DF0-CB6F-4C7F-99B9-9AA77B66BC4F}" destId="{64DE2A1C-394C-40FE-A0DC-02B7B242DABB}" srcOrd="0" destOrd="0" presId="urn:microsoft.com/office/officeart/2005/8/layout/hierarchy4"/>
    <dgm:cxn modelId="{12334CB6-9923-46F0-BB0D-469124796708}" type="presParOf" srcId="{142B0DF0-CB6F-4C7F-99B9-9AA77B66BC4F}" destId="{DDAA9E92-7F2B-4F95-83FD-2AC7BD007F3A}" srcOrd="1" destOrd="0" presId="urn:microsoft.com/office/officeart/2005/8/layout/hierarchy4"/>
    <dgm:cxn modelId="{9C8C5F3C-786D-4E2C-9012-EB063C1C446B}" type="presParOf" srcId="{86392359-B4CF-480D-9E0E-032F42D98107}" destId="{968EE5DA-6B75-4E6E-80CD-C3B74C182FB2}" srcOrd="1" destOrd="0" presId="urn:microsoft.com/office/officeart/2005/8/layout/hierarchy4"/>
    <dgm:cxn modelId="{A4BA1B33-FB36-4564-B59E-54908637F688}" type="presParOf" srcId="{86392359-B4CF-480D-9E0E-032F42D98107}" destId="{C4907415-23E7-4AF4-8FF2-956149867F10}" srcOrd="2" destOrd="0" presId="urn:microsoft.com/office/officeart/2005/8/layout/hierarchy4"/>
    <dgm:cxn modelId="{0CDAEB74-F8E0-496C-9DAA-0B2A21FB25FD}" type="presParOf" srcId="{C4907415-23E7-4AF4-8FF2-956149867F10}" destId="{EC184422-2FA5-44AD-8BE5-69278799AC32}" srcOrd="0" destOrd="0" presId="urn:microsoft.com/office/officeart/2005/8/layout/hierarchy4"/>
    <dgm:cxn modelId="{631889C0-CA0C-4B70-AE8B-6195BCC38B9F}" type="presParOf" srcId="{C4907415-23E7-4AF4-8FF2-956149867F10}" destId="{B5ADFB27-481F-45FC-BDD4-903D3878F0ED}" srcOrd="1" destOrd="0" presId="urn:microsoft.com/office/officeart/2005/8/layout/hierarchy4"/>
    <dgm:cxn modelId="{C9D6C1A5-13B4-474C-9A5E-DC15DABB9E16}" type="presParOf" srcId="{C4907415-23E7-4AF4-8FF2-956149867F10}" destId="{E0E68F7E-AE25-4F31-9571-300BF43283BC}" srcOrd="2" destOrd="0" presId="urn:microsoft.com/office/officeart/2005/8/layout/hierarchy4"/>
    <dgm:cxn modelId="{573B30E8-A185-45AE-B892-069B6F01A804}" type="presParOf" srcId="{E0E68F7E-AE25-4F31-9571-300BF43283BC}" destId="{AF0715B7-E255-40CF-83F6-167E5DC9CE18}" srcOrd="0" destOrd="0" presId="urn:microsoft.com/office/officeart/2005/8/layout/hierarchy4"/>
    <dgm:cxn modelId="{1B1EEBAF-C582-4058-9F86-E6E64D48869F}" type="presParOf" srcId="{AF0715B7-E255-40CF-83F6-167E5DC9CE18}" destId="{E589490E-FFAE-445E-8887-5C4BD7E49FA4}" srcOrd="0" destOrd="0" presId="urn:microsoft.com/office/officeart/2005/8/layout/hierarchy4"/>
    <dgm:cxn modelId="{ED659F28-39E0-4541-A1B6-AAC33483FC3C}" type="presParOf" srcId="{AF0715B7-E255-40CF-83F6-167E5DC9CE18}" destId="{8E0A6AC7-ABC6-4AEF-9E95-98DCF5F5255B}" srcOrd="1" destOrd="0" presId="urn:microsoft.com/office/officeart/2005/8/layout/hierarchy4"/>
    <dgm:cxn modelId="{54300CAB-514C-481C-913C-193E28AAB52B}" type="presParOf" srcId="{86392359-B4CF-480D-9E0E-032F42D98107}" destId="{BD5C9F4D-9947-4DDA-AAF3-BB98439B522F}" srcOrd="3" destOrd="0" presId="urn:microsoft.com/office/officeart/2005/8/layout/hierarchy4"/>
    <dgm:cxn modelId="{BC2C498D-5A10-4CC0-9AFC-9E1ED451AC91}" type="presParOf" srcId="{86392359-B4CF-480D-9E0E-032F42D98107}" destId="{E86BA6D3-8E2E-4579-A733-1CD13053A1D4}" srcOrd="4" destOrd="0" presId="urn:microsoft.com/office/officeart/2005/8/layout/hierarchy4"/>
    <dgm:cxn modelId="{E9F527BE-DC10-40A7-8218-19EBCD89EB6B}" type="presParOf" srcId="{E86BA6D3-8E2E-4579-A733-1CD13053A1D4}" destId="{1E1F25F2-A9A9-44AD-BC21-7717D6DB746F}" srcOrd="0" destOrd="0" presId="urn:microsoft.com/office/officeart/2005/8/layout/hierarchy4"/>
    <dgm:cxn modelId="{831115F0-13BF-4EED-A8CA-9908FD186DD5}" type="presParOf" srcId="{E86BA6D3-8E2E-4579-A733-1CD13053A1D4}" destId="{970763C1-F4E6-42AE-B9DC-412438B13181}" srcOrd="1" destOrd="0" presId="urn:microsoft.com/office/officeart/2005/8/layout/hierarchy4"/>
    <dgm:cxn modelId="{41D74F4F-400F-4F65-B0C3-CB51E90AF3B3}" type="presParOf" srcId="{E86BA6D3-8E2E-4579-A733-1CD13053A1D4}" destId="{FED45CE2-9763-44E2-B374-DA008B94FF26}" srcOrd="2" destOrd="0" presId="urn:microsoft.com/office/officeart/2005/8/layout/hierarchy4"/>
    <dgm:cxn modelId="{FC8B2824-7FB5-4143-ADF8-35939E670672}" type="presParOf" srcId="{FED45CE2-9763-44E2-B374-DA008B94FF26}" destId="{8FBCD308-CE21-456E-A0B5-4864EEE7FD0A}" srcOrd="0" destOrd="0" presId="urn:microsoft.com/office/officeart/2005/8/layout/hierarchy4"/>
    <dgm:cxn modelId="{1E69D7EE-AC24-4006-8E42-4114FBA3E2A1}" type="presParOf" srcId="{8FBCD308-CE21-456E-A0B5-4864EEE7FD0A}" destId="{4C0D597D-C732-4CB6-AEEB-1FF0F846BA89}" srcOrd="0" destOrd="0" presId="urn:microsoft.com/office/officeart/2005/8/layout/hierarchy4"/>
    <dgm:cxn modelId="{48D2AE7B-25C4-47B7-8193-76CDD756C6B8}" type="presParOf" srcId="{8FBCD308-CE21-456E-A0B5-4864EEE7FD0A}" destId="{4952D614-200C-482F-9CE8-8E5F8568B752}"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CE4003-4B69-4282-888B-39E39A22BD01}">
      <dsp:nvSpPr>
        <dsp:cNvPr id="0" name=""/>
        <dsp:cNvSpPr/>
      </dsp:nvSpPr>
      <dsp:spPr>
        <a:xfrm>
          <a:off x="0" y="19516"/>
          <a:ext cx="8369193" cy="681015"/>
        </a:xfrm>
        <a:prstGeom prst="roundRect">
          <a:avLst>
            <a:gd name="adj" fmla="val 10000"/>
          </a:avLst>
        </a:prstGeom>
        <a:blipFill rotWithShape="0">
          <a:blip xmlns:r="http://schemas.openxmlformats.org/officeDocument/2006/relationships" r:embed="rId1">
            <a:duotone>
              <a:schemeClr val="accent1">
                <a:hueOff val="0"/>
                <a:satOff val="0"/>
                <a:lumOff val="0"/>
                <a:alphaOff val="0"/>
                <a:tint val="70000"/>
                <a:shade val="63000"/>
              </a:schemeClr>
              <a:schemeClr val="accent1">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1" kern="1200" dirty="0" smtClean="0"/>
            <a:t>Is she/he an employee?</a:t>
          </a:r>
          <a:endParaRPr lang="en-US" sz="3000" b="1" kern="1200" dirty="0"/>
        </a:p>
      </dsp:txBody>
      <dsp:txXfrm>
        <a:off x="19946" y="39462"/>
        <a:ext cx="8329301" cy="641123"/>
      </dsp:txXfrm>
    </dsp:sp>
    <dsp:sp modelId="{26D2EAEB-4181-4E40-AC58-CB57A4195753}">
      <dsp:nvSpPr>
        <dsp:cNvPr id="0" name=""/>
        <dsp:cNvSpPr/>
      </dsp:nvSpPr>
      <dsp:spPr>
        <a:xfrm>
          <a:off x="960" y="746681"/>
          <a:ext cx="4886581" cy="681015"/>
        </a:xfrm>
        <a:prstGeom prst="roundRect">
          <a:avLst>
            <a:gd name="adj" fmla="val 10000"/>
          </a:avLst>
        </a:prstGeom>
        <a:blipFill rotWithShape="0">
          <a:blip xmlns:r="http://schemas.openxmlformats.org/officeDocument/2006/relationships" r:embed="rId1">
            <a:duotone>
              <a:schemeClr val="accent2">
                <a:hueOff val="0"/>
                <a:satOff val="0"/>
                <a:lumOff val="0"/>
                <a:alphaOff val="0"/>
                <a:tint val="70000"/>
                <a:shade val="63000"/>
              </a:schemeClr>
              <a:schemeClr val="accent2">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Yes</a:t>
          </a:r>
          <a:endParaRPr lang="en-US" sz="1800" b="1" kern="1200" dirty="0"/>
        </a:p>
      </dsp:txBody>
      <dsp:txXfrm>
        <a:off x="20906" y="766627"/>
        <a:ext cx="4846689" cy="641123"/>
      </dsp:txXfrm>
    </dsp:sp>
    <dsp:sp modelId="{9F330292-122A-4DF2-AE9A-48AFA9AA2E92}">
      <dsp:nvSpPr>
        <dsp:cNvPr id="0" name=""/>
        <dsp:cNvSpPr/>
      </dsp:nvSpPr>
      <dsp:spPr>
        <a:xfrm>
          <a:off x="960" y="1489728"/>
          <a:ext cx="4886581" cy="681015"/>
        </a:xfrm>
        <a:prstGeom prst="roundRect">
          <a:avLst>
            <a:gd name="adj" fmla="val 10000"/>
          </a:avLst>
        </a:prstGeom>
        <a:blipFill rotWithShape="0">
          <a:blip xmlns:r="http://schemas.openxmlformats.org/officeDocument/2006/relationships" r:embed="rId1">
            <a:duotone>
              <a:schemeClr val="accent3">
                <a:hueOff val="0"/>
                <a:satOff val="0"/>
                <a:lumOff val="0"/>
                <a:alphaOff val="0"/>
                <a:tint val="70000"/>
                <a:shade val="63000"/>
              </a:schemeClr>
              <a:schemeClr val="accent3">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Is she/he paid with federal funds?</a:t>
          </a:r>
          <a:endParaRPr lang="en-US" sz="1800" b="1" kern="1200" dirty="0"/>
        </a:p>
      </dsp:txBody>
      <dsp:txXfrm>
        <a:off x="20906" y="1509674"/>
        <a:ext cx="4846689" cy="641123"/>
      </dsp:txXfrm>
    </dsp:sp>
    <dsp:sp modelId="{37D2FBEA-62A0-42C9-A364-928934714708}">
      <dsp:nvSpPr>
        <dsp:cNvPr id="0" name=""/>
        <dsp:cNvSpPr/>
      </dsp:nvSpPr>
      <dsp:spPr>
        <a:xfrm>
          <a:off x="960" y="2232774"/>
          <a:ext cx="1606371" cy="681015"/>
        </a:xfrm>
        <a:prstGeom prst="roundRect">
          <a:avLst>
            <a:gd name="adj" fmla="val 10000"/>
          </a:avLst>
        </a:prstGeom>
        <a:blipFill rotWithShape="0">
          <a:blip xmlns:r="http://schemas.openxmlformats.org/officeDocument/2006/relationships" r:embed="rId1">
            <a:duotone>
              <a:schemeClr val="accent4">
                <a:hueOff val="0"/>
                <a:satOff val="0"/>
                <a:lumOff val="0"/>
                <a:alphaOff val="0"/>
                <a:tint val="70000"/>
                <a:shade val="63000"/>
              </a:schemeClr>
              <a:schemeClr val="accent4">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Yes</a:t>
          </a:r>
          <a:endParaRPr lang="en-US" sz="1800" b="1" kern="1200" dirty="0"/>
        </a:p>
      </dsp:txBody>
      <dsp:txXfrm>
        <a:off x="20906" y="2252720"/>
        <a:ext cx="1566479" cy="641123"/>
      </dsp:txXfrm>
    </dsp:sp>
    <dsp:sp modelId="{9C868C4E-C22D-4E49-AC73-04FD37F389E0}">
      <dsp:nvSpPr>
        <dsp:cNvPr id="0" name=""/>
        <dsp:cNvSpPr/>
      </dsp:nvSpPr>
      <dsp:spPr>
        <a:xfrm>
          <a:off x="960" y="2975821"/>
          <a:ext cx="1606371" cy="681015"/>
        </a:xfrm>
        <a:prstGeom prst="roundRect">
          <a:avLst>
            <a:gd name="adj" fmla="val 10000"/>
          </a:avLst>
        </a:prstGeom>
        <a:blipFill rotWithShape="0">
          <a:blip xmlns:r="http://schemas.openxmlformats.org/officeDocument/2006/relationships" r:embed="rId1">
            <a:duotone>
              <a:schemeClr val="accent4">
                <a:hueOff val="0"/>
                <a:satOff val="0"/>
                <a:lumOff val="0"/>
                <a:alphaOff val="0"/>
                <a:tint val="70000"/>
                <a:shade val="63000"/>
              </a:schemeClr>
              <a:schemeClr val="accent4">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T&amp;E Required</a:t>
          </a:r>
          <a:endParaRPr lang="en-US" sz="1800" b="1" kern="1200" dirty="0"/>
        </a:p>
      </dsp:txBody>
      <dsp:txXfrm>
        <a:off x="20906" y="2995767"/>
        <a:ext cx="1566479" cy="641123"/>
      </dsp:txXfrm>
    </dsp:sp>
    <dsp:sp modelId="{0EFC77A4-641A-4728-888C-FE9E746A5651}">
      <dsp:nvSpPr>
        <dsp:cNvPr id="0" name=""/>
        <dsp:cNvSpPr/>
      </dsp:nvSpPr>
      <dsp:spPr>
        <a:xfrm>
          <a:off x="1641065" y="2232774"/>
          <a:ext cx="3246476" cy="681015"/>
        </a:xfrm>
        <a:prstGeom prst="roundRect">
          <a:avLst>
            <a:gd name="adj" fmla="val 10000"/>
          </a:avLst>
        </a:prstGeom>
        <a:blipFill rotWithShape="0">
          <a:blip xmlns:r="http://schemas.openxmlformats.org/officeDocument/2006/relationships" r:embed="rId1">
            <a:duotone>
              <a:schemeClr val="accent4">
                <a:hueOff val="0"/>
                <a:satOff val="0"/>
                <a:lumOff val="0"/>
                <a:alphaOff val="0"/>
                <a:tint val="70000"/>
                <a:shade val="63000"/>
              </a:schemeClr>
              <a:schemeClr val="accent4">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No</a:t>
          </a:r>
          <a:endParaRPr lang="en-US" sz="1800" b="1" kern="1200" dirty="0"/>
        </a:p>
      </dsp:txBody>
      <dsp:txXfrm>
        <a:off x="1661011" y="2252720"/>
        <a:ext cx="3206584" cy="641123"/>
      </dsp:txXfrm>
    </dsp:sp>
    <dsp:sp modelId="{88F96708-F7E3-422F-88CB-4EA28368F4EF}">
      <dsp:nvSpPr>
        <dsp:cNvPr id="0" name=""/>
        <dsp:cNvSpPr/>
      </dsp:nvSpPr>
      <dsp:spPr>
        <a:xfrm>
          <a:off x="1641065" y="2975821"/>
          <a:ext cx="3246476" cy="681015"/>
        </a:xfrm>
        <a:prstGeom prst="roundRect">
          <a:avLst>
            <a:gd name="adj" fmla="val 10000"/>
          </a:avLst>
        </a:prstGeom>
        <a:blipFill rotWithShape="0">
          <a:blip xmlns:r="http://schemas.openxmlformats.org/officeDocument/2006/relationships" r:embed="rId1">
            <a:duotone>
              <a:schemeClr val="accent5">
                <a:hueOff val="0"/>
                <a:satOff val="0"/>
                <a:lumOff val="0"/>
                <a:alphaOff val="0"/>
                <a:tint val="70000"/>
                <a:shade val="63000"/>
              </a:schemeClr>
              <a:schemeClr val="accent5">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Salary used for match?</a:t>
          </a:r>
          <a:endParaRPr lang="en-US" sz="1800" b="1" kern="1200" dirty="0"/>
        </a:p>
      </dsp:txBody>
      <dsp:txXfrm>
        <a:off x="1661011" y="2995767"/>
        <a:ext cx="3206584" cy="641123"/>
      </dsp:txXfrm>
    </dsp:sp>
    <dsp:sp modelId="{D6891013-32B4-411F-8D5A-8B7993BA41A2}">
      <dsp:nvSpPr>
        <dsp:cNvPr id="0" name=""/>
        <dsp:cNvSpPr/>
      </dsp:nvSpPr>
      <dsp:spPr>
        <a:xfrm>
          <a:off x="1641065" y="3718867"/>
          <a:ext cx="1606371" cy="681015"/>
        </a:xfrm>
        <a:prstGeom prst="roundRect">
          <a:avLst>
            <a:gd name="adj" fmla="val 10000"/>
          </a:avLst>
        </a:prstGeom>
        <a:blipFill rotWithShape="0">
          <a:blip xmlns:r="http://schemas.openxmlformats.org/officeDocument/2006/relationships" r:embed="rId1">
            <a:duotone>
              <a:schemeClr val="accent4">
                <a:hueOff val="0"/>
                <a:satOff val="0"/>
                <a:lumOff val="0"/>
                <a:alphaOff val="0"/>
                <a:tint val="70000"/>
                <a:shade val="63000"/>
              </a:schemeClr>
              <a:schemeClr val="accent4">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No</a:t>
          </a:r>
          <a:endParaRPr lang="en-US" sz="1800" b="1" kern="1200" dirty="0"/>
        </a:p>
      </dsp:txBody>
      <dsp:txXfrm>
        <a:off x="1661011" y="3738813"/>
        <a:ext cx="1566479" cy="641123"/>
      </dsp:txXfrm>
    </dsp:sp>
    <dsp:sp modelId="{DA99E314-9152-43AA-A209-8D102232BA66}">
      <dsp:nvSpPr>
        <dsp:cNvPr id="0" name=""/>
        <dsp:cNvSpPr/>
      </dsp:nvSpPr>
      <dsp:spPr>
        <a:xfrm>
          <a:off x="1641065" y="4461914"/>
          <a:ext cx="1606371" cy="681015"/>
        </a:xfrm>
        <a:prstGeom prst="roundRect">
          <a:avLst>
            <a:gd name="adj" fmla="val 10000"/>
          </a:avLst>
        </a:prstGeom>
        <a:blipFill rotWithShape="0">
          <a:blip xmlns:r="http://schemas.openxmlformats.org/officeDocument/2006/relationships" r:embed="rId1">
            <a:duotone>
              <a:schemeClr val="accent4">
                <a:hueOff val="0"/>
                <a:satOff val="0"/>
                <a:lumOff val="0"/>
                <a:alphaOff val="0"/>
                <a:tint val="70000"/>
                <a:shade val="63000"/>
              </a:schemeClr>
              <a:schemeClr val="accent4">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No T&amp;E  Required</a:t>
          </a:r>
          <a:endParaRPr lang="en-US" sz="1800" b="1" kern="1200" dirty="0"/>
        </a:p>
      </dsp:txBody>
      <dsp:txXfrm>
        <a:off x="1661011" y="4481860"/>
        <a:ext cx="1566479" cy="641123"/>
      </dsp:txXfrm>
    </dsp:sp>
    <dsp:sp modelId="{B5A671D8-3C7B-4C37-97E3-3FFCE418A6A4}">
      <dsp:nvSpPr>
        <dsp:cNvPr id="0" name=""/>
        <dsp:cNvSpPr/>
      </dsp:nvSpPr>
      <dsp:spPr>
        <a:xfrm>
          <a:off x="3281170" y="3718867"/>
          <a:ext cx="1606371" cy="681015"/>
        </a:xfrm>
        <a:prstGeom prst="roundRect">
          <a:avLst>
            <a:gd name="adj" fmla="val 10000"/>
          </a:avLst>
        </a:prstGeom>
        <a:blipFill rotWithShape="0">
          <a:blip xmlns:r="http://schemas.openxmlformats.org/officeDocument/2006/relationships" r:embed="rId1">
            <a:duotone>
              <a:schemeClr val="accent4">
                <a:hueOff val="0"/>
                <a:satOff val="0"/>
                <a:lumOff val="0"/>
                <a:alphaOff val="0"/>
                <a:tint val="70000"/>
                <a:shade val="63000"/>
              </a:schemeClr>
              <a:schemeClr val="accent4">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Yes</a:t>
          </a:r>
          <a:endParaRPr lang="en-US" sz="1800" b="1" kern="1200" dirty="0"/>
        </a:p>
      </dsp:txBody>
      <dsp:txXfrm>
        <a:off x="3301116" y="3738813"/>
        <a:ext cx="1566479" cy="641123"/>
      </dsp:txXfrm>
    </dsp:sp>
    <dsp:sp modelId="{64DE2A1C-394C-40FE-A0DC-02B7B242DABB}">
      <dsp:nvSpPr>
        <dsp:cNvPr id="0" name=""/>
        <dsp:cNvSpPr/>
      </dsp:nvSpPr>
      <dsp:spPr>
        <a:xfrm>
          <a:off x="3281170" y="4461914"/>
          <a:ext cx="1606371" cy="681015"/>
        </a:xfrm>
        <a:prstGeom prst="roundRect">
          <a:avLst>
            <a:gd name="adj" fmla="val 10000"/>
          </a:avLst>
        </a:prstGeom>
        <a:blipFill rotWithShape="0">
          <a:blip xmlns:r="http://schemas.openxmlformats.org/officeDocument/2006/relationships" r:embed="rId1">
            <a:duotone>
              <a:schemeClr val="accent4">
                <a:hueOff val="0"/>
                <a:satOff val="0"/>
                <a:lumOff val="0"/>
                <a:alphaOff val="0"/>
                <a:tint val="70000"/>
                <a:shade val="63000"/>
              </a:schemeClr>
              <a:schemeClr val="accent4">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T&amp;E Required</a:t>
          </a:r>
          <a:endParaRPr lang="en-US" sz="1800" b="1" kern="1200" dirty="0"/>
        </a:p>
      </dsp:txBody>
      <dsp:txXfrm>
        <a:off x="3301116" y="4481860"/>
        <a:ext cx="1566479" cy="641123"/>
      </dsp:txXfrm>
    </dsp:sp>
    <dsp:sp modelId="{EC184422-2FA5-44AD-8BE5-69278799AC32}">
      <dsp:nvSpPr>
        <dsp:cNvPr id="0" name=""/>
        <dsp:cNvSpPr/>
      </dsp:nvSpPr>
      <dsp:spPr>
        <a:xfrm>
          <a:off x="5022476" y="746681"/>
          <a:ext cx="1606371" cy="681015"/>
        </a:xfrm>
        <a:prstGeom prst="roundRect">
          <a:avLst>
            <a:gd name="adj" fmla="val 10000"/>
          </a:avLst>
        </a:prstGeom>
        <a:blipFill rotWithShape="0">
          <a:blip xmlns:r="http://schemas.openxmlformats.org/officeDocument/2006/relationships" r:embed="rId1">
            <a:duotone>
              <a:schemeClr val="accent2">
                <a:hueOff val="0"/>
                <a:satOff val="0"/>
                <a:lumOff val="0"/>
                <a:alphaOff val="0"/>
                <a:tint val="70000"/>
                <a:shade val="63000"/>
              </a:schemeClr>
              <a:schemeClr val="accent2">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No</a:t>
          </a:r>
          <a:endParaRPr lang="en-US" sz="1800" b="1" kern="1200" dirty="0"/>
        </a:p>
      </dsp:txBody>
      <dsp:txXfrm>
        <a:off x="5042422" y="766627"/>
        <a:ext cx="1566479" cy="641123"/>
      </dsp:txXfrm>
    </dsp:sp>
    <dsp:sp modelId="{E589490E-FFAE-445E-8887-5C4BD7E49FA4}">
      <dsp:nvSpPr>
        <dsp:cNvPr id="0" name=""/>
        <dsp:cNvSpPr/>
      </dsp:nvSpPr>
      <dsp:spPr>
        <a:xfrm>
          <a:off x="5022476" y="1489728"/>
          <a:ext cx="1606371" cy="681015"/>
        </a:xfrm>
        <a:prstGeom prst="roundRect">
          <a:avLst>
            <a:gd name="adj" fmla="val 10000"/>
          </a:avLst>
        </a:prstGeom>
        <a:blipFill rotWithShape="0">
          <a:blip xmlns:r="http://schemas.openxmlformats.org/officeDocument/2006/relationships" r:embed="rId1">
            <a:duotone>
              <a:schemeClr val="accent3">
                <a:hueOff val="0"/>
                <a:satOff val="0"/>
                <a:lumOff val="0"/>
                <a:alphaOff val="0"/>
                <a:tint val="70000"/>
                <a:shade val="63000"/>
              </a:schemeClr>
              <a:schemeClr val="accent3">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No T&amp;E Required</a:t>
          </a:r>
          <a:endParaRPr lang="en-US" sz="1800" b="1" kern="1200" dirty="0"/>
        </a:p>
      </dsp:txBody>
      <dsp:txXfrm>
        <a:off x="5042422" y="1509674"/>
        <a:ext cx="1566479" cy="641123"/>
      </dsp:txXfrm>
    </dsp:sp>
    <dsp:sp modelId="{1E1F25F2-A9A9-44AD-BC21-7717D6DB746F}">
      <dsp:nvSpPr>
        <dsp:cNvPr id="0" name=""/>
        <dsp:cNvSpPr/>
      </dsp:nvSpPr>
      <dsp:spPr>
        <a:xfrm>
          <a:off x="6763783" y="746681"/>
          <a:ext cx="1606371" cy="681015"/>
        </a:xfrm>
        <a:prstGeom prst="roundRect">
          <a:avLst>
            <a:gd name="adj" fmla="val 10000"/>
          </a:avLst>
        </a:prstGeom>
        <a:blipFill rotWithShape="0">
          <a:blip xmlns:r="http://schemas.openxmlformats.org/officeDocument/2006/relationships" r:embed="rId1">
            <a:duotone>
              <a:schemeClr val="accent2">
                <a:hueOff val="0"/>
                <a:satOff val="0"/>
                <a:lumOff val="0"/>
                <a:alphaOff val="0"/>
                <a:tint val="70000"/>
                <a:shade val="63000"/>
              </a:schemeClr>
              <a:schemeClr val="accent2">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I don’t know</a:t>
          </a:r>
          <a:endParaRPr lang="en-US" sz="1800" b="1" kern="1200" dirty="0"/>
        </a:p>
      </dsp:txBody>
      <dsp:txXfrm>
        <a:off x="6783729" y="766627"/>
        <a:ext cx="1566479" cy="641123"/>
      </dsp:txXfrm>
    </dsp:sp>
    <dsp:sp modelId="{4C0D597D-C732-4CB6-AEEB-1FF0F846BA89}">
      <dsp:nvSpPr>
        <dsp:cNvPr id="0" name=""/>
        <dsp:cNvSpPr/>
      </dsp:nvSpPr>
      <dsp:spPr>
        <a:xfrm>
          <a:off x="6763783" y="1489728"/>
          <a:ext cx="1606371" cy="681015"/>
        </a:xfrm>
        <a:prstGeom prst="roundRect">
          <a:avLst>
            <a:gd name="adj" fmla="val 10000"/>
          </a:avLst>
        </a:prstGeom>
        <a:blipFill rotWithShape="0">
          <a:blip xmlns:r="http://schemas.openxmlformats.org/officeDocument/2006/relationships" r:embed="rId1">
            <a:duotone>
              <a:schemeClr val="accent3">
                <a:hueOff val="0"/>
                <a:satOff val="0"/>
                <a:lumOff val="0"/>
                <a:alphaOff val="0"/>
                <a:tint val="70000"/>
                <a:shade val="63000"/>
              </a:schemeClr>
              <a:schemeClr val="accent3">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Ask HR</a:t>
          </a:r>
          <a:endParaRPr lang="en-US" sz="1800" b="1" kern="1200" dirty="0"/>
        </a:p>
      </dsp:txBody>
      <dsp:txXfrm>
        <a:off x="6783729" y="1509674"/>
        <a:ext cx="1566479" cy="64112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55ACA352-2C24-404B-A751-C983F6AEF5D1}" type="datetimeFigureOut">
              <a:rPr lang="en-US" smtClean="0"/>
              <a:t>6/17/2015</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1CAD79A7-5E55-4858-A0FD-DB9B1FDF1628}" type="slidenum">
              <a:rPr lang="en-US" smtClean="0"/>
              <a:t>‹#›</a:t>
            </a:fld>
            <a:endParaRPr lang="en-US"/>
          </a:p>
        </p:txBody>
      </p:sp>
    </p:spTree>
    <p:extLst>
      <p:ext uri="{BB962C8B-B14F-4D97-AF65-F5344CB8AC3E}">
        <p14:creationId xmlns:p14="http://schemas.microsoft.com/office/powerpoint/2010/main" val="8672945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7E9028B3-42B7-4F78-8B69-AE7845DD2F85}" type="datetimeFigureOut">
              <a:rPr lang="en-US" smtClean="0"/>
              <a:t>6/17/2015</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6828841-85AB-4BA0-BE1E-BD2ACCC478F6}" type="slidenum">
              <a:rPr lang="en-US" smtClean="0"/>
              <a:t>‹#›</a:t>
            </a:fld>
            <a:endParaRPr lang="en-US"/>
          </a:p>
        </p:txBody>
      </p:sp>
    </p:spTree>
    <p:extLst>
      <p:ext uri="{BB962C8B-B14F-4D97-AF65-F5344CB8AC3E}">
        <p14:creationId xmlns:p14="http://schemas.microsoft.com/office/powerpoint/2010/main" val="13167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5713" y="715963"/>
            <a:ext cx="4805362" cy="3603625"/>
          </a:xfrm>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31814543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It has five integrated components: Control Environment, Risk Assessment, Control Activities, Information &amp; Communication, and Monitoring, which are pervasive at all levels of the organization, from the most comprehensive – at the entity level – down through each operating unit and to the most discrete level, the process function. </a:t>
            </a: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85372" indent="-302066">
              <a:defRPr>
                <a:solidFill>
                  <a:schemeClr val="tx1"/>
                </a:solidFill>
                <a:latin typeface="Arial" panose="020B0604020202020204" pitchFamily="34" charset="0"/>
                <a:cs typeface="Arial" panose="020B0604020202020204" pitchFamily="34" charset="0"/>
              </a:defRPr>
            </a:lvl2pPr>
            <a:lvl3pPr marL="1208265" indent="-241653">
              <a:defRPr>
                <a:solidFill>
                  <a:schemeClr val="tx1"/>
                </a:solidFill>
                <a:latin typeface="Arial" panose="020B0604020202020204" pitchFamily="34" charset="0"/>
                <a:cs typeface="Arial" panose="020B0604020202020204" pitchFamily="34" charset="0"/>
              </a:defRPr>
            </a:lvl3pPr>
            <a:lvl4pPr marL="1691571" indent="-241653">
              <a:defRPr>
                <a:solidFill>
                  <a:schemeClr val="tx1"/>
                </a:solidFill>
                <a:latin typeface="Arial" panose="020B0604020202020204" pitchFamily="34" charset="0"/>
                <a:cs typeface="Arial" panose="020B0604020202020204" pitchFamily="34" charset="0"/>
              </a:defRPr>
            </a:lvl4pPr>
            <a:lvl5pPr marL="2174878" indent="-241653">
              <a:defRPr>
                <a:solidFill>
                  <a:schemeClr val="tx1"/>
                </a:solidFill>
                <a:latin typeface="Arial" panose="020B0604020202020204" pitchFamily="34" charset="0"/>
                <a:cs typeface="Arial" panose="020B0604020202020204" pitchFamily="34" charset="0"/>
              </a:defRPr>
            </a:lvl5pPr>
            <a:lvl6pPr marL="2658184"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41490"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4796"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8102" indent="-24165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4F37B2-D3A1-4FEF-9417-BAC5C665604B}" type="slidenum">
              <a:rPr lang="en-US" altLang="en-US" smtClean="0">
                <a:latin typeface="Century Schoolbook" pitchFamily="18" charset="0"/>
              </a:rPr>
              <a:pPr/>
              <a:t>45</a:t>
            </a:fld>
            <a:endParaRPr lang="en-US" altLang="en-US" smtClean="0">
              <a:latin typeface="Century Schoolbook" pitchFamily="18" charset="0"/>
            </a:endParaRPr>
          </a:p>
        </p:txBody>
      </p:sp>
    </p:spTree>
    <p:extLst>
      <p:ext uri="{BB962C8B-B14F-4D97-AF65-F5344CB8AC3E}">
        <p14:creationId xmlns:p14="http://schemas.microsoft.com/office/powerpoint/2010/main" val="4047580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1255713" y="715963"/>
            <a:ext cx="4805362" cy="3603625"/>
          </a:xfrm>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pitchFamily="34" charset="-128"/>
            </a:endParaRPr>
          </a:p>
        </p:txBody>
      </p:sp>
      <p:sp>
        <p:nvSpPr>
          <p:cNvPr id="2" name="Footer Placeholder 1"/>
          <p:cNvSpPr>
            <a:spLocks noGrp="1"/>
          </p:cNvSpPr>
          <p:nvPr>
            <p:ph type="ftr" sz="quarter" idx="4"/>
          </p:nvPr>
        </p:nvSpPr>
        <p:spPr/>
        <p:txBody>
          <a:bodyPr/>
          <a:lstStyle/>
          <a:p>
            <a:pPr>
              <a:defRPr/>
            </a:pPr>
            <a:endParaRPr lang="en-US" dirty="0"/>
          </a:p>
        </p:txBody>
      </p:sp>
    </p:spTree>
    <p:extLst>
      <p:ext uri="{BB962C8B-B14F-4D97-AF65-F5344CB8AC3E}">
        <p14:creationId xmlns:p14="http://schemas.microsoft.com/office/powerpoint/2010/main" val="1183483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1255713" y="715963"/>
            <a:ext cx="4805362" cy="3603625"/>
          </a:xfrm>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pitchFamily="34" charset="-128"/>
            </a:endParaRPr>
          </a:p>
        </p:txBody>
      </p:sp>
      <p:sp>
        <p:nvSpPr>
          <p:cNvPr id="2" name="Footer Placeholder 1"/>
          <p:cNvSpPr>
            <a:spLocks noGrp="1"/>
          </p:cNvSpPr>
          <p:nvPr>
            <p:ph type="ftr" sz="quarter" idx="4"/>
          </p:nvPr>
        </p:nvSpPr>
        <p:spPr/>
        <p:txBody>
          <a:bodyPr/>
          <a:lstStyle/>
          <a:p>
            <a:pPr>
              <a:defRPr/>
            </a:pPr>
            <a:endParaRPr lang="en-US" dirty="0"/>
          </a:p>
        </p:txBody>
      </p:sp>
    </p:spTree>
    <p:extLst>
      <p:ext uri="{BB962C8B-B14F-4D97-AF65-F5344CB8AC3E}">
        <p14:creationId xmlns:p14="http://schemas.microsoft.com/office/powerpoint/2010/main" val="2570493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1255713" y="715963"/>
            <a:ext cx="4805362" cy="3603625"/>
          </a:xfrm>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endParaRPr lang="en-US" dirty="0"/>
          </a:p>
        </p:txBody>
      </p:sp>
    </p:spTree>
    <p:extLst>
      <p:ext uri="{BB962C8B-B14F-4D97-AF65-F5344CB8AC3E}">
        <p14:creationId xmlns:p14="http://schemas.microsoft.com/office/powerpoint/2010/main" val="3301126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2992688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77873" indent="-299183">
              <a:spcBef>
                <a:spcPct val="30000"/>
              </a:spcBef>
              <a:defRPr sz="1300">
                <a:solidFill>
                  <a:schemeClr val="tx1"/>
                </a:solidFill>
                <a:latin typeface="Calibri" panose="020F0502020204030204" pitchFamily="34" charset="0"/>
              </a:defRPr>
            </a:lvl2pPr>
            <a:lvl3pPr marL="1196728" indent="-239345">
              <a:spcBef>
                <a:spcPct val="30000"/>
              </a:spcBef>
              <a:defRPr sz="1300">
                <a:solidFill>
                  <a:schemeClr val="tx1"/>
                </a:solidFill>
                <a:latin typeface="Calibri" panose="020F0502020204030204" pitchFamily="34" charset="0"/>
              </a:defRPr>
            </a:lvl3pPr>
            <a:lvl4pPr marL="1675420" indent="-239345">
              <a:spcBef>
                <a:spcPct val="30000"/>
              </a:spcBef>
              <a:defRPr sz="1300">
                <a:solidFill>
                  <a:schemeClr val="tx1"/>
                </a:solidFill>
                <a:latin typeface="Calibri" panose="020F0502020204030204" pitchFamily="34" charset="0"/>
              </a:defRPr>
            </a:lvl4pPr>
            <a:lvl5pPr marL="2154112" indent="-239345">
              <a:spcBef>
                <a:spcPct val="30000"/>
              </a:spcBef>
              <a:defRPr sz="1300">
                <a:solidFill>
                  <a:schemeClr val="tx1"/>
                </a:solidFill>
                <a:latin typeface="Calibri" panose="020F0502020204030204" pitchFamily="34" charset="0"/>
              </a:defRPr>
            </a:lvl5pPr>
            <a:lvl6pPr marL="2632804" indent="-239345" eaLnBrk="0" fontAlgn="base" hangingPunct="0">
              <a:spcBef>
                <a:spcPct val="30000"/>
              </a:spcBef>
              <a:spcAft>
                <a:spcPct val="0"/>
              </a:spcAft>
              <a:defRPr sz="1300">
                <a:solidFill>
                  <a:schemeClr val="tx1"/>
                </a:solidFill>
                <a:latin typeface="Calibri" panose="020F0502020204030204" pitchFamily="34" charset="0"/>
              </a:defRPr>
            </a:lvl6pPr>
            <a:lvl7pPr marL="3111495" indent="-239345" eaLnBrk="0" fontAlgn="base" hangingPunct="0">
              <a:spcBef>
                <a:spcPct val="30000"/>
              </a:spcBef>
              <a:spcAft>
                <a:spcPct val="0"/>
              </a:spcAft>
              <a:defRPr sz="1300">
                <a:solidFill>
                  <a:schemeClr val="tx1"/>
                </a:solidFill>
                <a:latin typeface="Calibri" panose="020F0502020204030204" pitchFamily="34" charset="0"/>
              </a:defRPr>
            </a:lvl7pPr>
            <a:lvl8pPr marL="3590186" indent="-239345" eaLnBrk="0" fontAlgn="base" hangingPunct="0">
              <a:spcBef>
                <a:spcPct val="30000"/>
              </a:spcBef>
              <a:spcAft>
                <a:spcPct val="0"/>
              </a:spcAft>
              <a:defRPr sz="1300">
                <a:solidFill>
                  <a:schemeClr val="tx1"/>
                </a:solidFill>
                <a:latin typeface="Calibri" panose="020F0502020204030204" pitchFamily="34" charset="0"/>
              </a:defRPr>
            </a:lvl8pPr>
            <a:lvl9pPr marL="4068877" indent="-239345"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3712AC9E-D54E-4AA0-8E70-7965C9ECD496}" type="slidenum">
              <a:rPr lang="en-US" smtClean="0"/>
              <a:pPr>
                <a:spcBef>
                  <a:spcPct val="0"/>
                </a:spcBef>
              </a:pPr>
              <a:t>10</a:t>
            </a:fld>
            <a:endParaRPr lang="en-US" smtClean="0"/>
          </a:p>
        </p:txBody>
      </p:sp>
      <p:sp>
        <p:nvSpPr>
          <p:cNvPr id="80899" name="Rectangle 2"/>
          <p:cNvSpPr>
            <a:spLocks noGrp="1" noRot="1" noChangeAspect="1" noChangeArrowheads="1" noTextEdit="1"/>
          </p:cNvSpPr>
          <p:nvPr>
            <p:ph type="sldImg"/>
          </p:nvPr>
        </p:nvSpPr>
        <p:spPr bwMode="auto">
          <a:xfrm>
            <a:off x="1497013" y="1200150"/>
            <a:ext cx="4321175" cy="32400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0" name="Rectangle 3"/>
          <p:cNvSpPr>
            <a:spLocks noGrp="1" noChangeArrowheads="1"/>
          </p:cNvSpPr>
          <p:nvPr>
            <p:ph type="body" idx="1"/>
          </p:nvPr>
        </p:nvSpPr>
        <p:spPr bwMode="auto">
          <a:xfrm>
            <a:off x="1039708" y="4710427"/>
            <a:ext cx="5723467" cy="4461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335261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itchFamily="34" charset="0"/>
              </a:defRPr>
            </a:lvl1pPr>
            <a:lvl2pPr marL="777873" indent="-299183">
              <a:spcBef>
                <a:spcPct val="30000"/>
              </a:spcBef>
              <a:defRPr sz="1300">
                <a:solidFill>
                  <a:schemeClr val="tx1"/>
                </a:solidFill>
                <a:latin typeface="Calibri" pitchFamily="34" charset="0"/>
              </a:defRPr>
            </a:lvl2pPr>
            <a:lvl3pPr marL="1196729" indent="-239346">
              <a:spcBef>
                <a:spcPct val="30000"/>
              </a:spcBef>
              <a:defRPr sz="1300">
                <a:solidFill>
                  <a:schemeClr val="tx1"/>
                </a:solidFill>
                <a:latin typeface="Calibri" pitchFamily="34" charset="0"/>
              </a:defRPr>
            </a:lvl3pPr>
            <a:lvl4pPr marL="1675420" indent="-239346">
              <a:spcBef>
                <a:spcPct val="30000"/>
              </a:spcBef>
              <a:defRPr sz="1300">
                <a:solidFill>
                  <a:schemeClr val="tx1"/>
                </a:solidFill>
                <a:latin typeface="Calibri" pitchFamily="34" charset="0"/>
              </a:defRPr>
            </a:lvl4pPr>
            <a:lvl5pPr marL="2154112" indent="-239346">
              <a:spcBef>
                <a:spcPct val="30000"/>
              </a:spcBef>
              <a:defRPr sz="1300">
                <a:solidFill>
                  <a:schemeClr val="tx1"/>
                </a:solidFill>
                <a:latin typeface="Calibri" pitchFamily="34" charset="0"/>
              </a:defRPr>
            </a:lvl5pPr>
            <a:lvl6pPr marL="2632803" indent="-239346" eaLnBrk="0" fontAlgn="base" hangingPunct="0">
              <a:spcBef>
                <a:spcPct val="30000"/>
              </a:spcBef>
              <a:spcAft>
                <a:spcPct val="0"/>
              </a:spcAft>
              <a:defRPr sz="1300">
                <a:solidFill>
                  <a:schemeClr val="tx1"/>
                </a:solidFill>
                <a:latin typeface="Calibri" pitchFamily="34" charset="0"/>
              </a:defRPr>
            </a:lvl6pPr>
            <a:lvl7pPr marL="3111495" indent="-239346" eaLnBrk="0" fontAlgn="base" hangingPunct="0">
              <a:spcBef>
                <a:spcPct val="30000"/>
              </a:spcBef>
              <a:spcAft>
                <a:spcPct val="0"/>
              </a:spcAft>
              <a:defRPr sz="1300">
                <a:solidFill>
                  <a:schemeClr val="tx1"/>
                </a:solidFill>
                <a:latin typeface="Calibri" pitchFamily="34" charset="0"/>
              </a:defRPr>
            </a:lvl7pPr>
            <a:lvl8pPr marL="3590185" indent="-239346" eaLnBrk="0" fontAlgn="base" hangingPunct="0">
              <a:spcBef>
                <a:spcPct val="30000"/>
              </a:spcBef>
              <a:spcAft>
                <a:spcPct val="0"/>
              </a:spcAft>
              <a:defRPr sz="1300">
                <a:solidFill>
                  <a:schemeClr val="tx1"/>
                </a:solidFill>
                <a:latin typeface="Calibri" pitchFamily="34" charset="0"/>
              </a:defRPr>
            </a:lvl8pPr>
            <a:lvl9pPr marL="4068878" indent="-239346" eaLnBrk="0" fontAlgn="base" hangingPunct="0">
              <a:spcBef>
                <a:spcPct val="30000"/>
              </a:spcBef>
              <a:spcAft>
                <a:spcPct val="0"/>
              </a:spcAft>
              <a:defRPr sz="1300">
                <a:solidFill>
                  <a:schemeClr val="tx1"/>
                </a:solidFill>
                <a:latin typeface="Calibri" pitchFamily="34" charset="0"/>
              </a:defRPr>
            </a:lvl9pPr>
          </a:lstStyle>
          <a:p>
            <a:pPr>
              <a:spcBef>
                <a:spcPct val="0"/>
              </a:spcBef>
            </a:pPr>
            <a:fld id="{6B4CC9FB-9FB8-4F37-820F-12A1101B71A7}" type="slidenum">
              <a:rPr lang="en-US" altLang="en-US" smtClean="0"/>
              <a:pPr>
                <a:spcBef>
                  <a:spcPct val="0"/>
                </a:spcBef>
              </a:pPr>
              <a:t>11</a:t>
            </a:fld>
            <a:endParaRPr lang="en-US" altLang="en-US" smtClean="0"/>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xfrm>
            <a:off x="1039709" y="4788935"/>
            <a:ext cx="5723467" cy="45355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401557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dirty="0" smtClean="0"/>
              <a:t>Insert an example after this slide?</a:t>
            </a:r>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964718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28841-85AB-4BA0-BE1E-BD2ACCC478F6}" type="slidenum">
              <a:rPr lang="en-US" smtClean="0"/>
              <a:t>18</a:t>
            </a:fld>
            <a:endParaRPr lang="en-US"/>
          </a:p>
        </p:txBody>
      </p:sp>
    </p:spTree>
    <p:extLst>
      <p:ext uri="{BB962C8B-B14F-4D97-AF65-F5344CB8AC3E}">
        <p14:creationId xmlns:p14="http://schemas.microsoft.com/office/powerpoint/2010/main" val="96210220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44DDB6-994D-4751-9922-BFEE7C797791}" type="datetime1">
              <a:rPr lang="en-US" smtClean="0"/>
              <a:t>6/17/2015</a:t>
            </a:fld>
            <a:endParaRPr lang="en-US" dirty="0"/>
          </a:p>
        </p:txBody>
      </p:sp>
      <p:sp>
        <p:nvSpPr>
          <p:cNvPr id="5" name="Footer Placeholder 4"/>
          <p:cNvSpPr>
            <a:spLocks noGrp="1"/>
          </p:cNvSpPr>
          <p:nvPr>
            <p:ph type="ftr" sz="quarter" idx="11"/>
          </p:nvPr>
        </p:nvSpPr>
        <p:spPr>
          <a:xfrm>
            <a:off x="812805" y="6272785"/>
            <a:ext cx="4745736" cy="365125"/>
          </a:xfrm>
        </p:spPr>
        <p:txBody>
          <a:bodyPr/>
          <a:lstStyle/>
          <a:p>
            <a:endParaRPr lang="en-US" dirty="0"/>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6550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9D285-D79F-49F1-8F41-1DDCEB6C1AD3}" type="datetime1">
              <a:rPr lang="en-US" smtClean="0"/>
              <a:t>6/17/2015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91077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62BB3F-A9A6-41EA-B68F-CC05E9D77CB2}" type="datetime1">
              <a:rPr lang="en-US" smtClean="0"/>
              <a:t>6/17/2015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23872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457200"/>
            <a:ext cx="70104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76400" y="19812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DD06644-AF6E-4AE8-BCFA-9668DA803EA7}" type="datetime1">
              <a:rPr lang="en-US" smtClean="0"/>
              <a:t>6/17/2015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51F42E0-C28C-4CA6-B18B-8D3A68E3F7BC}" type="slidenum">
              <a:rPr lang="en-US"/>
              <a:pPr>
                <a:defRPr/>
              </a:pPr>
              <a:t>‹#›</a:t>
            </a:fld>
            <a:endParaRPr lang="en-US"/>
          </a:p>
        </p:txBody>
      </p:sp>
    </p:spTree>
    <p:extLst>
      <p:ext uri="{BB962C8B-B14F-4D97-AF65-F5344CB8AC3E}">
        <p14:creationId xmlns:p14="http://schemas.microsoft.com/office/powerpoint/2010/main" val="962558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9C982D-CACD-4822-9645-3C89B5315140}" type="datetime1">
              <a:rPr lang="en-US" smtClean="0"/>
              <a:t>6/17/2015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85200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C1786986-E4A7-40E9-88BE-30B6C3395AD9}" type="datetime1">
              <a:rPr lang="en-US" smtClean="0"/>
              <a:t>6/17/2015</a:t>
            </a:fld>
            <a:endParaRPr lang="en-US" dirty="0"/>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dirty="0"/>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72138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504847-F4CD-4D6F-9B52-82FA284AF044}" type="datetime1">
              <a:rPr lang="en-US" smtClean="0"/>
              <a:t>6/17/2015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2285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9861185-AEAF-4834-9387-5218C1A53546}" type="datetime1">
              <a:rPr lang="en-US" smtClean="0"/>
              <a:t>6/17/2015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34246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CA0F3F59-553F-4F5F-A1AF-A951297C70AD}" type="datetime1">
              <a:rPr lang="en-US" smtClean="0"/>
              <a:t>6/17/2015</a:t>
            </a:fld>
            <a:endParaRPr lang="en-US" dirty="0"/>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401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8390B-395B-4EC3-BB91-608087DFBA06}" type="datetime1">
              <a:rPr lang="en-US" smtClean="0"/>
              <a:t>6/17/2015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7744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BA9A2EC0-B4AC-4790-8EE1-E049C517CB9F}" type="datetime1">
              <a:rPr lang="en-US" smtClean="0"/>
              <a:t>6/17/2015</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81982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A6DC9430-5664-4D6F-8C39-C449DC77ED1B}" type="datetime1">
              <a:rPr lang="en-US" smtClean="0"/>
              <a:t>6/17/2015</a:t>
            </a:fld>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27445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89BF97C9-D70D-4AD8-BA88-C9E21F5D07D2}" type="datetime1">
              <a:rPr lang="en-US" smtClean="0"/>
              <a:t>6/17/2015</a:t>
            </a:fld>
            <a:endParaRPr lang="en-US" dirty="0"/>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dirty="0"/>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93589401"/>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 id="2147483865" r:id="rId12"/>
  </p:sldLayoutIdLst>
  <p:hf hdr="0" ftr="0" dt="0"/>
  <p:txStyles>
    <p:titleStyle>
      <a:lvl1pPr algn="l" defTabSz="914400" rtl="0" eaLnBrk="1" latinLnBrk="0" hangingPunct="1">
        <a:lnSpc>
          <a:spcPct val="90000"/>
        </a:lnSpc>
        <a:spcBef>
          <a:spcPct val="0"/>
        </a:spcBef>
        <a:buNone/>
        <a:defRPr sz="4200" b="0" kern="1200" cap="all"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winters@bruma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2.ed.gov/policy/fund/guid/gposbul/time-and-effort-reporting.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ctrTitle"/>
          </p:nvPr>
        </p:nvSpPr>
        <p:spPr>
          <a:xfrm>
            <a:off x="1400175" y="2143127"/>
            <a:ext cx="6229350" cy="1428749"/>
          </a:xfrm>
        </p:spPr>
        <p:txBody>
          <a:bodyPr>
            <a:normAutofit/>
          </a:bodyPr>
          <a:lstStyle/>
          <a:p>
            <a:pPr algn="ctr" eaLnBrk="1" hangingPunct="1"/>
            <a:r>
              <a:rPr lang="en-US" sz="3450" dirty="0" smtClean="0">
                <a:ea typeface="ＭＳ Ｐゴシック" pitchFamily="34" charset="-128"/>
              </a:rPr>
              <a:t>Changes to Time and Effort Reporting</a:t>
            </a:r>
            <a:endParaRPr sz="3450" dirty="0">
              <a:ea typeface="ＭＳ Ｐゴシック" pitchFamily="34" charset="-128"/>
            </a:endParaRPr>
          </a:p>
        </p:txBody>
      </p:sp>
      <p:sp>
        <p:nvSpPr>
          <p:cNvPr id="6" name="Subtitle 2"/>
          <p:cNvSpPr txBox="1">
            <a:spLocks/>
          </p:cNvSpPr>
          <p:nvPr/>
        </p:nvSpPr>
        <p:spPr>
          <a:xfrm>
            <a:off x="835478" y="4572000"/>
            <a:ext cx="5859235" cy="1578429"/>
          </a:xfrm>
          <a:prstGeom prst="rect">
            <a:avLst/>
          </a:prstGeom>
        </p:spPr>
        <p:txBody>
          <a:bodyPr vert="horz" lIns="68580" tIns="34290" rIns="68580" bIns="34290" rtlCol="0" anchor="t">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spcBef>
                <a:spcPts val="435"/>
              </a:spcBef>
              <a:spcAft>
                <a:spcPts val="0"/>
              </a:spcAft>
              <a:defRPr/>
            </a:pPr>
            <a:r>
              <a:rPr lang="en-US" sz="1800" dirty="0">
                <a:solidFill>
                  <a:schemeClr val="accent3"/>
                </a:solidFill>
              </a:rPr>
              <a:t>Tiffany Winters, Esq.</a:t>
            </a:r>
          </a:p>
          <a:p>
            <a:pPr>
              <a:spcBef>
                <a:spcPts val="435"/>
              </a:spcBef>
              <a:spcAft>
                <a:spcPts val="0"/>
              </a:spcAft>
              <a:defRPr/>
            </a:pPr>
            <a:r>
              <a:rPr lang="en-US" sz="1800" dirty="0">
                <a:solidFill>
                  <a:schemeClr val="accent3"/>
                </a:solidFill>
                <a:hlinkClick r:id="rId3"/>
              </a:rPr>
              <a:t>twinters@bruman.com</a:t>
            </a:r>
            <a:endParaRPr lang="en-US" sz="1800" dirty="0">
              <a:solidFill>
                <a:schemeClr val="accent3"/>
              </a:solidFill>
            </a:endParaRPr>
          </a:p>
          <a:p>
            <a:pPr>
              <a:spcBef>
                <a:spcPts val="435"/>
              </a:spcBef>
              <a:spcAft>
                <a:spcPts val="0"/>
              </a:spcAft>
              <a:defRPr/>
            </a:pPr>
            <a:r>
              <a:rPr lang="en-US" sz="1800" dirty="0">
                <a:solidFill>
                  <a:schemeClr val="accent3"/>
                </a:solidFill>
              </a:rPr>
              <a:t>Brustein &amp; Manasevit, </a:t>
            </a:r>
            <a:r>
              <a:rPr lang="en-US" sz="1800" dirty="0" err="1">
                <a:solidFill>
                  <a:schemeClr val="accent3"/>
                </a:solidFill>
              </a:rPr>
              <a:t>pllc</a:t>
            </a:r>
            <a:endParaRPr lang="en-US" sz="1800" dirty="0">
              <a:solidFill>
                <a:schemeClr val="accent3"/>
              </a:solidFill>
            </a:endParaRPr>
          </a:p>
          <a:p>
            <a:pPr>
              <a:spcBef>
                <a:spcPts val="435"/>
              </a:spcBef>
              <a:spcAft>
                <a:spcPts val="0"/>
              </a:spcAft>
              <a:defRPr/>
            </a:pPr>
            <a:r>
              <a:rPr lang="en-US" sz="1800" dirty="0" smtClean="0">
                <a:solidFill>
                  <a:schemeClr val="accent3"/>
                </a:solidFill>
              </a:rPr>
              <a:t>June 2015</a:t>
            </a:r>
            <a:endParaRPr lang="en-US" sz="1800" dirty="0">
              <a:solidFill>
                <a:schemeClr val="accent3"/>
              </a:solidFill>
            </a:endParaRPr>
          </a:p>
          <a:p>
            <a:pPr>
              <a:spcBef>
                <a:spcPts val="435"/>
              </a:spcBef>
              <a:spcAft>
                <a:spcPts val="0"/>
              </a:spcAft>
              <a:defRPr/>
            </a:pPr>
            <a:endParaRPr lang="en-US" sz="1800" dirty="0">
              <a:solidFill>
                <a:schemeClr val="accent3"/>
              </a:solidFill>
            </a:endParaRPr>
          </a:p>
          <a:p>
            <a:pPr>
              <a:spcBef>
                <a:spcPts val="435"/>
              </a:spcBef>
              <a:spcAft>
                <a:spcPts val="0"/>
              </a:spcAft>
              <a:defRPr/>
            </a:pPr>
            <a:endParaRPr lang="en-US" sz="2100" dirty="0"/>
          </a:p>
        </p:txBody>
      </p:sp>
      <p:sp>
        <p:nvSpPr>
          <p:cNvPr id="2" name="Slide Number Placeholder 1"/>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2592714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24543" y="484632"/>
            <a:ext cx="8538863" cy="1609344"/>
          </a:xfrm>
        </p:spPr>
        <p:txBody>
          <a:bodyPr>
            <a:normAutofit/>
          </a:bodyPr>
          <a:lstStyle/>
          <a:p>
            <a:pPr>
              <a:defRPr/>
            </a:pPr>
            <a:r>
              <a:rPr lang="en-US" sz="3600" b="1" dirty="0" smtClean="0"/>
              <a:t>The A-87 Rule (</a:t>
            </a:r>
            <a:r>
              <a:rPr lang="en-US" sz="3600" b="1" dirty="0" err="1" smtClean="0"/>
              <a:t>SEAs</a:t>
            </a:r>
            <a:r>
              <a:rPr lang="en-US" sz="3600" b="1" dirty="0" smtClean="0"/>
              <a:t> and </a:t>
            </a:r>
            <a:r>
              <a:rPr lang="en-US" sz="3600" b="1" dirty="0" err="1" smtClean="0"/>
              <a:t>LEAs</a:t>
            </a:r>
            <a:r>
              <a:rPr lang="en-US" sz="3600" b="1" dirty="0" smtClean="0"/>
              <a:t>)</a:t>
            </a:r>
          </a:p>
        </p:txBody>
      </p:sp>
      <p:sp>
        <p:nvSpPr>
          <p:cNvPr id="79875" name="Text Placeholder 1"/>
          <p:cNvSpPr>
            <a:spLocks noGrp="1"/>
          </p:cNvSpPr>
          <p:nvPr>
            <p:ph type="body" idx="1"/>
          </p:nvPr>
        </p:nvSpPr>
        <p:spPr>
          <a:xfrm>
            <a:off x="587829" y="2118978"/>
            <a:ext cx="3802007" cy="713519"/>
          </a:xfrm>
        </p:spPr>
        <p:txBody>
          <a:bodyPr>
            <a:noAutofit/>
          </a:bodyPr>
          <a:lstStyle/>
          <a:p>
            <a:pPr eaLnBrk="1" hangingPunct="1"/>
            <a:r>
              <a:rPr lang="en-US" sz="2400" b="1" dirty="0" smtClean="0"/>
              <a:t>Semi-Annual Certifications</a:t>
            </a:r>
          </a:p>
        </p:txBody>
      </p:sp>
      <p:sp>
        <p:nvSpPr>
          <p:cNvPr id="30723" name="Rectangle 3"/>
          <p:cNvSpPr>
            <a:spLocks noGrp="1" noChangeArrowheads="1"/>
          </p:cNvSpPr>
          <p:nvPr>
            <p:ph sz="half" idx="2"/>
          </p:nvPr>
        </p:nvSpPr>
        <p:spPr>
          <a:xfrm>
            <a:off x="424543" y="2852055"/>
            <a:ext cx="3682093" cy="3173185"/>
          </a:xfrm>
        </p:spPr>
        <p:txBody>
          <a:bodyPr rtlCol="0">
            <a:normAutofit/>
          </a:bodyPr>
          <a:lstStyle/>
          <a:p>
            <a:pPr marL="318897" indent="-257175">
              <a:defRPr/>
            </a:pPr>
            <a:r>
              <a:rPr lang="en-US" dirty="0"/>
              <a:t>If an employee works on a single cost objective:</a:t>
            </a:r>
          </a:p>
          <a:p>
            <a:pPr marL="558927" lvl="1" indent="-257175">
              <a:spcAft>
                <a:spcPts val="0"/>
              </a:spcAft>
              <a:defRPr/>
            </a:pPr>
            <a:r>
              <a:rPr lang="en-US" sz="2000" dirty="0"/>
              <a:t>After the fact</a:t>
            </a:r>
          </a:p>
          <a:p>
            <a:pPr marL="558927" lvl="1" indent="-257175">
              <a:spcAft>
                <a:spcPts val="0"/>
              </a:spcAft>
              <a:defRPr/>
            </a:pPr>
            <a:r>
              <a:rPr lang="en-US" sz="2000" dirty="0"/>
              <a:t>Account for the total activity</a:t>
            </a:r>
          </a:p>
          <a:p>
            <a:pPr marL="558927" lvl="1" indent="-257175">
              <a:spcAft>
                <a:spcPts val="0"/>
              </a:spcAft>
              <a:defRPr/>
            </a:pPr>
            <a:r>
              <a:rPr lang="en-US" sz="2000" dirty="0"/>
              <a:t>Signed by employee </a:t>
            </a:r>
            <a:r>
              <a:rPr lang="en-US" sz="2000" b="1" dirty="0"/>
              <a:t>or</a:t>
            </a:r>
            <a:r>
              <a:rPr lang="en-US" sz="2000" dirty="0"/>
              <a:t> supervisor </a:t>
            </a:r>
          </a:p>
          <a:p>
            <a:pPr marL="558927" lvl="1" indent="-257175">
              <a:spcAft>
                <a:spcPts val="0"/>
              </a:spcAft>
              <a:defRPr/>
            </a:pPr>
            <a:r>
              <a:rPr lang="en-US" sz="2000" dirty="0"/>
              <a:t>Every six months (at least twice a year)</a:t>
            </a:r>
          </a:p>
          <a:p>
            <a:pPr marL="61722" indent="0">
              <a:buNone/>
              <a:defRPr/>
            </a:pPr>
            <a:endParaRPr lang="en-US" dirty="0" smtClean="0"/>
          </a:p>
        </p:txBody>
      </p:sp>
      <p:sp>
        <p:nvSpPr>
          <p:cNvPr id="79877" name="Text Placeholder 2"/>
          <p:cNvSpPr>
            <a:spLocks noGrp="1"/>
          </p:cNvSpPr>
          <p:nvPr>
            <p:ph type="body" sz="quarter" idx="3"/>
          </p:nvPr>
        </p:nvSpPr>
        <p:spPr>
          <a:xfrm>
            <a:off x="4572000" y="2118980"/>
            <a:ext cx="4114800" cy="713518"/>
          </a:xfrm>
        </p:spPr>
        <p:txBody>
          <a:bodyPr>
            <a:noAutofit/>
          </a:bodyPr>
          <a:lstStyle/>
          <a:p>
            <a:pPr eaLnBrk="1" hangingPunct="1"/>
            <a:r>
              <a:rPr lang="en-US" sz="2400" b="1" dirty="0" smtClean="0"/>
              <a:t>Personnel Activity Report (PAR)</a:t>
            </a:r>
            <a:endParaRPr lang="en-US" sz="2400" dirty="0" smtClean="0"/>
          </a:p>
        </p:txBody>
      </p:sp>
      <p:sp>
        <p:nvSpPr>
          <p:cNvPr id="4" name="Content Placeholder 3"/>
          <p:cNvSpPr>
            <a:spLocks noGrp="1"/>
          </p:cNvSpPr>
          <p:nvPr>
            <p:ph sz="quarter" idx="4"/>
          </p:nvPr>
        </p:nvSpPr>
        <p:spPr>
          <a:xfrm>
            <a:off x="4572000" y="2857500"/>
            <a:ext cx="3592285" cy="3369803"/>
          </a:xfrm>
        </p:spPr>
        <p:txBody>
          <a:bodyPr rtlCol="0">
            <a:noAutofit/>
          </a:bodyPr>
          <a:lstStyle/>
          <a:p>
            <a:pPr marL="229500" indent="-229500">
              <a:defRPr/>
            </a:pPr>
            <a:r>
              <a:rPr lang="en-US" dirty="0"/>
              <a:t>If an employee works on multiple cost objectives:</a:t>
            </a:r>
          </a:p>
          <a:p>
            <a:pPr marL="472500" lvl="1" indent="-229500">
              <a:spcAft>
                <a:spcPts val="0"/>
              </a:spcAft>
              <a:defRPr/>
            </a:pPr>
            <a:r>
              <a:rPr lang="en-US" sz="2000" dirty="0"/>
              <a:t>After the fact</a:t>
            </a:r>
          </a:p>
          <a:p>
            <a:pPr marL="472500" lvl="1" indent="-229500">
              <a:spcAft>
                <a:spcPts val="0"/>
              </a:spcAft>
              <a:defRPr/>
            </a:pPr>
            <a:r>
              <a:rPr lang="en-US" sz="2000" dirty="0"/>
              <a:t>Account for total activity </a:t>
            </a:r>
          </a:p>
          <a:p>
            <a:pPr marL="472500" lvl="1" indent="-229500">
              <a:spcAft>
                <a:spcPts val="0"/>
              </a:spcAft>
              <a:defRPr/>
            </a:pPr>
            <a:r>
              <a:rPr lang="en-US" sz="2000" dirty="0"/>
              <a:t>Signed by employee</a:t>
            </a:r>
          </a:p>
          <a:p>
            <a:pPr marL="472500" lvl="1" indent="-229500">
              <a:spcAft>
                <a:spcPts val="0"/>
              </a:spcAft>
              <a:defRPr/>
            </a:pPr>
            <a:r>
              <a:rPr lang="en-US" sz="2000" dirty="0"/>
              <a:t>Prepared at least monthly and coincide with one or more pay periods</a:t>
            </a:r>
          </a:p>
        </p:txBody>
      </p:sp>
      <p:sp>
        <p:nvSpPr>
          <p:cNvPr id="2" name="Slide Number Placeholder 1"/>
          <p:cNvSpPr>
            <a:spLocks noGrp="1"/>
          </p:cNvSpPr>
          <p:nvPr>
            <p:ph type="sldNum" sz="quarter" idx="12"/>
          </p:nvPr>
        </p:nvSpPr>
        <p:spPr/>
        <p:txBody>
          <a:bodyPr/>
          <a:lstStyle/>
          <a:p>
            <a:pPr>
              <a:defRPr/>
            </a:pPr>
            <a:fld id="{DBEAFE02-CE5F-4CDF-9C82-1EC254D78576}" type="slidenum">
              <a:rPr lang="en-US" smtClean="0"/>
              <a:pPr>
                <a:defRPr/>
              </a:pPr>
              <a:t>10</a:t>
            </a:fld>
            <a:endParaRPr lang="en-US" dirty="0"/>
          </a:p>
        </p:txBody>
      </p:sp>
    </p:spTree>
    <p:extLst>
      <p:ext uri="{BB962C8B-B14F-4D97-AF65-F5344CB8AC3E}">
        <p14:creationId xmlns:p14="http://schemas.microsoft.com/office/powerpoint/2010/main" val="1029050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pPr eaLnBrk="1" fontAlgn="auto" hangingPunct="1">
              <a:spcAft>
                <a:spcPts val="0"/>
              </a:spcAft>
              <a:defRPr/>
            </a:pPr>
            <a:r>
              <a:rPr lang="en-US" sz="3600" dirty="0" smtClean="0"/>
              <a:t>A-21 Rule (</a:t>
            </a:r>
            <a:r>
              <a:rPr lang="en-US" sz="3600" dirty="0" err="1" smtClean="0"/>
              <a:t>IHEs</a:t>
            </a:r>
            <a:r>
              <a:rPr lang="en-US" sz="3600" dirty="0" smtClean="0"/>
              <a:t>)</a:t>
            </a:r>
          </a:p>
        </p:txBody>
      </p:sp>
      <p:sp>
        <p:nvSpPr>
          <p:cNvPr id="25603" name="Text Placeholder 1"/>
          <p:cNvSpPr>
            <a:spLocks noGrp="1"/>
          </p:cNvSpPr>
          <p:nvPr>
            <p:ph type="body" idx="1"/>
          </p:nvPr>
        </p:nvSpPr>
        <p:spPr>
          <a:xfrm>
            <a:off x="388143" y="1996812"/>
            <a:ext cx="3657600" cy="640080"/>
          </a:xfrm>
        </p:spPr>
        <p:txBody>
          <a:bodyPr>
            <a:normAutofit/>
          </a:bodyPr>
          <a:lstStyle/>
          <a:p>
            <a:pPr eaLnBrk="1" hangingPunct="1"/>
            <a:r>
              <a:rPr lang="en-US" altLang="en-US" sz="2400" b="1" dirty="0" smtClean="0"/>
              <a:t>Plan Confirmation</a:t>
            </a:r>
          </a:p>
        </p:txBody>
      </p:sp>
      <p:sp>
        <p:nvSpPr>
          <p:cNvPr id="30723" name="Rectangle 3"/>
          <p:cNvSpPr>
            <a:spLocks noGrp="1" noChangeArrowheads="1"/>
          </p:cNvSpPr>
          <p:nvPr>
            <p:ph sz="half" idx="2"/>
          </p:nvPr>
        </p:nvSpPr>
        <p:spPr>
          <a:xfrm>
            <a:off x="388143" y="2743200"/>
            <a:ext cx="3694000" cy="1790533"/>
          </a:xfrm>
        </p:spPr>
        <p:txBody>
          <a:bodyPr rtlCol="0">
            <a:normAutofit lnSpcReduction="10000"/>
          </a:bodyPr>
          <a:lstStyle/>
          <a:p>
            <a:pPr marL="425196" indent="-342900" eaLnBrk="1" fontAlgn="auto" hangingPunct="1">
              <a:spcAft>
                <a:spcPts val="0"/>
              </a:spcAft>
              <a:buFont typeface="Wingdings" panose="05000000000000000000" pitchFamily="2" charset="2"/>
              <a:buChar char="§"/>
              <a:defRPr/>
            </a:pPr>
            <a:r>
              <a:rPr lang="en-US" dirty="0" smtClean="0"/>
              <a:t>Budgeted allocations for professional/professorial  staff</a:t>
            </a:r>
          </a:p>
          <a:p>
            <a:pPr marL="425196" indent="-342900" eaLnBrk="1" fontAlgn="auto" hangingPunct="1">
              <a:spcAft>
                <a:spcPts val="0"/>
              </a:spcAft>
              <a:buFont typeface="Wingdings" panose="05000000000000000000" pitchFamily="2" charset="2"/>
              <a:buChar char="§"/>
              <a:defRPr/>
            </a:pPr>
            <a:r>
              <a:rPr lang="en-US" dirty="0" smtClean="0"/>
              <a:t>Updated to reflect any significant changes in actual work</a:t>
            </a:r>
          </a:p>
          <a:p>
            <a:pPr marL="425196" indent="-342900" eaLnBrk="1" fontAlgn="auto" hangingPunct="1">
              <a:spcAft>
                <a:spcPts val="0"/>
              </a:spcAft>
              <a:buFont typeface="Wingdings" panose="05000000000000000000" pitchFamily="2" charset="2"/>
              <a:buChar char="§"/>
              <a:defRPr/>
            </a:pPr>
            <a:endParaRPr lang="en-US" sz="2500" dirty="0" smtClean="0"/>
          </a:p>
          <a:p>
            <a:pPr marL="82296" indent="0" eaLnBrk="1" fontAlgn="auto" hangingPunct="1">
              <a:spcAft>
                <a:spcPts val="0"/>
              </a:spcAft>
              <a:buFont typeface="Wingdings 2" charset="2"/>
              <a:buNone/>
              <a:defRPr/>
            </a:pPr>
            <a:endParaRPr lang="en-US" dirty="0" smtClean="0"/>
          </a:p>
        </p:txBody>
      </p:sp>
      <p:sp>
        <p:nvSpPr>
          <p:cNvPr id="25605" name="Text Placeholder 2"/>
          <p:cNvSpPr>
            <a:spLocks noGrp="1"/>
          </p:cNvSpPr>
          <p:nvPr>
            <p:ph type="body" sz="quarter" idx="3"/>
          </p:nvPr>
        </p:nvSpPr>
        <p:spPr>
          <a:xfrm>
            <a:off x="4572000" y="2048256"/>
            <a:ext cx="3657600" cy="640080"/>
          </a:xfrm>
        </p:spPr>
        <p:txBody>
          <a:bodyPr>
            <a:noAutofit/>
          </a:bodyPr>
          <a:lstStyle/>
          <a:p>
            <a:pPr eaLnBrk="1" hangingPunct="1"/>
            <a:r>
              <a:rPr lang="en-US" altLang="en-US" sz="2400" b="1" dirty="0" smtClean="0"/>
              <a:t>After-the-Fact Activity Reports</a:t>
            </a:r>
            <a:endParaRPr lang="en-US" altLang="en-US" sz="2400" dirty="0" smtClean="0"/>
          </a:p>
        </p:txBody>
      </p:sp>
      <p:sp>
        <p:nvSpPr>
          <p:cNvPr id="4" name="Content Placeholder 3"/>
          <p:cNvSpPr>
            <a:spLocks noGrp="1"/>
          </p:cNvSpPr>
          <p:nvPr>
            <p:ph sz="quarter" idx="4"/>
          </p:nvPr>
        </p:nvSpPr>
        <p:spPr>
          <a:xfrm>
            <a:off x="4343400" y="2743200"/>
            <a:ext cx="4134993" cy="3291840"/>
          </a:xfrm>
        </p:spPr>
        <p:txBody>
          <a:bodyPr rtlCol="0">
            <a:normAutofit fontScale="25000" lnSpcReduction="20000"/>
          </a:bodyPr>
          <a:lstStyle/>
          <a:p>
            <a:pPr marL="306000" indent="-306000" eaLnBrk="1" fontAlgn="auto" hangingPunct="1">
              <a:lnSpc>
                <a:spcPct val="90000"/>
              </a:lnSpc>
              <a:buFont typeface="Wingdings" panose="05000000000000000000" pitchFamily="2" charset="2"/>
              <a:buChar char="§"/>
              <a:defRPr/>
            </a:pPr>
            <a:r>
              <a:rPr lang="en-US" sz="8400" dirty="0" smtClean="0"/>
              <a:t>Professional/Professorial staff keep records every six months</a:t>
            </a:r>
          </a:p>
          <a:p>
            <a:pPr marL="306000" indent="-306000" eaLnBrk="1" fontAlgn="auto" hangingPunct="1">
              <a:lnSpc>
                <a:spcPct val="90000"/>
              </a:lnSpc>
              <a:buFont typeface="Wingdings" panose="05000000000000000000" pitchFamily="2" charset="2"/>
              <a:buChar char="§"/>
              <a:defRPr/>
            </a:pPr>
            <a:r>
              <a:rPr lang="en-US" sz="8400" dirty="0" smtClean="0"/>
              <a:t>All other employees keep monthly records</a:t>
            </a:r>
          </a:p>
          <a:p>
            <a:pPr marL="306000" indent="-306000" eaLnBrk="1" fontAlgn="auto" hangingPunct="1">
              <a:lnSpc>
                <a:spcPct val="90000"/>
              </a:lnSpc>
              <a:buFont typeface="Wingdings" panose="05000000000000000000" pitchFamily="2" charset="2"/>
              <a:buChar char="§"/>
              <a:defRPr/>
            </a:pPr>
            <a:r>
              <a:rPr lang="en-US" sz="8400" dirty="0" smtClean="0"/>
              <a:t>Signed by employee, principal investigator, or responsible official using suitable means of verification. </a:t>
            </a:r>
          </a:p>
          <a:p>
            <a:pPr marL="306000" indent="-306000" eaLnBrk="1" fontAlgn="auto" hangingPunct="1">
              <a:lnSpc>
                <a:spcPct val="90000"/>
              </a:lnSpc>
              <a:buFont typeface="Wingdings" panose="05000000000000000000" pitchFamily="2" charset="2"/>
              <a:buChar char="§"/>
              <a:defRPr/>
            </a:pPr>
            <a:r>
              <a:rPr lang="en-US" sz="8400" dirty="0" smtClean="0"/>
              <a:t>Must reflect activity applicable to each sponsored agreement and to each category needed to identify F&amp;A costs   </a:t>
            </a:r>
            <a:endParaRPr lang="en-US" sz="8400" dirty="0"/>
          </a:p>
          <a:p>
            <a:pPr marL="306000" indent="-306000" eaLnBrk="1" fontAlgn="auto" hangingPunct="1">
              <a:buFont typeface="Wingdings 2" charset="2"/>
              <a:buChar char=""/>
              <a:defRPr/>
            </a:pPr>
            <a:endParaRPr lang="en-US" dirty="0"/>
          </a:p>
        </p:txBody>
      </p:sp>
      <p:sp>
        <p:nvSpPr>
          <p:cNvPr id="2560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l"/>
            <a:fld id="{FE255C82-CDFC-4223-9AC7-D60F710346B2}" type="slidenum">
              <a:rPr lang="en-US" altLang="en-US" sz="2000" smtClean="0">
                <a:solidFill>
                  <a:schemeClr val="bg1"/>
                </a:solidFill>
                <a:latin typeface="Arial" charset="0"/>
              </a:rPr>
              <a:pPr algn="l"/>
              <a:t>11</a:t>
            </a:fld>
            <a:endParaRPr lang="en-US" altLang="en-US" sz="2000" dirty="0" smtClean="0">
              <a:solidFill>
                <a:schemeClr val="bg1"/>
              </a:solidFill>
              <a:latin typeface="Arial" charset="0"/>
            </a:endParaRPr>
          </a:p>
        </p:txBody>
      </p:sp>
      <p:sp>
        <p:nvSpPr>
          <p:cNvPr id="9" name="Rectangle 3"/>
          <p:cNvSpPr txBox="1">
            <a:spLocks noChangeArrowheads="1"/>
          </p:cNvSpPr>
          <p:nvPr/>
        </p:nvSpPr>
        <p:spPr bwMode="auto">
          <a:xfrm>
            <a:off x="388143" y="5535230"/>
            <a:ext cx="3530714" cy="1102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04800" indent="-304800" algn="l" defTabSz="457200" rtl="0" eaLnBrk="0" fontAlgn="base" hangingPunct="0">
              <a:spcBef>
                <a:spcPct val="20000"/>
              </a:spcBef>
              <a:spcAft>
                <a:spcPts val="600"/>
              </a:spcAft>
              <a:buClr>
                <a:schemeClr val="accent2"/>
              </a:buClr>
              <a:buSzPct val="92000"/>
              <a:buFont typeface="Wingdings 2" pitchFamily="18" charset="2"/>
              <a:buChar char=""/>
              <a:defRPr kern="1200">
                <a:solidFill>
                  <a:schemeClr val="tx2"/>
                </a:solidFill>
                <a:latin typeface="+mn-lt"/>
                <a:ea typeface="+mn-ea"/>
                <a:cs typeface="+mn-cs"/>
              </a:defRPr>
            </a:lvl1pPr>
            <a:lvl2pPr marL="628650" indent="-304800" algn="l" defTabSz="457200" rtl="0" eaLnBrk="0" fontAlgn="base" hangingPunct="0">
              <a:spcBef>
                <a:spcPct val="20000"/>
              </a:spcBef>
              <a:spcAft>
                <a:spcPts val="600"/>
              </a:spcAft>
              <a:buClr>
                <a:schemeClr val="accent2"/>
              </a:buClr>
              <a:buSzPct val="92000"/>
              <a:buFont typeface="Wingdings 2" pitchFamily="18" charset="2"/>
              <a:buChar char=""/>
              <a:defRPr sz="1600" kern="1200">
                <a:solidFill>
                  <a:schemeClr val="tx2"/>
                </a:solidFill>
                <a:latin typeface="+mn-lt"/>
                <a:ea typeface="+mn-ea"/>
                <a:cs typeface="+mn-cs"/>
              </a:defRPr>
            </a:lvl2pPr>
            <a:lvl3pPr marL="898525" indent="-269875" algn="l" defTabSz="457200" rtl="0" eaLnBrk="0" fontAlgn="base" hangingPunct="0">
              <a:spcBef>
                <a:spcPct val="20000"/>
              </a:spcBef>
              <a:spcAft>
                <a:spcPts val="600"/>
              </a:spcAft>
              <a:buClr>
                <a:schemeClr val="accent2"/>
              </a:buClr>
              <a:buSzPct val="92000"/>
              <a:buFont typeface="Wingdings 2" pitchFamily="18" charset="2"/>
              <a:buChar char=""/>
              <a:defRPr sz="1400" kern="1200">
                <a:solidFill>
                  <a:schemeClr val="tx2"/>
                </a:solidFill>
                <a:latin typeface="+mn-lt"/>
                <a:ea typeface="+mn-ea"/>
                <a:cs typeface="+mn-cs"/>
              </a:defRPr>
            </a:lvl3pPr>
            <a:lvl4pPr marL="1241425" indent="-233363" algn="l" defTabSz="457200" rtl="0" eaLnBrk="0" fontAlgn="base" hangingPunct="0">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4pPr>
            <a:lvl5pPr marL="1601788" indent="-233363" algn="l" defTabSz="457200" rtl="0" eaLnBrk="0" fontAlgn="base" hangingPunct="0">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423863" indent="-312738" eaLnBrk="1" fontAlgn="auto" hangingPunct="1">
              <a:spcAft>
                <a:spcPts val="0"/>
              </a:spcAft>
              <a:buClr>
                <a:schemeClr val="accent1"/>
              </a:buClr>
              <a:buFont typeface="Wingdings" panose="05000000000000000000" pitchFamily="2" charset="2"/>
              <a:buChar char="§"/>
              <a:defRPr/>
            </a:pPr>
            <a:r>
              <a:rPr lang="en-US" sz="2100" dirty="0" smtClean="0">
                <a:solidFill>
                  <a:schemeClr val="tx1"/>
                </a:solidFill>
              </a:rPr>
              <a:t>Variety of records kept in combination at least monthly</a:t>
            </a:r>
            <a:r>
              <a:rPr lang="en-US" sz="1900" dirty="0" smtClean="0"/>
              <a:t>.</a:t>
            </a:r>
          </a:p>
          <a:p>
            <a:pPr marL="425196" indent="-342900" eaLnBrk="1" fontAlgn="auto" hangingPunct="1">
              <a:spcAft>
                <a:spcPts val="0"/>
              </a:spcAft>
              <a:buFont typeface="Wingdings" panose="05000000000000000000" pitchFamily="2" charset="2"/>
              <a:buChar char="§"/>
              <a:defRPr/>
            </a:pPr>
            <a:endParaRPr lang="en-US" sz="2500" dirty="0" smtClean="0"/>
          </a:p>
          <a:p>
            <a:pPr marL="82296" indent="0" eaLnBrk="1" fontAlgn="auto" hangingPunct="1">
              <a:spcAft>
                <a:spcPts val="0"/>
              </a:spcAft>
              <a:buFont typeface="Wingdings 2" charset="2"/>
              <a:buNone/>
              <a:defRPr/>
            </a:pPr>
            <a:endParaRPr lang="en-US" dirty="0" smtClean="0"/>
          </a:p>
        </p:txBody>
      </p:sp>
      <p:sp>
        <p:nvSpPr>
          <p:cNvPr id="10" name="Text Placeholder 1"/>
          <p:cNvSpPr txBox="1">
            <a:spLocks/>
          </p:cNvSpPr>
          <p:nvPr/>
        </p:nvSpPr>
        <p:spPr>
          <a:xfrm>
            <a:off x="388143" y="4746350"/>
            <a:ext cx="4024313" cy="576263"/>
          </a:xfrm>
          <a:prstGeom prst="roundRect">
            <a:avLst>
              <a:gd name="adj" fmla="val 16667"/>
            </a:avLst>
          </a:prstGeom>
          <a:noFill/>
        </p:spPr>
        <p:txBody>
          <a:bodyPr vert="horz" rtlCol="0" anchor="ctr">
            <a:noAutofit/>
          </a:bodyPr>
          <a:lstStyle>
            <a:lvl1pPr marL="0" indent="0" algn="l" rtl="0" eaLnBrk="1" latinLnBrk="0" hangingPunct="1">
              <a:spcBef>
                <a:spcPts val="600"/>
              </a:spcBef>
              <a:buClr>
                <a:schemeClr val="accent1"/>
              </a:buClr>
              <a:buSzPct val="70000"/>
              <a:buFontTx/>
              <a:buNone/>
              <a:defRPr kumimoji="0" sz="2000" b="1" kern="1200">
                <a:solidFill>
                  <a:srgbClr val="FFFFFF"/>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fontAlgn="auto">
              <a:spcAft>
                <a:spcPts val="0"/>
              </a:spcAft>
            </a:pPr>
            <a:r>
              <a:rPr lang="en-US" altLang="en-US" sz="2400" dirty="0" smtClean="0">
                <a:solidFill>
                  <a:schemeClr val="accent2"/>
                </a:solidFill>
              </a:rPr>
              <a:t>Multiple Confirmation Records</a:t>
            </a:r>
          </a:p>
        </p:txBody>
      </p:sp>
    </p:spTree>
    <p:extLst>
      <p:ext uri="{BB962C8B-B14F-4D97-AF65-F5344CB8AC3E}">
        <p14:creationId xmlns:p14="http://schemas.microsoft.com/office/powerpoint/2010/main" val="3418342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A-122 Rule (Nonprofits)</a:t>
            </a:r>
            <a:endParaRPr lang="en-US" sz="3600" dirty="0"/>
          </a:p>
        </p:txBody>
      </p:sp>
      <p:sp>
        <p:nvSpPr>
          <p:cNvPr id="3" name="Content Placeholder 2"/>
          <p:cNvSpPr>
            <a:spLocks noGrp="1"/>
          </p:cNvSpPr>
          <p:nvPr>
            <p:ph idx="1"/>
          </p:nvPr>
        </p:nvSpPr>
        <p:spPr>
          <a:effectLst>
            <a:softEdge rad="12700"/>
          </a:effectLst>
        </p:spPr>
        <p:txBody>
          <a:bodyPr>
            <a:normAutofit/>
          </a:bodyPr>
          <a:lstStyle/>
          <a:p>
            <a:pPr lvl="1"/>
            <a:r>
              <a:rPr lang="en-US" sz="2800" dirty="0" smtClean="0"/>
              <a:t>After </a:t>
            </a:r>
            <a:r>
              <a:rPr lang="en-US" sz="2800" dirty="0"/>
              <a:t>the fact</a:t>
            </a:r>
          </a:p>
          <a:p>
            <a:pPr lvl="1"/>
            <a:r>
              <a:rPr lang="en-US" sz="2800" dirty="0"/>
              <a:t>Account for total activity </a:t>
            </a:r>
          </a:p>
          <a:p>
            <a:pPr lvl="1"/>
            <a:r>
              <a:rPr lang="en-US" sz="2800" dirty="0"/>
              <a:t>Signed by </a:t>
            </a:r>
            <a:r>
              <a:rPr lang="en-US" sz="2800" dirty="0" smtClean="0"/>
              <a:t>employee or supervisor with first hand knowledge  </a:t>
            </a:r>
            <a:endParaRPr lang="en-US" sz="2800" dirty="0"/>
          </a:p>
          <a:p>
            <a:pPr lvl="1"/>
            <a:r>
              <a:rPr lang="en-US" sz="2800" dirty="0"/>
              <a:t>Prepared at least monthly and coincide with one or more pay </a:t>
            </a:r>
            <a:r>
              <a:rPr lang="en-US" sz="2800" dirty="0" smtClean="0"/>
              <a:t>periods</a:t>
            </a:r>
            <a:endParaRPr lang="en-US" dirty="0"/>
          </a:p>
        </p:txBody>
      </p:sp>
      <p:sp>
        <p:nvSpPr>
          <p:cNvPr id="4" name="Slide Number Placeholder 3"/>
          <p:cNvSpPr>
            <a:spLocks noGrp="1"/>
          </p:cNvSpPr>
          <p:nvPr>
            <p:ph type="sldNum" sz="quarter" idx="12"/>
          </p:nvPr>
        </p:nvSpPr>
        <p:spPr/>
        <p:txBody>
          <a:bodyPr>
            <a:normAutofit fontScale="92500" lnSpcReduction="10000"/>
          </a:bodyPr>
          <a:lstStyle/>
          <a:p>
            <a:pPr>
              <a:defRPr/>
            </a:pPr>
            <a:fld id="{25953566-6F6B-4717-86E9-2FE94062EB93}" type="slidenum">
              <a:rPr lang="en-US" sz="2000" smtClean="0"/>
              <a:pPr>
                <a:defRPr/>
              </a:pPr>
              <a:t>12</a:t>
            </a:fld>
            <a:endParaRPr lang="en-US" sz="2000" dirty="0"/>
          </a:p>
        </p:txBody>
      </p:sp>
      <p:sp>
        <p:nvSpPr>
          <p:cNvPr id="7" name="Text Placeholder 1"/>
          <p:cNvSpPr txBox="1">
            <a:spLocks/>
          </p:cNvSpPr>
          <p:nvPr/>
        </p:nvSpPr>
        <p:spPr>
          <a:xfrm>
            <a:off x="685800" y="1752600"/>
            <a:ext cx="6629400" cy="576263"/>
          </a:xfrm>
          <a:prstGeom prst="rect">
            <a:avLst/>
          </a:prstGeom>
          <a:noFill/>
          <a:ln>
            <a:noFill/>
          </a:ln>
          <a:effectLst>
            <a:glow rad="63500">
              <a:schemeClr val="accent1">
                <a:satMod val="175000"/>
                <a:alpha val="40000"/>
              </a:schemeClr>
            </a:glow>
            <a:softEdge rad="12700"/>
          </a:effectLst>
        </p:spPr>
        <p:style>
          <a:lnRef idx="2">
            <a:schemeClr val="accent1">
              <a:shade val="50000"/>
            </a:schemeClr>
          </a:lnRef>
          <a:fillRef idx="1">
            <a:schemeClr val="accent1"/>
          </a:fillRef>
          <a:effectRef idx="0">
            <a:schemeClr val="accent1"/>
          </a:effectRef>
          <a:fontRef idx="minor">
            <a:schemeClr val="lt1"/>
          </a:fontRef>
        </p:style>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fontAlgn="auto">
              <a:spcAft>
                <a:spcPts val="0"/>
              </a:spcAft>
              <a:buNone/>
            </a:pPr>
            <a:r>
              <a:rPr lang="en-US" altLang="en-US" b="1" dirty="0" smtClean="0">
                <a:solidFill>
                  <a:schemeClr val="accent2"/>
                </a:solidFill>
              </a:rPr>
              <a:t>Personnel Activity Reports (</a:t>
            </a:r>
            <a:r>
              <a:rPr lang="en-US" altLang="en-US" b="1" dirty="0" err="1" smtClean="0">
                <a:solidFill>
                  <a:schemeClr val="accent2"/>
                </a:solidFill>
              </a:rPr>
              <a:t>PARs</a:t>
            </a:r>
            <a:r>
              <a:rPr lang="en-US" altLang="en-US" b="1" dirty="0" smtClean="0">
                <a:solidFill>
                  <a:schemeClr val="accent2"/>
                </a:solidFill>
              </a:rPr>
              <a:t>)</a:t>
            </a:r>
          </a:p>
        </p:txBody>
      </p:sp>
    </p:spTree>
    <p:extLst>
      <p:ext uri="{BB962C8B-B14F-4D97-AF65-F5344CB8AC3E}">
        <p14:creationId xmlns:p14="http://schemas.microsoft.com/office/powerpoint/2010/main" val="10067347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625346" y="1225296"/>
            <a:ext cx="6960870" cy="4861560"/>
          </a:xfrm>
        </p:spPr>
        <p:txBody>
          <a:bodyPr/>
          <a:lstStyle/>
          <a:p>
            <a:r>
              <a:rPr lang="en-US" dirty="0" smtClean="0"/>
              <a:t>The New </a:t>
            </a:r>
            <a:br>
              <a:rPr lang="en-US" dirty="0" smtClean="0"/>
            </a:br>
            <a:r>
              <a:rPr lang="en-US" dirty="0" smtClean="0"/>
              <a:t>EDGAR Rules</a:t>
            </a:r>
            <a:endParaRPr lang="en-US" dirty="0"/>
          </a:p>
        </p:txBody>
      </p:sp>
      <p:sp>
        <p:nvSpPr>
          <p:cNvPr id="8" name="Text Placeholder 7"/>
          <p:cNvSpPr>
            <a:spLocks noGrp="1"/>
          </p:cNvSpPr>
          <p:nvPr>
            <p:ph type="body" idx="1"/>
          </p:nvPr>
        </p:nvSpPr>
        <p:spPr/>
        <p:txBody>
          <a:bodyPr/>
          <a:lstStyle/>
          <a:p>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1862" y="461772"/>
            <a:ext cx="2151888" cy="2660904"/>
          </a:xfrm>
          <a:prstGeom prst="rect">
            <a:avLst/>
          </a:prstGeom>
        </p:spPr>
      </p:pic>
      <p:sp>
        <p:nvSpPr>
          <p:cNvPr id="2" name="Slide Number Placeholder 1"/>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1022721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fontAlgn="auto" hangingPunct="1">
              <a:spcAft>
                <a:spcPts val="0"/>
              </a:spcAft>
              <a:defRPr/>
            </a:pPr>
            <a:r>
              <a:rPr lang="en-US" sz="3600" dirty="0" smtClean="0"/>
              <a:t>Part 200 Rule</a:t>
            </a:r>
            <a:endParaRPr lang="en-US" sz="3600" dirty="0"/>
          </a:p>
        </p:txBody>
      </p:sp>
      <p:sp>
        <p:nvSpPr>
          <p:cNvPr id="81923" name="Content Placeholder 7"/>
          <p:cNvSpPr>
            <a:spLocks noGrp="1"/>
          </p:cNvSpPr>
          <p:nvPr>
            <p:ph idx="1"/>
          </p:nvPr>
        </p:nvSpPr>
        <p:spPr/>
        <p:txBody>
          <a:bodyPr>
            <a:normAutofit/>
          </a:bodyPr>
          <a:lstStyle/>
          <a:p>
            <a:pPr marL="0" indent="0" eaLnBrk="1" hangingPunct="1">
              <a:buNone/>
            </a:pPr>
            <a:r>
              <a:rPr lang="en-US" altLang="en-US" sz="2400" dirty="0" smtClean="0"/>
              <a:t>Charges for salaries must be based on records that accurately reflect the work performed. These records MUST:</a:t>
            </a:r>
          </a:p>
          <a:p>
            <a:pPr marL="666750" lvl="1" indent="-342900" eaLnBrk="1" hangingPunct="1">
              <a:buFont typeface="Gill Sans MT" pitchFamily="34" charset="0"/>
              <a:buAutoNum type="arabicPeriod"/>
            </a:pPr>
            <a:r>
              <a:rPr lang="en-US" altLang="en-US" sz="2400" dirty="0"/>
              <a:t>B</a:t>
            </a:r>
            <a:r>
              <a:rPr lang="en-US" altLang="en-US" sz="2400" dirty="0" smtClean="0"/>
              <a:t>e </a:t>
            </a:r>
            <a:r>
              <a:rPr lang="en-US" altLang="en-US" sz="2400" u="sng" dirty="0" smtClean="0"/>
              <a:t>supported by a system of internal controls </a:t>
            </a:r>
            <a:r>
              <a:rPr lang="en-US" altLang="en-US" sz="2400" dirty="0" smtClean="0"/>
              <a:t>which provides </a:t>
            </a:r>
            <a:r>
              <a:rPr lang="en-US" altLang="en-US" sz="2400" u="sng" dirty="0" smtClean="0"/>
              <a:t>reasonable assurance </a:t>
            </a:r>
            <a:r>
              <a:rPr lang="en-US" altLang="en-US" sz="2400" dirty="0" smtClean="0"/>
              <a:t>charges are </a:t>
            </a:r>
            <a:r>
              <a:rPr lang="en-US" altLang="en-US" sz="2400" u="sng" dirty="0" smtClean="0"/>
              <a:t>accurate, allowable and properly allocated;</a:t>
            </a:r>
          </a:p>
          <a:p>
            <a:pPr marL="666750" lvl="1" indent="-342900" eaLnBrk="1" hangingPunct="1">
              <a:buFont typeface="Gill Sans MT" pitchFamily="34" charset="0"/>
              <a:buAutoNum type="arabicPeriod"/>
            </a:pPr>
            <a:r>
              <a:rPr lang="en-US" altLang="en-US" sz="2400" dirty="0" smtClean="0"/>
              <a:t>Be incorporated into official records;</a:t>
            </a:r>
          </a:p>
          <a:p>
            <a:pPr marL="666750" lvl="1" indent="-342900" eaLnBrk="1" hangingPunct="1">
              <a:buFont typeface="Gill Sans MT" pitchFamily="34" charset="0"/>
              <a:buAutoNum type="arabicPeriod"/>
            </a:pPr>
            <a:r>
              <a:rPr lang="en-US" altLang="en-US" sz="2400" dirty="0" smtClean="0"/>
              <a:t>Reasonably reflect total activity for which employee is compensated;</a:t>
            </a:r>
          </a:p>
          <a:p>
            <a:pPr lvl="3"/>
            <a:r>
              <a:rPr lang="en-US" sz="2400" dirty="0" smtClean="0"/>
              <a:t>Not to exceed 100%</a:t>
            </a:r>
          </a:p>
        </p:txBody>
      </p:sp>
      <p:sp>
        <p:nvSpPr>
          <p:cNvPr id="81924"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3AA49571-848F-4D02-B4B7-98C7DD5E5AE5}" type="slidenum">
              <a:rPr lang="en-US" altLang="en-US" sz="2000">
                <a:solidFill>
                  <a:schemeClr val="tx2"/>
                </a:solidFill>
              </a:rPr>
              <a:pPr/>
              <a:t>14</a:t>
            </a:fld>
            <a:endParaRPr lang="en-US" altLang="en-US" sz="2000" dirty="0">
              <a:solidFill>
                <a:schemeClr val="tx2"/>
              </a:solidFill>
            </a:endParaRPr>
          </a:p>
        </p:txBody>
      </p:sp>
    </p:spTree>
    <p:extLst>
      <p:ext uri="{BB962C8B-B14F-4D97-AF65-F5344CB8AC3E}">
        <p14:creationId xmlns:p14="http://schemas.microsoft.com/office/powerpoint/2010/main" val="1468324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fontAlgn="auto" hangingPunct="1">
              <a:spcAft>
                <a:spcPts val="0"/>
              </a:spcAft>
              <a:defRPr/>
            </a:pPr>
            <a:r>
              <a:rPr lang="en-US" sz="3600" dirty="0" smtClean="0"/>
              <a:t>Part 200 Rule (cont.)</a:t>
            </a:r>
            <a:endParaRPr lang="en-US" sz="3600" dirty="0"/>
          </a:p>
        </p:txBody>
      </p:sp>
      <p:sp>
        <p:nvSpPr>
          <p:cNvPr id="82947" name="Content Placeholder 7"/>
          <p:cNvSpPr>
            <a:spLocks noGrp="1"/>
          </p:cNvSpPr>
          <p:nvPr>
            <p:ph idx="1"/>
          </p:nvPr>
        </p:nvSpPr>
        <p:spPr/>
        <p:txBody>
          <a:bodyPr>
            <a:normAutofit/>
          </a:bodyPr>
          <a:lstStyle/>
          <a:p>
            <a:pPr marL="666750" lvl="1" indent="-342900" eaLnBrk="1" hangingPunct="1">
              <a:buFont typeface="Gill Sans MT" pitchFamily="34" charset="0"/>
              <a:buAutoNum type="arabicPeriod" startAt="4"/>
            </a:pPr>
            <a:r>
              <a:rPr lang="en-US" altLang="en-US" sz="2400" dirty="0" smtClean="0"/>
              <a:t>Encompass all activities (federal and non-federal);</a:t>
            </a:r>
          </a:p>
          <a:p>
            <a:pPr marL="666750" lvl="1" indent="-342900" eaLnBrk="1" hangingPunct="1">
              <a:buFont typeface="Gill Sans MT" pitchFamily="34" charset="0"/>
              <a:buAutoNum type="arabicPeriod" startAt="4"/>
            </a:pPr>
            <a:r>
              <a:rPr lang="en-US" altLang="en-US" sz="2400" dirty="0" smtClean="0"/>
              <a:t>Comply with established accounting polices and practices; and</a:t>
            </a:r>
          </a:p>
          <a:p>
            <a:pPr marL="666750" lvl="1" indent="-342900" eaLnBrk="1" hangingPunct="1">
              <a:buFont typeface="Gill Sans MT" pitchFamily="34" charset="0"/>
              <a:buAutoNum type="arabicPeriod" startAt="4"/>
            </a:pPr>
            <a:r>
              <a:rPr lang="en-US" altLang="en-US" sz="2400" dirty="0" smtClean="0"/>
              <a:t>Support distribution among specific activities or cost objectives.</a:t>
            </a:r>
          </a:p>
        </p:txBody>
      </p:sp>
      <p:sp>
        <p:nvSpPr>
          <p:cNvPr id="8294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F3DC02B5-95AE-4934-A09F-971EB19E437B}" type="slidenum">
              <a:rPr lang="en-US" altLang="en-US" sz="2000">
                <a:solidFill>
                  <a:schemeClr val="tx2"/>
                </a:solidFill>
              </a:rPr>
              <a:pPr/>
              <a:t>15</a:t>
            </a:fld>
            <a:endParaRPr lang="en-US" altLang="en-US" sz="2000" dirty="0">
              <a:solidFill>
                <a:schemeClr val="tx2"/>
              </a:solidFill>
            </a:endParaRPr>
          </a:p>
        </p:txBody>
      </p:sp>
    </p:spTree>
    <p:extLst>
      <p:ext uri="{BB962C8B-B14F-4D97-AF65-F5344CB8AC3E}">
        <p14:creationId xmlns:p14="http://schemas.microsoft.com/office/powerpoint/2010/main" val="38258166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COFAR Comments on </a:t>
            </a:r>
            <a:r>
              <a:rPr lang="en-US" sz="3600" dirty="0"/>
              <a:t>Part 200 Rule </a:t>
            </a:r>
          </a:p>
        </p:txBody>
      </p:sp>
      <p:sp>
        <p:nvSpPr>
          <p:cNvPr id="3" name="Content Placeholder 2"/>
          <p:cNvSpPr>
            <a:spLocks noGrp="1"/>
          </p:cNvSpPr>
          <p:nvPr>
            <p:ph idx="1"/>
          </p:nvPr>
        </p:nvSpPr>
        <p:spPr/>
        <p:txBody>
          <a:bodyPr>
            <a:normAutofit/>
          </a:bodyPr>
          <a:lstStyle/>
          <a:p>
            <a:pPr marL="0" indent="0" algn="just">
              <a:buNone/>
              <a:defRPr/>
            </a:pPr>
            <a:r>
              <a:rPr lang="en-US" sz="2400" dirty="0"/>
              <a:t>By focusing more on internal controls, the rule “mitigates the risk that a non-Federal entity… will focus on prescribed procedures... which alone may be ineffective in assuring full accountability.”</a:t>
            </a:r>
          </a:p>
          <a:p>
            <a:pPr lvl="1" algn="just">
              <a:defRPr/>
            </a:pPr>
            <a:r>
              <a:rPr lang="en-US" sz="2400" dirty="0"/>
              <a:t>Uncovering weaknesses in internal controls or instances of fraud is goal.  Not audit findings.   </a:t>
            </a:r>
          </a:p>
        </p:txBody>
      </p:sp>
      <p:sp>
        <p:nvSpPr>
          <p:cNvPr id="4" name="Slide Number Placeholder 3"/>
          <p:cNvSpPr>
            <a:spLocks noGrp="1"/>
          </p:cNvSpPr>
          <p:nvPr>
            <p:ph type="sldNum" sz="quarter" idx="12"/>
          </p:nvPr>
        </p:nvSpPr>
        <p:spPr/>
        <p:txBody>
          <a:bodyPr/>
          <a:lstStyle/>
          <a:p>
            <a:pPr>
              <a:defRPr/>
            </a:pPr>
            <a:fld id="{25953566-6F6B-4717-86E9-2FE94062EB93}" type="slidenum">
              <a:rPr lang="en-US" sz="2000" smtClean="0"/>
              <a:pPr>
                <a:defRPr/>
              </a:pPr>
              <a:t>16</a:t>
            </a:fld>
            <a:endParaRPr lang="en-US" sz="2000" dirty="0"/>
          </a:p>
        </p:txBody>
      </p:sp>
    </p:spTree>
    <p:extLst>
      <p:ext uri="{BB962C8B-B14F-4D97-AF65-F5344CB8AC3E}">
        <p14:creationId xmlns:p14="http://schemas.microsoft.com/office/powerpoint/2010/main" val="30748736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32175" y="1687286"/>
            <a:ext cx="6960870" cy="2144485"/>
          </a:xfrm>
        </p:spPr>
        <p:txBody>
          <a:bodyPr>
            <a:normAutofit/>
          </a:bodyPr>
          <a:lstStyle/>
          <a:p>
            <a:pPr>
              <a:defRPr/>
            </a:pPr>
            <a:r>
              <a:rPr lang="en-US" b="1" dirty="0"/>
              <a:t>C</a:t>
            </a:r>
            <a:r>
              <a:rPr lang="en-US" b="1" dirty="0" smtClean="0"/>
              <a:t>ost Objectives</a:t>
            </a:r>
          </a:p>
        </p:txBody>
      </p:sp>
      <p:sp>
        <p:nvSpPr>
          <p:cNvPr id="2" name="Slide Number Placeholder 1"/>
          <p:cNvSpPr>
            <a:spLocks noGrp="1"/>
          </p:cNvSpPr>
          <p:nvPr>
            <p:ph type="sldNum" sz="quarter" idx="12"/>
          </p:nvPr>
        </p:nvSpPr>
        <p:spPr/>
        <p:txBody>
          <a:bodyPr/>
          <a:lstStyle/>
          <a:p>
            <a:pPr>
              <a:defRPr/>
            </a:pPr>
            <a:fld id="{25953566-6F6B-4717-86E9-2FE94062EB93}" type="slidenum">
              <a:rPr lang="en-US" smtClean="0"/>
              <a:pPr>
                <a:defRPr/>
              </a:pPr>
              <a:t>17</a:t>
            </a:fld>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041445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Cost Objectives</a:t>
            </a:r>
            <a:endParaRPr lang="en-US" sz="3600" dirty="0"/>
          </a:p>
        </p:txBody>
      </p:sp>
      <p:sp>
        <p:nvSpPr>
          <p:cNvPr id="3" name="Content Placeholder 2"/>
          <p:cNvSpPr>
            <a:spLocks noGrp="1"/>
          </p:cNvSpPr>
          <p:nvPr>
            <p:ph idx="1"/>
          </p:nvPr>
        </p:nvSpPr>
        <p:spPr>
          <a:effectLst>
            <a:softEdge rad="12700"/>
          </a:effectLst>
        </p:spPr>
        <p:txBody>
          <a:bodyPr>
            <a:normAutofit/>
          </a:bodyPr>
          <a:lstStyle/>
          <a:p>
            <a:pPr marL="274320" indent="-212598">
              <a:buFont typeface="Wingdings 2"/>
              <a:buChar char=""/>
              <a:defRPr/>
            </a:pPr>
            <a:r>
              <a:rPr lang="en-US" sz="2400" dirty="0"/>
              <a:t>What is a cost objective?</a:t>
            </a:r>
            <a:r>
              <a:rPr lang="en-US" sz="2400" dirty="0">
                <a:solidFill>
                  <a:srgbClr val="FF0000"/>
                </a:solidFill>
              </a:rPr>
              <a:t> </a:t>
            </a:r>
            <a:r>
              <a:rPr lang="en-US" sz="2400" dirty="0"/>
              <a:t>200.28 </a:t>
            </a:r>
            <a:endParaRPr lang="en-US" sz="2400" dirty="0" smtClean="0"/>
          </a:p>
          <a:p>
            <a:pPr marL="61722" indent="0">
              <a:buNone/>
              <a:defRPr/>
            </a:pPr>
            <a:endParaRPr lang="en-US" sz="2400" dirty="0">
              <a:solidFill>
                <a:srgbClr val="FF0000"/>
              </a:solidFill>
            </a:endParaRPr>
          </a:p>
          <a:p>
            <a:pPr marL="61722" indent="0">
              <a:buNone/>
              <a:defRPr/>
            </a:pPr>
            <a:r>
              <a:rPr lang="en-US" sz="2400" dirty="0" smtClean="0"/>
              <a:t>Program</a:t>
            </a:r>
            <a:r>
              <a:rPr lang="en-US" sz="2400" dirty="0"/>
              <a:t>, function, activity, award, organizational subdivision, contract, or work unit for which cost data are desired and for which provision is made to accumulate and measure the cost of processes, products, jobs, capital projects, etc. </a:t>
            </a:r>
          </a:p>
          <a:p>
            <a:endParaRPr lang="en-US" dirty="0"/>
          </a:p>
        </p:txBody>
      </p:sp>
      <p:sp>
        <p:nvSpPr>
          <p:cNvPr id="4" name="Slide Number Placeholder 3"/>
          <p:cNvSpPr>
            <a:spLocks noGrp="1"/>
          </p:cNvSpPr>
          <p:nvPr>
            <p:ph type="sldNum" sz="quarter" idx="12"/>
          </p:nvPr>
        </p:nvSpPr>
        <p:spPr/>
        <p:txBody>
          <a:bodyPr>
            <a:normAutofit fontScale="92500" lnSpcReduction="10000"/>
          </a:bodyPr>
          <a:lstStyle/>
          <a:p>
            <a:pPr>
              <a:defRPr/>
            </a:pPr>
            <a:fld id="{25953566-6F6B-4717-86E9-2FE94062EB93}" type="slidenum">
              <a:rPr lang="en-US" sz="2000" smtClean="0"/>
              <a:pPr>
                <a:defRPr/>
              </a:pPr>
              <a:t>18</a:t>
            </a:fld>
            <a:endParaRPr lang="en-US" sz="2000" dirty="0"/>
          </a:p>
        </p:txBody>
      </p:sp>
    </p:spTree>
    <p:extLst>
      <p:ext uri="{BB962C8B-B14F-4D97-AF65-F5344CB8AC3E}">
        <p14:creationId xmlns:p14="http://schemas.microsoft.com/office/powerpoint/2010/main" val="14521196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Cost Objectives (Cont.)</a:t>
            </a:r>
            <a:endParaRPr lang="en-US" sz="3600" dirty="0"/>
          </a:p>
        </p:txBody>
      </p:sp>
      <p:sp>
        <p:nvSpPr>
          <p:cNvPr id="3" name="Content Placeholder 2"/>
          <p:cNvSpPr>
            <a:spLocks noGrp="1"/>
          </p:cNvSpPr>
          <p:nvPr>
            <p:ph idx="1"/>
          </p:nvPr>
        </p:nvSpPr>
        <p:spPr>
          <a:effectLst>
            <a:softEdge rad="12700"/>
          </a:effectLst>
        </p:spPr>
        <p:txBody>
          <a:bodyPr>
            <a:normAutofit/>
          </a:bodyPr>
          <a:lstStyle/>
          <a:p>
            <a:pPr marL="273844" indent="-211931">
              <a:spcAft>
                <a:spcPct val="0"/>
              </a:spcAft>
              <a:buFont typeface="Wingdings 2" pitchFamily="18" charset="2"/>
              <a:buChar char=""/>
            </a:pPr>
            <a:r>
              <a:rPr lang="en-US" altLang="en-US" sz="2100" dirty="0"/>
              <a:t>Multiple Cost Objectives 200.430(i)(1)(vii):</a:t>
            </a:r>
          </a:p>
          <a:p>
            <a:pPr marL="516731" lvl="1" indent="-211931">
              <a:spcAft>
                <a:spcPct val="0"/>
              </a:spcAft>
              <a:buFont typeface="Wingdings 2" pitchFamily="18" charset="2"/>
              <a:buChar char=""/>
            </a:pPr>
            <a:r>
              <a:rPr lang="en-US" altLang="en-US" sz="2100" dirty="0"/>
              <a:t>More than one Federal award.</a:t>
            </a:r>
          </a:p>
          <a:p>
            <a:pPr marL="516731" lvl="1" indent="-211931">
              <a:spcAft>
                <a:spcPct val="0"/>
              </a:spcAft>
              <a:buFont typeface="Wingdings 2" pitchFamily="18" charset="2"/>
              <a:buChar char=""/>
            </a:pPr>
            <a:r>
              <a:rPr lang="en-US" altLang="en-US" sz="2100" dirty="0"/>
              <a:t>A Federal award and a non-Federal award.</a:t>
            </a:r>
          </a:p>
          <a:p>
            <a:pPr marL="516731" lvl="1" indent="-211931">
              <a:spcAft>
                <a:spcPct val="0"/>
              </a:spcAft>
              <a:buFont typeface="Wingdings 2" pitchFamily="18" charset="2"/>
              <a:buChar char=""/>
            </a:pPr>
            <a:r>
              <a:rPr lang="en-US" altLang="en-US" sz="2100" dirty="0"/>
              <a:t>An indirect cost activity and a direct cost activity.</a:t>
            </a:r>
          </a:p>
          <a:p>
            <a:pPr marL="516731" lvl="1" indent="-211931">
              <a:spcAft>
                <a:spcPct val="0"/>
              </a:spcAft>
              <a:buFont typeface="Wingdings 2" pitchFamily="18" charset="2"/>
              <a:buChar char=""/>
            </a:pPr>
            <a:r>
              <a:rPr lang="en-US" altLang="en-US" sz="2100" dirty="0"/>
              <a:t>Two or more indirect activities that are allocated using different allocation bases.</a:t>
            </a:r>
          </a:p>
          <a:p>
            <a:pPr marL="516731" lvl="1" indent="-211931">
              <a:spcAft>
                <a:spcPct val="0"/>
              </a:spcAft>
              <a:buFont typeface="Wingdings 2" pitchFamily="18" charset="2"/>
              <a:buChar char=""/>
            </a:pPr>
            <a:r>
              <a:rPr lang="en-US" altLang="en-US" sz="2100" dirty="0"/>
              <a:t>An unallowable activity and a direct or indirect cost activity</a:t>
            </a:r>
          </a:p>
          <a:p>
            <a:endParaRPr lang="en-US" dirty="0"/>
          </a:p>
        </p:txBody>
      </p:sp>
      <p:sp>
        <p:nvSpPr>
          <p:cNvPr id="4" name="Slide Number Placeholder 3"/>
          <p:cNvSpPr>
            <a:spLocks noGrp="1"/>
          </p:cNvSpPr>
          <p:nvPr>
            <p:ph type="sldNum" sz="quarter" idx="12"/>
          </p:nvPr>
        </p:nvSpPr>
        <p:spPr/>
        <p:txBody>
          <a:bodyPr>
            <a:normAutofit fontScale="92500" lnSpcReduction="10000"/>
          </a:bodyPr>
          <a:lstStyle/>
          <a:p>
            <a:pPr>
              <a:defRPr/>
            </a:pPr>
            <a:fld id="{25953566-6F6B-4717-86E9-2FE94062EB93}" type="slidenum">
              <a:rPr lang="en-US" sz="2000" smtClean="0"/>
              <a:pPr>
                <a:defRPr/>
              </a:pPr>
              <a:t>19</a:t>
            </a:fld>
            <a:endParaRPr lang="en-US" sz="2000" dirty="0"/>
          </a:p>
        </p:txBody>
      </p:sp>
    </p:spTree>
    <p:extLst>
      <p:ext uri="{BB962C8B-B14F-4D97-AF65-F5344CB8AC3E}">
        <p14:creationId xmlns:p14="http://schemas.microsoft.com/office/powerpoint/2010/main" val="1485930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Agenda</a:t>
            </a:r>
            <a:endParaRPr lang="en-US" b="1" dirty="0"/>
          </a:p>
        </p:txBody>
      </p:sp>
      <p:sp>
        <p:nvSpPr>
          <p:cNvPr id="3" name="Content Placeholder 2"/>
          <p:cNvSpPr>
            <a:spLocks noGrp="1"/>
          </p:cNvSpPr>
          <p:nvPr>
            <p:ph idx="1"/>
          </p:nvPr>
        </p:nvSpPr>
        <p:spPr/>
        <p:txBody>
          <a:bodyPr anchor="t">
            <a:normAutofit/>
          </a:bodyPr>
          <a:lstStyle/>
          <a:p>
            <a:r>
              <a:rPr lang="en-US" sz="2100" dirty="0" smtClean="0"/>
              <a:t>The NEW EDGAR</a:t>
            </a:r>
          </a:p>
          <a:p>
            <a:r>
              <a:rPr lang="en-US" sz="2100" dirty="0" smtClean="0"/>
              <a:t>Prior </a:t>
            </a:r>
            <a:r>
              <a:rPr lang="en-US" sz="2100" dirty="0"/>
              <a:t>Time &amp; Effort </a:t>
            </a:r>
            <a:r>
              <a:rPr lang="en-US" sz="2100" dirty="0" smtClean="0"/>
              <a:t>Rules</a:t>
            </a:r>
          </a:p>
          <a:p>
            <a:r>
              <a:rPr lang="en-US" sz="2100" dirty="0" smtClean="0"/>
              <a:t>The New Rule</a:t>
            </a:r>
          </a:p>
          <a:p>
            <a:r>
              <a:rPr lang="en-US" sz="2100" dirty="0" smtClean="0"/>
              <a:t>Other Significant Changes </a:t>
            </a:r>
          </a:p>
          <a:p>
            <a:r>
              <a:rPr lang="en-US" sz="2100" dirty="0" smtClean="0"/>
              <a:t>What does all that mean?</a:t>
            </a:r>
            <a:endParaRPr lang="en-US" sz="2100" dirty="0"/>
          </a:p>
        </p:txBody>
      </p:sp>
      <p:sp>
        <p:nvSpPr>
          <p:cNvPr id="4" name="Slide Number Placeholder 3"/>
          <p:cNvSpPr>
            <a:spLocks noGrp="1"/>
          </p:cNvSpPr>
          <p:nvPr>
            <p:ph type="sldNum" sz="quarter" idx="12"/>
          </p:nvPr>
        </p:nvSpPr>
        <p:spPr/>
        <p:txBody>
          <a:bodyPr/>
          <a:lstStyle/>
          <a:p>
            <a:pPr>
              <a:defRPr/>
            </a:pPr>
            <a:fld id="{25953566-6F6B-4717-86E9-2FE94062EB93}" type="slidenum">
              <a:rPr lang="en-US" smtClean="0"/>
              <a:pPr>
                <a:defRPr/>
              </a:pPr>
              <a:t>2</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3228" y="723247"/>
            <a:ext cx="2790117" cy="2486844"/>
          </a:xfrm>
          <a:prstGeom prst="rect">
            <a:avLst/>
          </a:prstGeom>
        </p:spPr>
      </p:pic>
    </p:spTree>
    <p:extLst>
      <p:ext uri="{BB962C8B-B14F-4D97-AF65-F5344CB8AC3E}">
        <p14:creationId xmlns:p14="http://schemas.microsoft.com/office/powerpoint/2010/main" val="29165679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241227"/>
            <a:ext cx="7772400" cy="1609344"/>
          </a:xfrm>
        </p:spPr>
        <p:txBody>
          <a:bodyPr/>
          <a:lstStyle/>
          <a:p>
            <a:r>
              <a:rPr lang="en-US" dirty="0" smtClean="0"/>
              <a:t>Title I, Part A LEA-level Cost Objectives</a:t>
            </a:r>
            <a:endParaRPr lang="en-US" dirty="0"/>
          </a:p>
        </p:txBody>
      </p:sp>
      <p:sp>
        <p:nvSpPr>
          <p:cNvPr id="6" name="Content Placeholder 5"/>
          <p:cNvSpPr>
            <a:spLocks noGrp="1"/>
          </p:cNvSpPr>
          <p:nvPr>
            <p:ph idx="1"/>
          </p:nvPr>
        </p:nvSpPr>
        <p:spPr>
          <a:xfrm>
            <a:off x="533400" y="1850571"/>
            <a:ext cx="8240486" cy="4787339"/>
          </a:xfrm>
        </p:spPr>
        <p:txBody>
          <a:bodyPr>
            <a:normAutofit fontScale="85000" lnSpcReduction="20000"/>
          </a:bodyPr>
          <a:lstStyle/>
          <a:p>
            <a:r>
              <a:rPr lang="en-US" dirty="0" smtClean="0"/>
              <a:t>LEA-level Administration (public and equitable services)</a:t>
            </a:r>
          </a:p>
          <a:p>
            <a:pPr lvl="0"/>
            <a:r>
              <a:rPr lang="en-US" dirty="0" smtClean="0"/>
              <a:t>School </a:t>
            </a:r>
            <a:r>
              <a:rPr lang="en-US" dirty="0"/>
              <a:t>Choice Transportation and Supplemental Education Services (</a:t>
            </a:r>
            <a:r>
              <a:rPr lang="en-US" dirty="0" smtClean="0"/>
              <a:t>SES)</a:t>
            </a:r>
          </a:p>
          <a:p>
            <a:pPr lvl="1"/>
            <a:r>
              <a:rPr lang="en-US" dirty="0" smtClean="0"/>
              <a:t>20</a:t>
            </a:r>
            <a:r>
              <a:rPr lang="en-US" dirty="0"/>
              <a:t>% of LEA allocation (if school(s) identified for improvement) </a:t>
            </a:r>
          </a:p>
          <a:p>
            <a:pPr lvl="1"/>
            <a:r>
              <a:rPr lang="en-US" dirty="0"/>
              <a:t>Within the 20% - </a:t>
            </a:r>
            <a:r>
              <a:rPr lang="en-US" dirty="0" smtClean="0"/>
              <a:t>parental </a:t>
            </a:r>
            <a:r>
              <a:rPr lang="en-US" dirty="0"/>
              <a:t>outreach/ admin – up to .2% of LEA allocation</a:t>
            </a:r>
          </a:p>
          <a:p>
            <a:pPr lvl="0"/>
            <a:r>
              <a:rPr lang="en-US" dirty="0"/>
              <a:t>Equitable </a:t>
            </a:r>
            <a:r>
              <a:rPr lang="en-US" dirty="0" smtClean="0"/>
              <a:t>Services</a:t>
            </a:r>
          </a:p>
          <a:p>
            <a:pPr lvl="0"/>
            <a:r>
              <a:rPr lang="en-US" dirty="0" smtClean="0"/>
              <a:t>Professional Development</a:t>
            </a:r>
          </a:p>
          <a:p>
            <a:pPr lvl="1"/>
            <a:r>
              <a:rPr lang="en-US" dirty="0" smtClean="0"/>
              <a:t>10</a:t>
            </a:r>
            <a:r>
              <a:rPr lang="en-US" dirty="0"/>
              <a:t>% of LEA allocation (if LEA </a:t>
            </a:r>
            <a:r>
              <a:rPr lang="en-US" dirty="0" smtClean="0"/>
              <a:t>identified </a:t>
            </a:r>
            <a:r>
              <a:rPr lang="en-US" dirty="0"/>
              <a:t>for improvement)</a:t>
            </a:r>
          </a:p>
          <a:p>
            <a:pPr lvl="0"/>
            <a:r>
              <a:rPr lang="en-US" dirty="0"/>
              <a:t>Professional </a:t>
            </a:r>
            <a:r>
              <a:rPr lang="en-US" dirty="0" smtClean="0"/>
              <a:t>Development</a:t>
            </a:r>
          </a:p>
          <a:p>
            <a:pPr lvl="1"/>
            <a:r>
              <a:rPr lang="en-US" dirty="0" smtClean="0"/>
              <a:t>10</a:t>
            </a:r>
            <a:r>
              <a:rPr lang="en-US" dirty="0"/>
              <a:t>% of each school’s Title I Part A allocation (if school is </a:t>
            </a:r>
            <a:r>
              <a:rPr lang="en-US" dirty="0" smtClean="0"/>
              <a:t>identified </a:t>
            </a:r>
            <a:r>
              <a:rPr lang="en-US" dirty="0"/>
              <a:t>for improvement)</a:t>
            </a:r>
          </a:p>
          <a:p>
            <a:pPr lvl="0"/>
            <a:r>
              <a:rPr lang="en-US" dirty="0"/>
              <a:t>Parental </a:t>
            </a:r>
            <a:r>
              <a:rPr lang="en-US" dirty="0" smtClean="0"/>
              <a:t>Involvement</a:t>
            </a:r>
          </a:p>
          <a:p>
            <a:pPr lvl="1"/>
            <a:r>
              <a:rPr lang="en-US" dirty="0" smtClean="0"/>
              <a:t>At </a:t>
            </a:r>
            <a:r>
              <a:rPr lang="en-US" dirty="0"/>
              <a:t>least 1% of LEA allocation</a:t>
            </a:r>
          </a:p>
          <a:p>
            <a:pPr lvl="0"/>
            <a:r>
              <a:rPr lang="en-US" dirty="0"/>
              <a:t>Districtwide Initiatives</a:t>
            </a:r>
          </a:p>
          <a:p>
            <a:pPr lvl="0"/>
            <a:r>
              <a:rPr lang="en-US" dirty="0"/>
              <a:t>Incentives and rewards to teachers to work in Title I schools in improvement, corrective action, and </a:t>
            </a:r>
            <a:r>
              <a:rPr lang="en-US" dirty="0" smtClean="0"/>
              <a:t>restructuring</a:t>
            </a:r>
          </a:p>
          <a:p>
            <a:pPr lvl="1"/>
            <a:r>
              <a:rPr lang="en-US" dirty="0" smtClean="0"/>
              <a:t>no </a:t>
            </a:r>
            <a:r>
              <a:rPr lang="en-US" dirty="0"/>
              <a:t>more than 5% of LEA allocation</a:t>
            </a:r>
          </a:p>
          <a:p>
            <a:pPr lvl="0"/>
            <a:r>
              <a:rPr lang="en-US" dirty="0"/>
              <a:t>Title I Part A Programmatic </a:t>
            </a:r>
            <a:r>
              <a:rPr lang="en-US" dirty="0" smtClean="0"/>
              <a:t>Costs</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20</a:t>
            </a:fld>
            <a:endParaRPr lang="en-US" dirty="0"/>
          </a:p>
        </p:txBody>
      </p:sp>
    </p:spTree>
    <p:extLst>
      <p:ext uri="{BB962C8B-B14F-4D97-AF65-F5344CB8AC3E}">
        <p14:creationId xmlns:p14="http://schemas.microsoft.com/office/powerpoint/2010/main" val="832198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Not Cost Objectives</a:t>
            </a:r>
            <a:endParaRPr lang="en-US" dirty="0"/>
          </a:p>
        </p:txBody>
      </p:sp>
      <p:sp>
        <p:nvSpPr>
          <p:cNvPr id="3" name="Content Placeholder 2"/>
          <p:cNvSpPr>
            <a:spLocks noGrp="1"/>
          </p:cNvSpPr>
          <p:nvPr>
            <p:ph idx="1"/>
          </p:nvPr>
        </p:nvSpPr>
        <p:spPr>
          <a:xfrm>
            <a:off x="685800" y="1838379"/>
            <a:ext cx="7772400" cy="4050792"/>
          </a:xfrm>
        </p:spPr>
        <p:txBody>
          <a:bodyPr/>
          <a:lstStyle/>
          <a:p>
            <a:endParaRPr lang="en-US" dirty="0" smtClean="0"/>
          </a:p>
          <a:p>
            <a:r>
              <a:rPr lang="en-US" dirty="0" smtClean="0"/>
              <a:t>Federal programs</a:t>
            </a:r>
          </a:p>
          <a:p>
            <a:r>
              <a:rPr lang="en-US" dirty="0" smtClean="0"/>
              <a:t>Title I, Part A</a:t>
            </a:r>
          </a:p>
          <a:p>
            <a:r>
              <a:rPr lang="en-US" dirty="0" smtClean="0"/>
              <a:t>Doing my job</a:t>
            </a:r>
          </a:p>
          <a:p>
            <a:r>
              <a:rPr lang="en-US" dirty="0" err="1" smtClean="0"/>
              <a:t>ESEA</a:t>
            </a:r>
            <a:endParaRPr lang="en-US" dirty="0" smtClean="0"/>
          </a:p>
          <a:p>
            <a:r>
              <a:rPr lang="en-US" dirty="0" smtClean="0"/>
              <a:t>Working on initiatives and programs that benefit Title I students</a:t>
            </a:r>
          </a:p>
          <a:p>
            <a:r>
              <a:rPr lang="en-US" dirty="0" smtClean="0"/>
              <a:t>Director of Federal Programs</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21</a:t>
            </a:fld>
            <a:endParaRPr lang="en-US" dirty="0"/>
          </a:p>
        </p:txBody>
      </p:sp>
    </p:spTree>
    <p:extLst>
      <p:ext uri="{BB962C8B-B14F-4D97-AF65-F5344CB8AC3E}">
        <p14:creationId xmlns:p14="http://schemas.microsoft.com/office/powerpoint/2010/main" val="173340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p:txBody>
          <a:bodyPr>
            <a:noAutofit/>
          </a:bodyPr>
          <a:lstStyle/>
          <a:p>
            <a:pPr algn="ctr" eaLnBrk="1" hangingPunct="1"/>
            <a:r>
              <a:rPr lang="en-US" sz="3600" dirty="0" smtClean="0">
                <a:ea typeface="ＭＳ Ｐゴシック" pitchFamily="34" charset="-128"/>
              </a:rPr>
              <a:t>Time and Effort Guidance by </a:t>
            </a:r>
            <a:r>
              <a:rPr lang="en-US" sz="3600" dirty="0" err="1" smtClean="0">
                <a:ea typeface="ＭＳ Ｐゴシック" pitchFamily="34" charset="-128"/>
              </a:rPr>
              <a:t>OCFO</a:t>
            </a:r>
            <a:r>
              <a:rPr lang="en-US" sz="3600" dirty="0">
                <a:ea typeface="ＭＳ Ｐゴシック" pitchFamily="34" charset="-128"/>
              </a:rPr>
              <a:t>?</a:t>
            </a:r>
            <a:endParaRPr lang="en-US" sz="3600" dirty="0" smtClean="0">
              <a:ea typeface="ＭＳ Ｐゴシック" pitchFamily="34" charset="-128"/>
            </a:endParaRPr>
          </a:p>
        </p:txBody>
      </p:sp>
      <p:sp>
        <p:nvSpPr>
          <p:cNvPr id="3" name="Content Placeholder 2"/>
          <p:cNvSpPr>
            <a:spLocks noGrp="1"/>
          </p:cNvSpPr>
          <p:nvPr>
            <p:ph idx="1"/>
          </p:nvPr>
        </p:nvSpPr>
        <p:spPr/>
        <p:txBody>
          <a:bodyPr/>
          <a:lstStyle/>
          <a:p>
            <a:pPr marL="0" indent="0">
              <a:buNone/>
            </a:pPr>
            <a:r>
              <a:rPr lang="en-US" sz="2800" dirty="0" smtClean="0"/>
              <a:t>Does it still apply?</a:t>
            </a:r>
          </a:p>
          <a:p>
            <a:r>
              <a:rPr lang="en-US" dirty="0"/>
              <a:t>It is possible to work on a single cost objective even if an employee works on more than one Federal award or on a Federal award and a non-Federal award. </a:t>
            </a:r>
          </a:p>
          <a:p>
            <a:r>
              <a:rPr lang="en-US" b="1" i="1" dirty="0"/>
              <a:t>The key to determining whether it is a single cost objective is whether the employee’s salary and wages can be supported </a:t>
            </a:r>
            <a:r>
              <a:rPr lang="en-US" b="1" i="1" u="sng" dirty="0"/>
              <a:t>in full </a:t>
            </a:r>
            <a:r>
              <a:rPr lang="en-US" b="1" i="1" dirty="0"/>
              <a:t>from each of the Federal awards on which the employee is working or from the Federal award alone if the employee’s salary is also paid with non-Federal funds.</a:t>
            </a:r>
          </a:p>
          <a:p>
            <a:endParaRPr lang="en-US" dirty="0"/>
          </a:p>
        </p:txBody>
      </p:sp>
      <p:sp>
        <p:nvSpPr>
          <p:cNvPr id="6" name="Slide Number Placeholder 4"/>
          <p:cNvSpPr>
            <a:spLocks noGrp="1"/>
          </p:cNvSpPr>
          <p:nvPr>
            <p:ph type="sldNum" sz="quarter" idx="12"/>
          </p:nvPr>
        </p:nvSpPr>
        <p:spPr>
          <a:prstGeom prst="bracketPair">
            <a:avLst>
              <a:gd name="adj" fmla="val 17949"/>
            </a:avLst>
          </a:prstGeom>
        </p:spPr>
        <p:txBody>
          <a:bodyPr/>
          <a:lstStyle/>
          <a:p>
            <a:fld id="{42254AD2-DCA9-4179-8AD1-4FA5A1EAB3FA}" type="slidenum">
              <a:rPr lang="en-US" smtClean="0">
                <a:solidFill>
                  <a:schemeClr val="tx2"/>
                </a:solidFill>
              </a:rPr>
              <a:pPr/>
              <a:t>22</a:t>
            </a:fld>
            <a:endParaRPr lang="en-US" dirty="0">
              <a:solidFill>
                <a:schemeClr val="tx2"/>
              </a:solidFill>
            </a:endParaRPr>
          </a:p>
        </p:txBody>
      </p:sp>
      <p:sp>
        <p:nvSpPr>
          <p:cNvPr id="16387" name="Rectangle 3"/>
          <p:cNvSpPr>
            <a:spLocks noChangeArrowheads="1"/>
          </p:cNvSpPr>
          <p:nvPr/>
        </p:nvSpPr>
        <p:spPr bwMode="auto">
          <a:xfrm>
            <a:off x="851807" y="5460968"/>
            <a:ext cx="5943600" cy="738664"/>
          </a:xfrm>
          <a:prstGeom prst="rect">
            <a:avLst/>
          </a:prstGeom>
          <a:noFill/>
          <a:ln w="9525">
            <a:noFill/>
            <a:miter lim="800000"/>
            <a:headEnd/>
            <a:tailEnd/>
          </a:ln>
        </p:spPr>
        <p:txBody>
          <a:bodyPr wrap="square">
            <a:spAutoFit/>
          </a:bodyPr>
          <a:lstStyle/>
          <a:p>
            <a:r>
              <a:rPr lang="en-US" sz="2100" dirty="0">
                <a:hlinkClick r:id="rId2"/>
              </a:rPr>
              <a:t>http://www2.ed.gov/policy/fund/guid/gposbul/time-and-effort-reporting.html</a:t>
            </a:r>
            <a:endParaRPr lang="en-US" sz="2100" dirty="0"/>
          </a:p>
        </p:txBody>
      </p:sp>
    </p:spTree>
    <p:extLst>
      <p:ext uri="{BB962C8B-B14F-4D97-AF65-F5344CB8AC3E}">
        <p14:creationId xmlns:p14="http://schemas.microsoft.com/office/powerpoint/2010/main" val="36670054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Allocable </a:t>
            </a:r>
            <a:r>
              <a:rPr lang="en-US" dirty="0" smtClean="0"/>
              <a:t>Costs</a:t>
            </a:r>
            <a:endParaRPr lang="en-US" dirty="0"/>
          </a:p>
        </p:txBody>
      </p:sp>
      <p:sp>
        <p:nvSpPr>
          <p:cNvPr id="3" name="Content Placeholder 2"/>
          <p:cNvSpPr>
            <a:spLocks noGrp="1"/>
          </p:cNvSpPr>
          <p:nvPr>
            <p:ph idx="1"/>
          </p:nvPr>
        </p:nvSpPr>
        <p:spPr/>
        <p:txBody>
          <a:bodyPr/>
          <a:lstStyle/>
          <a:p>
            <a:r>
              <a:rPr lang="en-US" dirty="0" smtClean="0"/>
              <a:t>Any cost allocable to a particular Federal award under the principles in Part 200 may not be charged to other Federal awards to overcome fund deficiencies, to avoid restrictions imposed by Federal Statutes, regulations, or terms and conditions of the Federal awards, or for other reasons. </a:t>
            </a:r>
          </a:p>
          <a:p>
            <a:r>
              <a:rPr lang="en-US" dirty="0" smtClean="0"/>
              <a:t>However, this prohibition would not preclude the non-Federal entity from shifting costs that are allowable under two or more Federal awards in accordance with existing Federal statutes, regulations, or the terms and conditions of the Federal award.  200.405(c) </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23</a:t>
            </a:fld>
            <a:endParaRPr lang="en-US" dirty="0"/>
          </a:p>
        </p:txBody>
      </p:sp>
    </p:spTree>
    <p:extLst>
      <p:ext uri="{BB962C8B-B14F-4D97-AF65-F5344CB8AC3E}">
        <p14:creationId xmlns:p14="http://schemas.microsoft.com/office/powerpoint/2010/main" val="1310566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Allocable Costs (cont.)</a:t>
            </a:r>
            <a:endParaRPr lang="en-US" dirty="0"/>
          </a:p>
        </p:txBody>
      </p:sp>
      <p:sp>
        <p:nvSpPr>
          <p:cNvPr id="3" name="Content Placeholder 2"/>
          <p:cNvSpPr>
            <a:spLocks noGrp="1"/>
          </p:cNvSpPr>
          <p:nvPr>
            <p:ph idx="1"/>
          </p:nvPr>
        </p:nvSpPr>
        <p:spPr/>
        <p:txBody>
          <a:bodyPr/>
          <a:lstStyle/>
          <a:p>
            <a:r>
              <a:rPr lang="en-US" dirty="0" smtClean="0"/>
              <a:t>If a cost benefits two or more projects or activities in proportions that can be determined without undue effort or cost, the cost should be allocated to the projects based on proportional benefit. </a:t>
            </a:r>
          </a:p>
          <a:p>
            <a:r>
              <a:rPr lang="en-US" dirty="0" smtClean="0"/>
              <a:t>If cost benefits two or more projects or activities in proportions that cannot be determined because of the interrelationship of the work involved, then notwithstanding 200.405(c), the </a:t>
            </a:r>
            <a:r>
              <a:rPr lang="en-US" smtClean="0"/>
              <a:t>costs may </a:t>
            </a:r>
            <a:r>
              <a:rPr lang="en-US" dirty="0" smtClean="0"/>
              <a:t>be allocated or transferred to benefited projects on any reasonable documented basis. </a:t>
            </a:r>
          </a:p>
          <a:p>
            <a:pPr marL="0" indent="0">
              <a:buNone/>
            </a:pPr>
            <a:r>
              <a:rPr lang="en-US" dirty="0" smtClean="0"/>
              <a:t>200.405(d) </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24</a:t>
            </a:fld>
            <a:endParaRPr lang="en-US" dirty="0"/>
          </a:p>
        </p:txBody>
      </p:sp>
    </p:spTree>
    <p:extLst>
      <p:ext uri="{BB962C8B-B14F-4D97-AF65-F5344CB8AC3E}">
        <p14:creationId xmlns:p14="http://schemas.microsoft.com/office/powerpoint/2010/main" val="842746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24330" y="892629"/>
            <a:ext cx="6961886" cy="3853107"/>
          </a:xfrm>
        </p:spPr>
        <p:txBody>
          <a:bodyPr>
            <a:normAutofit/>
          </a:bodyPr>
          <a:lstStyle/>
          <a:p>
            <a:r>
              <a:rPr lang="en-US" sz="6000" dirty="0" smtClean="0"/>
              <a:t>Other Significant Requirements</a:t>
            </a:r>
            <a:endParaRPr lang="en-US" sz="6000" dirty="0"/>
          </a:p>
        </p:txBody>
      </p:sp>
      <p:sp>
        <p:nvSpPr>
          <p:cNvPr id="5" name="Text Placeholder 4"/>
          <p:cNvSpPr>
            <a:spLocks noGrp="1"/>
          </p:cNvSpPr>
          <p:nvPr>
            <p:ph type="body" idx="1"/>
          </p:nvPr>
        </p:nvSpPr>
        <p:spPr/>
        <p:txBody>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0313" y="234935"/>
            <a:ext cx="2380343" cy="1747172"/>
          </a:xfrm>
          <a:prstGeom prst="rect">
            <a:avLst/>
          </a:prstGeom>
        </p:spPr>
      </p:pic>
      <p:sp>
        <p:nvSpPr>
          <p:cNvPr id="2" name="Slide Number Placeholder 1"/>
          <p:cNvSpPr>
            <a:spLocks noGrp="1"/>
          </p:cNvSpPr>
          <p:nvPr>
            <p:ph type="sldNum" sz="quarter" idx="12"/>
          </p:nvPr>
        </p:nvSpPr>
        <p:spPr/>
        <p:txBody>
          <a:bodyPr/>
          <a:lstStyle/>
          <a:p>
            <a:fld id="{4FAB73BC-B049-4115-A692-8D63A059BFB8}" type="slidenum">
              <a:rPr lang="en-US" smtClean="0"/>
              <a:pPr/>
              <a:t>25</a:t>
            </a:fld>
            <a:endParaRPr lang="en-US" dirty="0"/>
          </a:p>
        </p:txBody>
      </p:sp>
    </p:spTree>
    <p:extLst>
      <p:ext uri="{BB962C8B-B14F-4D97-AF65-F5344CB8AC3E}">
        <p14:creationId xmlns:p14="http://schemas.microsoft.com/office/powerpoint/2010/main" val="29806276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fontAlgn="auto" hangingPunct="1">
              <a:spcAft>
                <a:spcPts val="0"/>
              </a:spcAft>
              <a:defRPr/>
            </a:pPr>
            <a:r>
              <a:rPr lang="en-US" sz="3600" dirty="0" smtClean="0"/>
              <a:t>USE OF BUDGET ESTIMATES</a:t>
            </a:r>
            <a:endParaRPr lang="en-US" sz="3600" dirty="0"/>
          </a:p>
        </p:txBody>
      </p:sp>
      <p:sp>
        <p:nvSpPr>
          <p:cNvPr id="3" name="Content Placeholder 2"/>
          <p:cNvSpPr>
            <a:spLocks noGrp="1"/>
          </p:cNvSpPr>
          <p:nvPr>
            <p:ph idx="1"/>
          </p:nvPr>
        </p:nvSpPr>
        <p:spPr/>
        <p:txBody>
          <a:bodyPr rtlCol="0" anchor="t">
            <a:normAutofit fontScale="92500"/>
          </a:bodyPr>
          <a:lstStyle/>
          <a:p>
            <a:pPr>
              <a:buFont typeface="Wingdings" panose="05000000000000000000" pitchFamily="2" charset="2"/>
              <a:buChar char="§"/>
              <a:defRPr/>
            </a:pPr>
            <a:r>
              <a:rPr lang="en-US" sz="2800" dirty="0" smtClean="0"/>
              <a:t>Budget </a:t>
            </a:r>
            <a:r>
              <a:rPr lang="en-US" sz="2800" dirty="0"/>
              <a:t>estimates alone do not qualify as support for charges to Federal awards 200.430(</a:t>
            </a:r>
            <a:r>
              <a:rPr lang="en-US" sz="2800" dirty="0" err="1"/>
              <a:t>i</a:t>
            </a:r>
            <a:r>
              <a:rPr lang="en-US" sz="2800" dirty="0"/>
              <a:t>)(1)(viii</a:t>
            </a:r>
            <a:r>
              <a:rPr lang="en-US" sz="2800" dirty="0" smtClean="0"/>
              <a:t>)</a:t>
            </a:r>
          </a:p>
          <a:p>
            <a:pPr>
              <a:buFont typeface="Wingdings" panose="05000000000000000000" pitchFamily="2" charset="2"/>
              <a:buChar char="§"/>
              <a:defRPr/>
            </a:pPr>
            <a:r>
              <a:rPr lang="en-US" sz="2800" dirty="0" smtClean="0"/>
              <a:t>May be used for interim accounting purposes if:</a:t>
            </a:r>
          </a:p>
          <a:p>
            <a:pPr lvl="1">
              <a:buFont typeface="Wingdings" panose="05000000000000000000" pitchFamily="2" charset="2"/>
              <a:buChar char="§"/>
              <a:defRPr/>
            </a:pPr>
            <a:r>
              <a:rPr lang="en-US" sz="2600" dirty="0" smtClean="0"/>
              <a:t>Produces reasonable approximations</a:t>
            </a:r>
          </a:p>
          <a:p>
            <a:pPr lvl="1">
              <a:buFont typeface="Wingdings" panose="05000000000000000000" pitchFamily="2" charset="2"/>
              <a:buChar char="§"/>
              <a:defRPr/>
            </a:pPr>
            <a:r>
              <a:rPr lang="en-US" sz="2600" dirty="0" smtClean="0"/>
              <a:t>Significant changes to the corresponding work activity are identified in a timely manner</a:t>
            </a:r>
          </a:p>
          <a:p>
            <a:pPr lvl="1">
              <a:buFont typeface="Wingdings" panose="05000000000000000000" pitchFamily="2" charset="2"/>
              <a:buChar char="§"/>
              <a:defRPr/>
            </a:pPr>
            <a:r>
              <a:rPr lang="en-US" sz="2600" dirty="0" smtClean="0"/>
              <a:t>Internal controls in place to review after-the-fact interim charges based on budget estimates</a:t>
            </a:r>
          </a:p>
          <a:p>
            <a:pPr lvl="1">
              <a:buFont typeface="Wingdings" panose="05000000000000000000" pitchFamily="2" charset="2"/>
              <a:buChar char="§"/>
              <a:defRPr/>
            </a:pPr>
            <a:endParaRPr lang="en-US" sz="2600" dirty="0" smtClean="0"/>
          </a:p>
          <a:p>
            <a:pPr lvl="1">
              <a:buFont typeface="Wingdings" panose="05000000000000000000" pitchFamily="2" charset="2"/>
              <a:buChar char="§"/>
              <a:defRPr/>
            </a:pPr>
            <a:endParaRPr lang="en-US" sz="2600" dirty="0"/>
          </a:p>
          <a:p>
            <a:pPr eaLnBrk="1" fontAlgn="auto" hangingPunct="1">
              <a:buFont typeface="Wingdings" panose="05000000000000000000" pitchFamily="2" charset="2"/>
              <a:buChar char="§"/>
              <a:defRPr/>
            </a:pPr>
            <a:endParaRPr lang="en-US" sz="2800" dirty="0" smtClean="0"/>
          </a:p>
          <a:p>
            <a:pPr marL="0" indent="0" eaLnBrk="1" fontAlgn="auto" hangingPunct="1">
              <a:buFont typeface="Wingdings 2" charset="2"/>
              <a:buNone/>
              <a:defRPr/>
            </a:pPr>
            <a:endParaRPr lang="en-US" sz="3600" dirty="0"/>
          </a:p>
        </p:txBody>
      </p:sp>
      <p:sp>
        <p:nvSpPr>
          <p:cNvPr id="860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AE744E76-1007-43E2-AD63-4D68BA297547}" type="slidenum">
              <a:rPr lang="en-US" altLang="en-US" sz="2000">
                <a:solidFill>
                  <a:schemeClr val="tx2"/>
                </a:solidFill>
              </a:rPr>
              <a:pPr/>
              <a:t>26</a:t>
            </a:fld>
            <a:endParaRPr lang="en-US" altLang="en-US" sz="2000" dirty="0">
              <a:solidFill>
                <a:schemeClr val="tx2"/>
              </a:solidFill>
            </a:endParaRPr>
          </a:p>
        </p:txBody>
      </p:sp>
    </p:spTree>
    <p:extLst>
      <p:ext uri="{BB962C8B-B14F-4D97-AF65-F5344CB8AC3E}">
        <p14:creationId xmlns:p14="http://schemas.microsoft.com/office/powerpoint/2010/main" val="37370480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Percentages</a:t>
            </a:r>
            <a:endParaRPr lang="en-US" dirty="0"/>
          </a:p>
        </p:txBody>
      </p:sp>
      <p:sp>
        <p:nvSpPr>
          <p:cNvPr id="3" name="Content Placeholder 2"/>
          <p:cNvSpPr>
            <a:spLocks noGrp="1"/>
          </p:cNvSpPr>
          <p:nvPr>
            <p:ph idx="1"/>
          </p:nvPr>
        </p:nvSpPr>
        <p:spPr/>
        <p:txBody>
          <a:bodyPr>
            <a:normAutofit/>
          </a:bodyPr>
          <a:lstStyle/>
          <a:p>
            <a:r>
              <a:rPr lang="en-US" sz="2400" dirty="0" smtClean="0"/>
              <a:t>Because practices vary as to the activity constituting a full workload, records may reflect categories of activities expressed as a percentage distribution of total activities. </a:t>
            </a:r>
            <a:r>
              <a:rPr lang="en-US" sz="2400" dirty="0"/>
              <a:t>200.430(i)(1</a:t>
            </a:r>
            <a:r>
              <a:rPr lang="en-US" sz="2400" dirty="0" smtClean="0"/>
              <a:t>)(ix)</a:t>
            </a:r>
            <a:endParaRPr lang="en-US" sz="2400" dirty="0"/>
          </a:p>
          <a:p>
            <a:endParaRPr lang="en-US" sz="2400" dirty="0"/>
          </a:p>
        </p:txBody>
      </p:sp>
      <p:sp>
        <p:nvSpPr>
          <p:cNvPr id="4" name="Slide Number Placeholder 3"/>
          <p:cNvSpPr>
            <a:spLocks noGrp="1"/>
          </p:cNvSpPr>
          <p:nvPr>
            <p:ph type="sldNum" sz="quarter" idx="12"/>
          </p:nvPr>
        </p:nvSpPr>
        <p:spPr/>
        <p:txBody>
          <a:bodyPr/>
          <a:lstStyle/>
          <a:p>
            <a:fld id="{4FAB73BC-B049-4115-A692-8D63A059BFB8}" type="slidenum">
              <a:rPr lang="en-US" smtClean="0"/>
              <a:t>27</a:t>
            </a:fld>
            <a:endParaRPr lang="en-US" dirty="0"/>
          </a:p>
        </p:txBody>
      </p:sp>
    </p:spTree>
    <p:extLst>
      <p:ext uri="{BB962C8B-B14F-4D97-AF65-F5344CB8AC3E}">
        <p14:creationId xmlns:p14="http://schemas.microsoft.com/office/powerpoint/2010/main" val="7344247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Focus on </a:t>
            </a:r>
            <a:r>
              <a:rPr lang="en-US" dirty="0" err="1" smtClean="0"/>
              <a:t>ihe</a:t>
            </a:r>
            <a:r>
              <a:rPr lang="en-US" cap="small" dirty="0" err="1" smtClean="0"/>
              <a:t>s</a:t>
            </a:r>
            <a:endParaRPr lang="en-US" i="1" cap="small" dirty="0"/>
          </a:p>
        </p:txBody>
      </p:sp>
      <p:sp>
        <p:nvSpPr>
          <p:cNvPr id="3" name="Content Placeholder 2"/>
          <p:cNvSpPr>
            <a:spLocks noGrp="1"/>
          </p:cNvSpPr>
          <p:nvPr>
            <p:ph idx="1"/>
          </p:nvPr>
        </p:nvSpPr>
        <p:spPr/>
        <p:txBody>
          <a:bodyPr/>
          <a:lstStyle/>
          <a:p>
            <a:pPr>
              <a:buSzPct val="150000"/>
            </a:pPr>
            <a:r>
              <a:rPr lang="en-US" sz="2400" dirty="0" smtClean="0"/>
              <a:t>It is recognized that teaching, research, service, and administration are often inextricably intermingled in an academic setting.  </a:t>
            </a:r>
          </a:p>
          <a:p>
            <a:pPr>
              <a:buSzPct val="150000"/>
            </a:pPr>
            <a:r>
              <a:rPr lang="en-US" sz="2400" dirty="0" smtClean="0"/>
              <a:t>When recording salaries and wages charged to Federal awards for IHEs, a precise assessment of factors that contribute to costs is therefore not always feasible, nor is it expected. 200.430(i)(1)(x)</a:t>
            </a:r>
          </a:p>
          <a:p>
            <a:endParaRPr lang="en-US" dirty="0"/>
          </a:p>
        </p:txBody>
      </p:sp>
      <p:sp>
        <p:nvSpPr>
          <p:cNvPr id="4" name="Slide Number Placeholder 3"/>
          <p:cNvSpPr>
            <a:spLocks noGrp="1"/>
          </p:cNvSpPr>
          <p:nvPr>
            <p:ph type="sldNum" sz="quarter" idx="12"/>
          </p:nvPr>
        </p:nvSpPr>
        <p:spPr/>
        <p:txBody>
          <a:bodyPr/>
          <a:lstStyle/>
          <a:p>
            <a:pPr>
              <a:defRPr/>
            </a:pPr>
            <a:fld id="{25953566-6F6B-4717-86E9-2FE94062EB93}" type="slidenum">
              <a:rPr lang="en-US" sz="2000" smtClean="0"/>
              <a:pPr>
                <a:defRPr/>
              </a:pPr>
              <a:t>28</a:t>
            </a:fld>
            <a:endParaRPr lang="en-US" sz="2000" dirty="0"/>
          </a:p>
        </p:txBody>
      </p:sp>
    </p:spTree>
    <p:extLst>
      <p:ext uri="{BB962C8B-B14F-4D97-AF65-F5344CB8AC3E}">
        <p14:creationId xmlns:p14="http://schemas.microsoft.com/office/powerpoint/2010/main" val="17842125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a:t>
            </a:r>
            <a:endParaRPr lang="en-US" dirty="0"/>
          </a:p>
        </p:txBody>
      </p:sp>
      <p:sp>
        <p:nvSpPr>
          <p:cNvPr id="3" name="Content Placeholder 2"/>
          <p:cNvSpPr>
            <a:spLocks noGrp="1"/>
          </p:cNvSpPr>
          <p:nvPr>
            <p:ph idx="1"/>
          </p:nvPr>
        </p:nvSpPr>
        <p:spPr/>
        <p:txBody>
          <a:bodyPr/>
          <a:lstStyle/>
          <a:p>
            <a:r>
              <a:rPr lang="en-US" sz="2800" dirty="0" smtClean="0"/>
              <a:t>For </a:t>
            </a:r>
            <a:r>
              <a:rPr lang="en-US" sz="2800" dirty="0"/>
              <a:t>records </a:t>
            </a:r>
            <a:r>
              <a:rPr lang="en-US" sz="2800" dirty="0" smtClean="0"/>
              <a:t>which meet </a:t>
            </a:r>
            <a:r>
              <a:rPr lang="en-US" sz="2800" dirty="0"/>
              <a:t>the standards, the non-federal entity </a:t>
            </a:r>
            <a:r>
              <a:rPr lang="en-US" sz="2800" u="sng" dirty="0"/>
              <a:t>will not be required to provide additional support or documentation for the work performed.</a:t>
            </a:r>
            <a:r>
              <a:rPr lang="en-US" sz="2800" dirty="0"/>
              <a:t> </a:t>
            </a:r>
            <a:r>
              <a:rPr lang="en-US" sz="2800" dirty="0" smtClean="0"/>
              <a:t>200.430(i</a:t>
            </a:r>
            <a:r>
              <a:rPr lang="en-US" sz="2800" dirty="0"/>
              <a:t>)(2) </a:t>
            </a:r>
          </a:p>
          <a:p>
            <a:endParaRPr lang="en-US" dirty="0" smtClean="0"/>
          </a:p>
          <a:p>
            <a:r>
              <a:rPr lang="en-US" dirty="0" err="1" smtClean="0"/>
              <a:t>DOL</a:t>
            </a:r>
            <a:r>
              <a:rPr lang="en-US" dirty="0" smtClean="0"/>
              <a:t> regulations for Fair Labor Standards Act must still be met (i.e. charges must be supported by records indicating the total </a:t>
            </a:r>
            <a:r>
              <a:rPr lang="en-US" dirty="0" err="1" smtClean="0"/>
              <a:t>nuber</a:t>
            </a:r>
            <a:r>
              <a:rPr lang="en-US" dirty="0" smtClean="0"/>
              <a:t> of hours worked each day).</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29</a:t>
            </a:fld>
            <a:endParaRPr lang="en-US" dirty="0"/>
          </a:p>
        </p:txBody>
      </p:sp>
    </p:spTree>
    <p:extLst>
      <p:ext uri="{BB962C8B-B14F-4D97-AF65-F5344CB8AC3E}">
        <p14:creationId xmlns:p14="http://schemas.microsoft.com/office/powerpoint/2010/main" val="589460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76238" y="228600"/>
            <a:ext cx="8534400" cy="838200"/>
          </a:xfrm>
        </p:spPr>
        <p:txBody>
          <a:bodyPr/>
          <a:lstStyle/>
          <a:p>
            <a:pPr eaLnBrk="1" hangingPunct="1"/>
            <a:r>
              <a:rPr lang="en-US" altLang="en-US" sz="3600" smtClean="0"/>
              <a:t>Structure of the NEW EDGAR</a:t>
            </a:r>
          </a:p>
        </p:txBody>
      </p:sp>
      <p:sp>
        <p:nvSpPr>
          <p:cNvPr id="20483" name="Content Placeholder 2"/>
          <p:cNvSpPr>
            <a:spLocks noGrp="1"/>
          </p:cNvSpPr>
          <p:nvPr>
            <p:ph idx="1"/>
          </p:nvPr>
        </p:nvSpPr>
        <p:spPr>
          <a:xfrm>
            <a:off x="381000" y="1524000"/>
            <a:ext cx="8534400" cy="4953000"/>
          </a:xfrm>
        </p:spPr>
        <p:txBody>
          <a:bodyPr/>
          <a:lstStyle/>
          <a:p>
            <a:r>
              <a:rPr lang="en-US" altLang="en-US" sz="2400" smtClean="0"/>
              <a:t>34 C.F.R. Part 74 - Administration of Grants and Agreements with IHEs, Hospitals, and other Non-Profit Orgs </a:t>
            </a:r>
            <a:r>
              <a:rPr lang="en-US" altLang="en-US" sz="2400" b="1" i="1" smtClean="0"/>
              <a:t>(removed)</a:t>
            </a:r>
          </a:p>
          <a:p>
            <a:r>
              <a:rPr lang="en-US" altLang="en-US" sz="2400" b="1" smtClean="0"/>
              <a:t>34 C.F.R. Part 75 - Direct Grant Programs</a:t>
            </a:r>
          </a:p>
          <a:p>
            <a:r>
              <a:rPr lang="en-US" altLang="en-US" sz="2400" b="1" smtClean="0"/>
              <a:t>34 C.F.R. Part 76 - State-Administered Programs </a:t>
            </a:r>
          </a:p>
          <a:p>
            <a:r>
              <a:rPr lang="en-US" altLang="en-US" sz="2400" b="1" smtClean="0"/>
              <a:t>34 C.F.R. Part 77 - Definitions </a:t>
            </a:r>
          </a:p>
          <a:p>
            <a:r>
              <a:rPr lang="en-US" altLang="en-US" sz="2400" smtClean="0"/>
              <a:t>34 C.F.R. Part 80 - Uniform Administrative Requirements for Grants and Cooperative Agreements to State and Local Govts </a:t>
            </a:r>
            <a:r>
              <a:rPr lang="en-US" altLang="en-US" sz="2400" b="1" i="1" smtClean="0"/>
              <a:t>(removed)</a:t>
            </a:r>
          </a:p>
          <a:p>
            <a:r>
              <a:rPr lang="en-US" altLang="en-US" sz="2400" b="1" smtClean="0"/>
              <a:t>34 C.F.R. Part 81 - The General Education Provisions Act </a:t>
            </a:r>
            <a:r>
              <a:rPr lang="en-US" altLang="en-US" sz="2800" b="1" smtClean="0"/>
              <a:t> </a:t>
            </a:r>
          </a:p>
        </p:txBody>
      </p:sp>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a:defRPr>
            </a:lvl3pPr>
            <a:lvl4pPr marL="1600200" indent="-228600">
              <a:spcBef>
                <a:spcPts val="400"/>
              </a:spcBef>
              <a:buClr>
                <a:srgbClr val="549FB3"/>
              </a:buClr>
              <a:buSzPct val="70000"/>
              <a:buFont typeface="Wingdings" panose="05000000000000000000" pitchFamily="2" charset="2"/>
              <a:buChar char=""/>
              <a:defRPr>
                <a:solidFill>
                  <a:schemeClr val="tx1"/>
                </a:solidFill>
                <a:latin typeface="Gill Sans MT" panose="020B0502020104020203"/>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a:defRPr>
            </a:lvl9pPr>
          </a:lstStyle>
          <a:p>
            <a:pPr fontAlgn="base">
              <a:spcBef>
                <a:spcPct val="0"/>
              </a:spcBef>
              <a:spcAft>
                <a:spcPct val="0"/>
              </a:spcAft>
              <a:buClrTx/>
              <a:buSzTx/>
              <a:buFontTx/>
              <a:buNone/>
            </a:pPr>
            <a:fld id="{41220AE1-E9A1-4DDE-8102-B2B0617FEFBF}" type="slidenum">
              <a:rPr lang="en-US" altLang="en-US" sz="1400" smtClean="0">
                <a:solidFill>
                  <a:schemeClr val="bg1"/>
                </a:solidFill>
                <a:latin typeface="Calibri" panose="020F0502020204030204" pitchFamily="34" charset="0"/>
                <a:cs typeface="Arial" panose="020B0604020202020204" pitchFamily="34" charset="0"/>
              </a:rPr>
              <a:pPr fontAlgn="base">
                <a:spcBef>
                  <a:spcPct val="0"/>
                </a:spcBef>
                <a:spcAft>
                  <a:spcPct val="0"/>
                </a:spcAft>
                <a:buClrTx/>
                <a:buSzTx/>
                <a:buFontTx/>
                <a:buNone/>
              </a:pPr>
              <a:t>3</a:t>
            </a:fld>
            <a:endParaRPr lang="en-US" altLang="en-US" sz="1400" dirty="0" smtClean="0">
              <a:solidFill>
                <a:schemeClr val="bg1"/>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956920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4400" dirty="0" smtClean="0">
                <a:ea typeface="ＭＳ Ｐゴシック" pitchFamily="34" charset="-128"/>
              </a:rPr>
              <a:t>Noncompliance</a:t>
            </a:r>
            <a:endParaRPr lang="en-US" b="1" dirty="0"/>
          </a:p>
        </p:txBody>
      </p:sp>
      <p:sp>
        <p:nvSpPr>
          <p:cNvPr id="3" name="Content Placeholder 2"/>
          <p:cNvSpPr>
            <a:spLocks noGrp="1"/>
          </p:cNvSpPr>
          <p:nvPr>
            <p:ph idx="1"/>
          </p:nvPr>
        </p:nvSpPr>
        <p:spPr/>
        <p:txBody>
          <a:bodyPr rtlCol="0">
            <a:noAutofit/>
          </a:bodyPr>
          <a:lstStyle/>
          <a:p>
            <a:pPr eaLnBrk="1" fontAlgn="auto" hangingPunct="1">
              <a:buFont typeface="Wingdings" panose="05000000000000000000" pitchFamily="2" charset="2"/>
              <a:buChar char="§"/>
              <a:defRPr/>
            </a:pPr>
            <a:r>
              <a:rPr lang="en-US" sz="2800" dirty="0" smtClean="0"/>
              <a:t>For a non-Federal entity where the records do not meet these standards:</a:t>
            </a:r>
          </a:p>
          <a:p>
            <a:pPr lvl="1">
              <a:defRPr/>
            </a:pPr>
            <a:r>
              <a:rPr lang="en-US" sz="2400" dirty="0" smtClean="0"/>
              <a:t> </a:t>
            </a:r>
            <a:r>
              <a:rPr lang="en-US" sz="2400" dirty="0" err="1" smtClean="0"/>
              <a:t>USDE</a:t>
            </a:r>
            <a:r>
              <a:rPr lang="en-US" sz="2400" dirty="0" smtClean="0"/>
              <a:t> may require personnel activity reports (</a:t>
            </a:r>
            <a:r>
              <a:rPr lang="en-US" sz="2400" dirty="0" err="1" smtClean="0"/>
              <a:t>PARs</a:t>
            </a:r>
            <a:r>
              <a:rPr lang="en-US" sz="2400" dirty="0" smtClean="0"/>
              <a:t>), including prescribed certifications or equivalent documentation that support the records as required in this section. 200.430(i</a:t>
            </a:r>
            <a:r>
              <a:rPr lang="en-US" sz="2400" dirty="0"/>
              <a:t>)(8</a:t>
            </a:r>
            <a:r>
              <a:rPr lang="en-US" sz="2400" dirty="0" smtClean="0"/>
              <a:t>)</a:t>
            </a:r>
            <a:endParaRPr lang="en-US" sz="2400" dirty="0"/>
          </a:p>
          <a:p>
            <a:pPr lvl="2">
              <a:defRPr/>
            </a:pPr>
            <a:r>
              <a:rPr lang="en-US" sz="2400" dirty="0"/>
              <a:t>PARs are not defined!!</a:t>
            </a:r>
          </a:p>
        </p:txBody>
      </p:sp>
      <p:sp>
        <p:nvSpPr>
          <p:cNvPr id="870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557213" indent="-214313">
              <a:defRPr>
                <a:solidFill>
                  <a:schemeClr val="tx1"/>
                </a:solidFill>
                <a:latin typeface="Calibri" pitchFamily="34" charset="0"/>
                <a:cs typeface="Arial" charset="0"/>
              </a:defRPr>
            </a:lvl2pPr>
            <a:lvl3pPr marL="857250" indent="-171450">
              <a:defRPr>
                <a:solidFill>
                  <a:schemeClr val="tx1"/>
                </a:solidFill>
                <a:latin typeface="Calibri" pitchFamily="34" charset="0"/>
                <a:cs typeface="Arial" charset="0"/>
              </a:defRPr>
            </a:lvl3pPr>
            <a:lvl4pPr marL="1200150" indent="-171450">
              <a:defRPr>
                <a:solidFill>
                  <a:schemeClr val="tx1"/>
                </a:solidFill>
                <a:latin typeface="Calibri" pitchFamily="34" charset="0"/>
                <a:cs typeface="Arial" charset="0"/>
              </a:defRPr>
            </a:lvl4pPr>
            <a:lvl5pPr marL="1543050" indent="-17145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fld id="{3BAA5EB0-2476-404E-8D68-ECD48ADFDF42}" type="slidenum">
              <a:rPr lang="en-US" altLang="en-US">
                <a:solidFill>
                  <a:schemeClr val="bg1"/>
                </a:solidFill>
              </a:rPr>
              <a:pPr/>
              <a:t>30</a:t>
            </a:fld>
            <a:endParaRPr lang="en-US" altLang="en-US" dirty="0">
              <a:solidFill>
                <a:schemeClr val="bg1"/>
              </a:solidFill>
            </a:endParaRPr>
          </a:p>
        </p:txBody>
      </p:sp>
    </p:spTree>
    <p:extLst>
      <p:ext uri="{BB962C8B-B14F-4D97-AF65-F5344CB8AC3E}">
        <p14:creationId xmlns:p14="http://schemas.microsoft.com/office/powerpoint/2010/main" val="40916677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Reconciliation?</a:t>
            </a:r>
            <a:endParaRPr lang="en-US" dirty="0"/>
          </a:p>
        </p:txBody>
      </p:sp>
      <p:sp>
        <p:nvSpPr>
          <p:cNvPr id="5" name="Content Placeholder 4"/>
          <p:cNvSpPr>
            <a:spLocks noGrp="1"/>
          </p:cNvSpPr>
          <p:nvPr>
            <p:ph idx="1"/>
          </p:nvPr>
        </p:nvSpPr>
        <p:spPr/>
        <p:txBody>
          <a:bodyPr>
            <a:normAutofit/>
          </a:bodyPr>
          <a:lstStyle/>
          <a:p>
            <a:r>
              <a:rPr lang="en-US" sz="2400" dirty="0" smtClean="0"/>
              <a:t>Silence.</a:t>
            </a:r>
          </a:p>
          <a:p>
            <a:endParaRPr lang="en-US" sz="2400" dirty="0"/>
          </a:p>
          <a:p>
            <a:r>
              <a:rPr lang="en-US" sz="2400" dirty="0"/>
              <a:t>All necessary adjustment must be made such that the final amount charged to the Federal award is accurate, allowable, and properly 200.430(i)(1)(viii)(C)</a:t>
            </a:r>
          </a:p>
          <a:p>
            <a:endParaRPr lang="en-US" sz="2400" dirty="0"/>
          </a:p>
          <a:p>
            <a:r>
              <a:rPr lang="en-US" sz="2400" dirty="0" smtClean="0"/>
              <a:t>Don’t forget the </a:t>
            </a:r>
            <a:r>
              <a:rPr lang="en-US" sz="2400" dirty="0" err="1" smtClean="0"/>
              <a:t>Allocability</a:t>
            </a:r>
            <a:r>
              <a:rPr lang="en-US" sz="2400" dirty="0" smtClean="0"/>
              <a:t> Requirement 200.403(a)</a:t>
            </a:r>
            <a:endParaRPr lang="en-US" sz="2400" dirty="0"/>
          </a:p>
        </p:txBody>
      </p:sp>
      <p:sp>
        <p:nvSpPr>
          <p:cNvPr id="2" name="Slide Number Placeholder 1"/>
          <p:cNvSpPr>
            <a:spLocks noGrp="1"/>
          </p:cNvSpPr>
          <p:nvPr>
            <p:ph type="sldNum" sz="quarter" idx="12"/>
          </p:nvPr>
        </p:nvSpPr>
        <p:spPr/>
        <p:txBody>
          <a:bodyPr/>
          <a:lstStyle/>
          <a:p>
            <a:fld id="{4FAB73BC-B049-4115-A692-8D63A059BFB8}" type="slidenum">
              <a:rPr lang="en-US" smtClean="0"/>
              <a:t>31</a:t>
            </a:fld>
            <a:endParaRPr lang="en-US" dirty="0"/>
          </a:p>
        </p:txBody>
      </p:sp>
    </p:spTree>
    <p:extLst>
      <p:ext uri="{BB962C8B-B14F-4D97-AF65-F5344CB8AC3E}">
        <p14:creationId xmlns:p14="http://schemas.microsoft.com/office/powerpoint/2010/main" val="29157132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Flexibility</a:t>
            </a:r>
            <a:endParaRPr lang="en-US" dirty="0"/>
          </a:p>
        </p:txBody>
      </p:sp>
      <p:sp>
        <p:nvSpPr>
          <p:cNvPr id="5" name="Text Placeholder 4"/>
          <p:cNvSpPr>
            <a:spLocks noGrp="1"/>
          </p:cNvSpPr>
          <p:nvPr>
            <p:ph type="body" idx="1"/>
          </p:nvPr>
        </p:nvSpPr>
        <p:spPr/>
        <p:txBody>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4519" y="313463"/>
            <a:ext cx="3346224" cy="2026529"/>
          </a:xfrm>
          <a:prstGeom prst="rect">
            <a:avLst/>
          </a:prstGeom>
        </p:spPr>
      </p:pic>
      <p:sp>
        <p:nvSpPr>
          <p:cNvPr id="2" name="Slide Number Placeholder 1"/>
          <p:cNvSpPr>
            <a:spLocks noGrp="1"/>
          </p:cNvSpPr>
          <p:nvPr>
            <p:ph type="sldNum" sz="quarter" idx="12"/>
          </p:nvPr>
        </p:nvSpPr>
        <p:spPr/>
        <p:txBody>
          <a:bodyPr/>
          <a:lstStyle/>
          <a:p>
            <a:fld id="{4FAB73BC-B049-4115-A692-8D63A059BFB8}" type="slidenum">
              <a:rPr lang="en-US" smtClean="0"/>
              <a:pPr/>
              <a:t>32</a:t>
            </a:fld>
            <a:endParaRPr lang="en-US" dirty="0"/>
          </a:p>
        </p:txBody>
      </p:sp>
    </p:spTree>
    <p:extLst>
      <p:ext uri="{BB962C8B-B14F-4D97-AF65-F5344CB8AC3E}">
        <p14:creationId xmlns:p14="http://schemas.microsoft.com/office/powerpoint/2010/main" val="13682130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Substitute Systems</a:t>
            </a:r>
            <a:endParaRPr lang="en-US" sz="3600" dirty="0"/>
          </a:p>
        </p:txBody>
      </p:sp>
      <p:sp>
        <p:nvSpPr>
          <p:cNvPr id="3" name="Content Placeholder 2"/>
          <p:cNvSpPr>
            <a:spLocks noGrp="1"/>
          </p:cNvSpPr>
          <p:nvPr>
            <p:ph idx="1"/>
          </p:nvPr>
        </p:nvSpPr>
        <p:spPr/>
        <p:txBody>
          <a:bodyPr>
            <a:normAutofit/>
          </a:bodyPr>
          <a:lstStyle/>
          <a:p>
            <a:pPr algn="just">
              <a:buSzPct val="150000"/>
              <a:defRPr/>
            </a:pPr>
            <a:r>
              <a:rPr lang="en-US" sz="2400" dirty="0" smtClean="0"/>
              <a:t>States, local governments and Indian tribes </a:t>
            </a:r>
            <a:r>
              <a:rPr lang="en-US" sz="2400" dirty="0"/>
              <a:t>encouraged to adopt “substitute systems” if approved by cognizant agency for indirect </a:t>
            </a:r>
            <a:r>
              <a:rPr lang="en-US" sz="2400" dirty="0" smtClean="0"/>
              <a:t>cost. </a:t>
            </a:r>
            <a:r>
              <a:rPr lang="en-US" sz="2400" dirty="0"/>
              <a:t>200.430(i)(5) </a:t>
            </a:r>
            <a:endParaRPr lang="en-US" sz="2400" dirty="0" smtClean="0"/>
          </a:p>
          <a:p>
            <a:pPr lvl="1" algn="just">
              <a:buSzPct val="150000"/>
              <a:defRPr/>
            </a:pPr>
            <a:r>
              <a:rPr lang="en-US" sz="2400" dirty="0" smtClean="0"/>
              <a:t>No longer applies to nonprofits.</a:t>
            </a:r>
          </a:p>
          <a:p>
            <a:pPr algn="just">
              <a:buSzPct val="150000"/>
              <a:defRPr/>
            </a:pPr>
            <a:r>
              <a:rPr lang="en-US" sz="2400" dirty="0" smtClean="0"/>
              <a:t>Still acceptable to allocate sampled employees’ supervisors, clerical and support staffs, based on the result of the sampled employees.  </a:t>
            </a:r>
          </a:p>
        </p:txBody>
      </p:sp>
      <p:sp>
        <p:nvSpPr>
          <p:cNvPr id="4" name="Slide Number Placeholder 3"/>
          <p:cNvSpPr>
            <a:spLocks noGrp="1"/>
          </p:cNvSpPr>
          <p:nvPr>
            <p:ph type="sldNum" sz="quarter" idx="12"/>
          </p:nvPr>
        </p:nvSpPr>
        <p:spPr/>
        <p:txBody>
          <a:bodyPr/>
          <a:lstStyle/>
          <a:p>
            <a:pPr>
              <a:defRPr/>
            </a:pPr>
            <a:fld id="{25953566-6F6B-4717-86E9-2FE94062EB93}" type="slidenum">
              <a:rPr lang="en-US" sz="2000" smtClean="0"/>
              <a:pPr>
                <a:defRPr/>
              </a:pPr>
              <a:t>33</a:t>
            </a:fld>
            <a:endParaRPr lang="en-US" sz="2000" dirty="0"/>
          </a:p>
        </p:txBody>
      </p:sp>
    </p:spTree>
    <p:extLst>
      <p:ext uri="{BB962C8B-B14F-4D97-AF65-F5344CB8AC3E}">
        <p14:creationId xmlns:p14="http://schemas.microsoft.com/office/powerpoint/2010/main" val="34748384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a:bodyPr>
          <a:lstStyle/>
          <a:p>
            <a:pPr eaLnBrk="1" fontAlgn="auto" hangingPunct="1">
              <a:spcAft>
                <a:spcPts val="0"/>
              </a:spcAft>
              <a:defRPr/>
            </a:pPr>
            <a:r>
              <a:rPr lang="en-US" sz="3600" dirty="0" smtClean="0"/>
              <a:t>Alternative Proposals</a:t>
            </a:r>
          </a:p>
        </p:txBody>
      </p:sp>
      <p:sp>
        <p:nvSpPr>
          <p:cNvPr id="69635" name="Content Placeholder 2"/>
          <p:cNvSpPr>
            <a:spLocks noGrp="1"/>
          </p:cNvSpPr>
          <p:nvPr>
            <p:ph idx="1"/>
          </p:nvPr>
        </p:nvSpPr>
        <p:spPr/>
        <p:txBody>
          <a:bodyPr>
            <a:normAutofit/>
          </a:bodyPr>
          <a:lstStyle/>
          <a:p>
            <a:pPr marL="365125" indent="-282575">
              <a:spcAft>
                <a:spcPct val="0"/>
              </a:spcAft>
              <a:buFont typeface="Wingdings 2" pitchFamily="18" charset="2"/>
              <a:buChar char=""/>
            </a:pPr>
            <a:r>
              <a:rPr lang="en-US" altLang="en-US" sz="2600" dirty="0" smtClean="0"/>
              <a:t>Cognizant agencies for indirect costs are encouraged to accept alternative proposals based on outcomes and milestones for program performance.</a:t>
            </a:r>
            <a:r>
              <a:rPr lang="en-US" sz="2400" dirty="0"/>
              <a:t> 200.430(i</a:t>
            </a:r>
            <a:r>
              <a:rPr lang="en-US" sz="2400" dirty="0" smtClean="0"/>
              <a:t>)(6) </a:t>
            </a:r>
            <a:endParaRPr lang="en-US" sz="2400" dirty="0"/>
          </a:p>
          <a:p>
            <a:pPr marL="365125" indent="-282575" eaLnBrk="1" hangingPunct="1">
              <a:spcAft>
                <a:spcPct val="0"/>
              </a:spcAft>
              <a:buFont typeface="Wingdings 2" pitchFamily="18" charset="2"/>
              <a:buChar char=""/>
            </a:pPr>
            <a:endParaRPr lang="en-US" altLang="en-US" sz="2600" dirty="0" smtClean="0"/>
          </a:p>
          <a:p>
            <a:pPr marL="365125" indent="-282575" eaLnBrk="1" hangingPunct="1">
              <a:spcAft>
                <a:spcPct val="0"/>
              </a:spcAft>
              <a:buFont typeface="Wingdings 2" pitchFamily="18" charset="2"/>
              <a:buChar char=""/>
            </a:pPr>
            <a:r>
              <a:rPr lang="en-US" altLang="en-US" sz="2600" dirty="0" smtClean="0"/>
              <a:t>These plans are acceptable as alternatives to the Part 200 standards.    </a:t>
            </a:r>
          </a:p>
        </p:txBody>
      </p:sp>
      <p:sp>
        <p:nvSpPr>
          <p:cNvPr id="2" name="Slide Number Placeholder 1"/>
          <p:cNvSpPr>
            <a:spLocks noGrp="1"/>
          </p:cNvSpPr>
          <p:nvPr>
            <p:ph type="sldNum" sz="quarter" idx="12"/>
          </p:nvPr>
        </p:nvSpPr>
        <p:spPr/>
        <p:txBody>
          <a:bodyPr/>
          <a:lstStyle/>
          <a:p>
            <a:pPr>
              <a:defRPr/>
            </a:pPr>
            <a:fld id="{25953566-6F6B-4717-86E9-2FE94062EB93}" type="slidenum">
              <a:rPr lang="en-US" sz="2000" smtClean="0"/>
              <a:pPr>
                <a:defRPr/>
              </a:pPr>
              <a:t>34</a:t>
            </a:fld>
            <a:endParaRPr lang="en-US" sz="2000" dirty="0"/>
          </a:p>
        </p:txBody>
      </p:sp>
    </p:spTree>
    <p:extLst>
      <p:ext uri="{BB962C8B-B14F-4D97-AF65-F5344CB8AC3E}">
        <p14:creationId xmlns:p14="http://schemas.microsoft.com/office/powerpoint/2010/main" val="26044943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Blended Funding</a:t>
            </a:r>
            <a:endParaRPr lang="en-US" dirty="0"/>
          </a:p>
        </p:txBody>
      </p:sp>
      <p:sp>
        <p:nvSpPr>
          <p:cNvPr id="3" name="Content Placeholder 2"/>
          <p:cNvSpPr>
            <a:spLocks noGrp="1"/>
          </p:cNvSpPr>
          <p:nvPr>
            <p:ph idx="1"/>
          </p:nvPr>
        </p:nvSpPr>
        <p:spPr/>
        <p:txBody>
          <a:bodyPr>
            <a:normAutofit/>
          </a:bodyPr>
          <a:lstStyle/>
          <a:p>
            <a:pPr indent="-342900">
              <a:buSzPct val="150000"/>
            </a:pPr>
            <a:r>
              <a:rPr lang="en-US" sz="2600" dirty="0" smtClean="0"/>
              <a:t>A non-Federal entity may submit performance plans that incorporate funds from multiple Federal awards and account for their combined use based on performance-based metrics, if approved. </a:t>
            </a:r>
            <a:r>
              <a:rPr lang="en-US" sz="2400" dirty="0"/>
              <a:t>200.430(i</a:t>
            </a:r>
            <a:r>
              <a:rPr lang="en-US" sz="2400" dirty="0" smtClean="0"/>
              <a:t>)(7) </a:t>
            </a:r>
            <a:endParaRPr lang="en-US" sz="2400" dirty="0"/>
          </a:p>
          <a:p>
            <a:pPr indent="-342900">
              <a:buSzPct val="150000"/>
            </a:pPr>
            <a:endParaRPr lang="en-US" sz="2600" dirty="0" smtClean="0"/>
          </a:p>
          <a:p>
            <a:pPr indent="-342900">
              <a:buSzPct val="150000"/>
            </a:pPr>
            <a:r>
              <a:rPr lang="en-US" sz="2600" dirty="0" smtClean="0"/>
              <a:t>Must submit a request for a waiver that includes certain information, including the method of charging costs.  </a:t>
            </a:r>
            <a:endParaRPr lang="en-US" sz="2600" dirty="0"/>
          </a:p>
        </p:txBody>
      </p:sp>
      <p:sp>
        <p:nvSpPr>
          <p:cNvPr id="4" name="Slide Number Placeholder 3"/>
          <p:cNvSpPr>
            <a:spLocks noGrp="1"/>
          </p:cNvSpPr>
          <p:nvPr>
            <p:ph type="sldNum" sz="quarter" idx="12"/>
          </p:nvPr>
        </p:nvSpPr>
        <p:spPr/>
        <p:txBody>
          <a:bodyPr/>
          <a:lstStyle/>
          <a:p>
            <a:pPr>
              <a:defRPr/>
            </a:pPr>
            <a:fld id="{25953566-6F6B-4717-86E9-2FE94062EB93}" type="slidenum">
              <a:rPr lang="en-US" sz="2000" smtClean="0"/>
              <a:pPr>
                <a:defRPr/>
              </a:pPr>
              <a:t>35</a:t>
            </a:fld>
            <a:endParaRPr lang="en-US" sz="2000" dirty="0"/>
          </a:p>
        </p:txBody>
      </p:sp>
    </p:spTree>
    <p:extLst>
      <p:ext uri="{BB962C8B-B14F-4D97-AF65-F5344CB8AC3E}">
        <p14:creationId xmlns:p14="http://schemas.microsoft.com/office/powerpoint/2010/main" val="3712776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346" y="1225296"/>
            <a:ext cx="6960870" cy="2671790"/>
          </a:xfrm>
        </p:spPr>
        <p:txBody>
          <a:bodyPr/>
          <a:lstStyle/>
          <a:p>
            <a:r>
              <a:rPr lang="en-US" sz="4400" dirty="0" smtClean="0">
                <a:ea typeface="ＭＳ Ｐゴシック" pitchFamily="34" charset="-128"/>
              </a:rPr>
              <a:t>So what Does this mean?</a:t>
            </a:r>
            <a:endParaRPr lang="en-US" b="1" dirty="0">
              <a:solidFill>
                <a:srgbClr val="FF0000"/>
              </a:solidFill>
            </a:endParaRPr>
          </a:p>
        </p:txBody>
      </p:sp>
      <p:sp>
        <p:nvSpPr>
          <p:cNvPr id="4" name="Text Placeholder 3"/>
          <p:cNvSpPr>
            <a:spLocks noGrp="1"/>
          </p:cNvSpPr>
          <p:nvPr>
            <p:ph type="body" idx="1"/>
          </p:nvPr>
        </p:nvSpPr>
        <p:spPr/>
        <p:txBody>
          <a:bodyPr/>
          <a:lstStyle/>
          <a:p>
            <a:endParaRPr lang="en-US"/>
          </a:p>
        </p:txBody>
      </p:sp>
      <p:sp>
        <p:nvSpPr>
          <p:cNvPr id="3" name="Slide Number Placeholder 2"/>
          <p:cNvSpPr>
            <a:spLocks noGrp="1"/>
          </p:cNvSpPr>
          <p:nvPr>
            <p:ph type="sldNum" sz="quarter" idx="12"/>
          </p:nvPr>
        </p:nvSpPr>
        <p:spPr/>
        <p:txBody>
          <a:bodyPr/>
          <a:lstStyle/>
          <a:p>
            <a:pPr>
              <a:defRPr/>
            </a:pPr>
            <a:fld id="{25953566-6F6B-4717-86E9-2FE94062EB93}" type="slidenum">
              <a:rPr lang="en-US" smtClean="0"/>
              <a:pPr>
                <a:defRPr/>
              </a:pPr>
              <a:t>36</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781" y="2738144"/>
            <a:ext cx="3363686" cy="2042675"/>
          </a:xfrm>
          <a:prstGeom prst="rect">
            <a:avLst/>
          </a:prstGeom>
        </p:spPr>
      </p:pic>
    </p:spTree>
    <p:extLst>
      <p:ext uri="{BB962C8B-B14F-4D97-AF65-F5344CB8AC3E}">
        <p14:creationId xmlns:p14="http://schemas.microsoft.com/office/powerpoint/2010/main" val="5161583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Use Current Compliant System!</a:t>
            </a:r>
            <a:endParaRPr lang="en-US" dirty="0"/>
          </a:p>
        </p:txBody>
      </p:sp>
      <p:sp>
        <p:nvSpPr>
          <p:cNvPr id="5" name="Content Placeholder 4"/>
          <p:cNvSpPr>
            <a:spLocks noGrp="1"/>
          </p:cNvSpPr>
          <p:nvPr>
            <p:ph idx="1"/>
          </p:nvPr>
        </p:nvSpPr>
        <p:spPr>
          <a:xfrm>
            <a:off x="685800" y="2198914"/>
            <a:ext cx="7543800" cy="3973286"/>
          </a:xfrm>
        </p:spPr>
        <p:txBody>
          <a:bodyPr>
            <a:normAutofit lnSpcReduction="10000"/>
          </a:bodyPr>
          <a:lstStyle/>
          <a:p>
            <a:r>
              <a:rPr lang="en-US" sz="2400" dirty="0" smtClean="0"/>
              <a:t>If going to make changes based on new EDGAR requirements, ensure strong system of internal controls in place!</a:t>
            </a:r>
          </a:p>
          <a:p>
            <a:endParaRPr lang="en-US" dirty="0" smtClean="0"/>
          </a:p>
          <a:p>
            <a:pPr marL="0" indent="0">
              <a:buNone/>
            </a:pPr>
            <a:r>
              <a:rPr lang="en-US" altLang="en-US" sz="2400" dirty="0" smtClean="0"/>
              <a:t>Remember: Charges </a:t>
            </a:r>
            <a:r>
              <a:rPr lang="en-US" altLang="en-US" sz="2400" dirty="0"/>
              <a:t>for salaries must be based on records that accurately reflect the work performed. These records MUST:</a:t>
            </a:r>
          </a:p>
          <a:p>
            <a:pPr marL="666750" lvl="1" indent="-342900">
              <a:buFont typeface="Gill Sans MT" pitchFamily="34" charset="0"/>
              <a:buAutoNum type="arabicPeriod"/>
            </a:pPr>
            <a:r>
              <a:rPr lang="en-US" altLang="en-US" sz="2400" dirty="0"/>
              <a:t>Be </a:t>
            </a:r>
            <a:r>
              <a:rPr lang="en-US" altLang="en-US" sz="2400" u="sng" dirty="0"/>
              <a:t>supported by a system of internal controls </a:t>
            </a:r>
            <a:r>
              <a:rPr lang="en-US" altLang="en-US" sz="2400" dirty="0"/>
              <a:t>which provides </a:t>
            </a:r>
            <a:r>
              <a:rPr lang="en-US" altLang="en-US" sz="2400" u="sng" dirty="0"/>
              <a:t>reasonable assurance </a:t>
            </a:r>
            <a:r>
              <a:rPr lang="en-US" altLang="en-US" sz="2400" dirty="0"/>
              <a:t>charges are </a:t>
            </a:r>
            <a:r>
              <a:rPr lang="en-US" altLang="en-US" sz="2400" u="sng" dirty="0"/>
              <a:t>accurate, allowable and properly allocated</a:t>
            </a:r>
            <a:r>
              <a:rPr lang="en-US" altLang="en-US" sz="2400" dirty="0" smtClean="0"/>
              <a:t>; 200.430(i)(1)(i)</a:t>
            </a:r>
            <a:endParaRPr lang="en-US" altLang="en-US" sz="2400" dirty="0"/>
          </a:p>
          <a:p>
            <a:endParaRPr lang="en-US" dirty="0"/>
          </a:p>
        </p:txBody>
      </p:sp>
      <p:sp>
        <p:nvSpPr>
          <p:cNvPr id="2" name="Slide Number Placeholder 1"/>
          <p:cNvSpPr>
            <a:spLocks noGrp="1"/>
          </p:cNvSpPr>
          <p:nvPr>
            <p:ph type="sldNum" sz="quarter" idx="12"/>
          </p:nvPr>
        </p:nvSpPr>
        <p:spPr/>
        <p:txBody>
          <a:bodyPr/>
          <a:lstStyle/>
          <a:p>
            <a:fld id="{4FAB73BC-B049-4115-A692-8D63A059BFB8}" type="slidenum">
              <a:rPr lang="en-US" smtClean="0"/>
              <a:t>37</a:t>
            </a:fld>
            <a:endParaRPr lang="en-US" dirty="0"/>
          </a:p>
        </p:txBody>
      </p:sp>
    </p:spTree>
    <p:extLst>
      <p:ext uri="{BB962C8B-B14F-4D97-AF65-F5344CB8AC3E}">
        <p14:creationId xmlns:p14="http://schemas.microsoft.com/office/powerpoint/2010/main" val="34131209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The Definition of </a:t>
            </a:r>
            <a:r>
              <a:rPr lang="en-US" dirty="0" smtClean="0"/>
              <a:t>Internal Controls</a:t>
            </a:r>
            <a:endParaRPr lang="en-US" dirty="0"/>
          </a:p>
        </p:txBody>
      </p:sp>
      <p:sp>
        <p:nvSpPr>
          <p:cNvPr id="5" name="Content Placeholder 4"/>
          <p:cNvSpPr>
            <a:spLocks noGrp="1"/>
          </p:cNvSpPr>
          <p:nvPr>
            <p:ph idx="1"/>
          </p:nvPr>
        </p:nvSpPr>
        <p:spPr/>
        <p:txBody>
          <a:bodyPr/>
          <a:lstStyle/>
          <a:p>
            <a:pPr>
              <a:defRPr/>
            </a:pPr>
            <a:r>
              <a:rPr lang="en-US" sz="2400" i="1" dirty="0" smtClean="0"/>
              <a:t>Internal </a:t>
            </a:r>
            <a:r>
              <a:rPr lang="en-US" sz="2400" i="1" dirty="0"/>
              <a:t>controls</a:t>
            </a:r>
            <a:r>
              <a:rPr lang="en-US" sz="2400" dirty="0"/>
              <a:t> means a process, implemented by a non-Federal entity, designed to provide reasonable assurance regarding the achievement of objectives in the following categories:</a:t>
            </a:r>
          </a:p>
          <a:p>
            <a:pPr marL="746125" lvl="1" indent="-342900">
              <a:buFont typeface="+mj-lt"/>
              <a:buAutoNum type="alphaLcPeriod"/>
              <a:defRPr/>
            </a:pPr>
            <a:r>
              <a:rPr lang="en-US" sz="2000" dirty="0"/>
              <a:t>Effectiveness and efficiency of operations;</a:t>
            </a:r>
          </a:p>
          <a:p>
            <a:pPr marL="746125" lvl="1" indent="-342900">
              <a:buFont typeface="+mj-lt"/>
              <a:buAutoNum type="alphaLcPeriod"/>
              <a:defRPr/>
            </a:pPr>
            <a:r>
              <a:rPr lang="en-US" sz="2000" dirty="0"/>
              <a:t>Reliability of reporting for internal and external use; and</a:t>
            </a:r>
          </a:p>
          <a:p>
            <a:pPr marL="746125" lvl="1" indent="-342900">
              <a:buFont typeface="+mj-lt"/>
              <a:buAutoNum type="alphaLcPeriod"/>
              <a:defRPr/>
            </a:pPr>
            <a:r>
              <a:rPr lang="en-US" sz="2000" dirty="0"/>
              <a:t>Compliance with applicable laws and regulations</a:t>
            </a:r>
            <a:r>
              <a:rPr lang="en-US" sz="2000" dirty="0" smtClean="0"/>
              <a:t>.</a:t>
            </a:r>
            <a:r>
              <a:rPr lang="en-US" sz="2000" b="1" dirty="0"/>
              <a:t> </a:t>
            </a:r>
            <a:r>
              <a:rPr lang="en-US" sz="2400" dirty="0" smtClean="0"/>
              <a:t>200.61</a:t>
            </a:r>
            <a:endParaRPr lang="en-US" sz="2400" dirty="0"/>
          </a:p>
          <a:p>
            <a:endParaRPr lang="en-US" dirty="0"/>
          </a:p>
        </p:txBody>
      </p:sp>
      <p:sp>
        <p:nvSpPr>
          <p:cNvPr id="2" name="Slide Number Placeholder 1"/>
          <p:cNvSpPr>
            <a:spLocks noGrp="1"/>
          </p:cNvSpPr>
          <p:nvPr>
            <p:ph type="sldNum" sz="quarter" idx="12"/>
          </p:nvPr>
        </p:nvSpPr>
        <p:spPr/>
        <p:txBody>
          <a:bodyPr/>
          <a:lstStyle/>
          <a:p>
            <a:fld id="{4FAB73BC-B049-4115-A692-8D63A059BFB8}" type="slidenum">
              <a:rPr lang="en-US" smtClean="0"/>
              <a:t>38</a:t>
            </a:fld>
            <a:endParaRPr lang="en-US" dirty="0"/>
          </a:p>
        </p:txBody>
      </p:sp>
    </p:spTree>
    <p:extLst>
      <p:ext uri="{BB962C8B-B14F-4D97-AF65-F5344CB8AC3E}">
        <p14:creationId xmlns:p14="http://schemas.microsoft.com/office/powerpoint/2010/main" val="41453817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fontScale="90000"/>
          </a:bodyPr>
          <a:lstStyle/>
          <a:p>
            <a:r>
              <a:rPr lang="en-US" altLang="en-US" dirty="0" smtClean="0"/>
              <a:t>The Definition of Internal Controls (cont.)</a:t>
            </a:r>
          </a:p>
        </p:txBody>
      </p:sp>
      <p:sp>
        <p:nvSpPr>
          <p:cNvPr id="3" name="Content Placeholder 2"/>
          <p:cNvSpPr>
            <a:spLocks noGrp="1"/>
          </p:cNvSpPr>
          <p:nvPr>
            <p:ph idx="1"/>
          </p:nvPr>
        </p:nvSpPr>
        <p:spPr/>
        <p:txBody>
          <a:bodyPr/>
          <a:lstStyle/>
          <a:p>
            <a:pPr marL="0" indent="0">
              <a:buFont typeface="Wingdings 3" panose="05040102010807070707" pitchFamily="18" charset="2"/>
              <a:buNone/>
              <a:defRPr/>
            </a:pPr>
            <a:r>
              <a:rPr lang="en-US" sz="2000" b="1" dirty="0"/>
              <a:t>§200.62   Internal control over compliance requirements for Federal awards.</a:t>
            </a:r>
            <a:endParaRPr lang="en-US" sz="2000" dirty="0"/>
          </a:p>
          <a:p>
            <a:pPr marL="0" indent="0">
              <a:buFont typeface="Wingdings 3" panose="05040102010807070707" pitchFamily="18" charset="2"/>
              <a:buNone/>
              <a:defRPr/>
            </a:pPr>
            <a:r>
              <a:rPr lang="en-US" sz="2000" dirty="0" smtClean="0"/>
              <a:t>Means </a:t>
            </a:r>
            <a:r>
              <a:rPr lang="en-US" sz="2000" dirty="0"/>
              <a:t>a process implemented by a non-Federal entity designed to provide reasonable assurance regarding the achievement of the following objectives for Federal awards:</a:t>
            </a:r>
          </a:p>
          <a:p>
            <a:pPr marL="403225">
              <a:buFont typeface="+mj-lt"/>
              <a:buAutoNum type="alphaLcPeriod"/>
              <a:defRPr/>
            </a:pPr>
            <a:r>
              <a:rPr lang="en-US" sz="2200" dirty="0" smtClean="0"/>
              <a:t>Transactions </a:t>
            </a:r>
            <a:r>
              <a:rPr lang="en-US" sz="2200" dirty="0"/>
              <a:t>are properly recorded and accounted for, in order to:</a:t>
            </a:r>
          </a:p>
          <a:p>
            <a:pPr marL="800100" lvl="1">
              <a:buFont typeface="+mj-lt"/>
              <a:buAutoNum type="alphaLcPeriod"/>
              <a:defRPr/>
            </a:pPr>
            <a:r>
              <a:rPr lang="en-US" sz="1800" dirty="0" smtClean="0"/>
              <a:t>Permit </a:t>
            </a:r>
            <a:r>
              <a:rPr lang="en-US" sz="1800" dirty="0"/>
              <a:t>the preparation of reliable financial statements and Federal reports;</a:t>
            </a:r>
          </a:p>
          <a:p>
            <a:pPr marL="800100" lvl="1">
              <a:buFont typeface="+mj-lt"/>
              <a:buAutoNum type="alphaLcPeriod"/>
              <a:defRPr/>
            </a:pPr>
            <a:r>
              <a:rPr lang="en-US" sz="1800" dirty="0" smtClean="0"/>
              <a:t>Maintain </a:t>
            </a:r>
            <a:r>
              <a:rPr lang="en-US" sz="1800" dirty="0"/>
              <a:t>accountability over assets; and</a:t>
            </a:r>
          </a:p>
          <a:p>
            <a:pPr marL="800100" lvl="1">
              <a:buFont typeface="+mj-lt"/>
              <a:buAutoNum type="alphaLcPeriod"/>
              <a:defRPr/>
            </a:pPr>
            <a:r>
              <a:rPr lang="en-US" sz="1800" dirty="0" smtClean="0"/>
              <a:t>Demonstrate </a:t>
            </a:r>
            <a:r>
              <a:rPr lang="en-US" sz="1800" dirty="0"/>
              <a:t>compliance with Federal statutes, </a:t>
            </a:r>
            <a:r>
              <a:rPr lang="en-US" sz="1800" dirty="0" err="1" smtClean="0"/>
              <a:t>regs</a:t>
            </a:r>
            <a:r>
              <a:rPr lang="en-US" sz="1800" dirty="0"/>
              <a:t>, and the terms and conditions of the Federal award</a:t>
            </a:r>
            <a:r>
              <a:rPr lang="en-US" sz="1800" dirty="0" smtClean="0"/>
              <a:t>;</a:t>
            </a:r>
            <a:endParaRPr lang="en-US" sz="1800" dirty="0"/>
          </a:p>
        </p:txBody>
      </p:sp>
      <p:sp>
        <p:nvSpPr>
          <p:cNvPr id="28676"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99F5295-6A78-47EC-90A5-35AF08136387}" type="slidenum">
              <a:rPr lang="en-US" altLang="en-US" smtClean="0">
                <a:solidFill>
                  <a:schemeClr val="bg1"/>
                </a:solidFill>
              </a:rPr>
              <a:pPr/>
              <a:t>39</a:t>
            </a:fld>
            <a:endParaRPr lang="en-US" altLang="en-US" smtClean="0">
              <a:solidFill>
                <a:schemeClr val="bg1"/>
              </a:solidFill>
            </a:endParaRPr>
          </a:p>
        </p:txBody>
      </p:sp>
    </p:spTree>
    <p:extLst>
      <p:ext uri="{BB962C8B-B14F-4D97-AF65-F5344CB8AC3E}">
        <p14:creationId xmlns:p14="http://schemas.microsoft.com/office/powerpoint/2010/main" val="4163189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z="3600" smtClean="0"/>
              <a:t>Additional Regulations</a:t>
            </a:r>
          </a:p>
        </p:txBody>
      </p:sp>
      <p:sp>
        <p:nvSpPr>
          <p:cNvPr id="17411" name="Content Placeholder 2"/>
          <p:cNvSpPr>
            <a:spLocks noGrp="1"/>
          </p:cNvSpPr>
          <p:nvPr>
            <p:ph idx="1"/>
          </p:nvPr>
        </p:nvSpPr>
        <p:spPr/>
        <p:txBody>
          <a:bodyPr>
            <a:normAutofit fontScale="92500" lnSpcReduction="20000"/>
          </a:bodyPr>
          <a:lstStyle/>
          <a:p>
            <a:pPr>
              <a:defRPr/>
            </a:pPr>
            <a:r>
              <a:rPr lang="en-US" sz="2400" b="1" dirty="0" smtClean="0"/>
              <a:t>2 </a:t>
            </a:r>
            <a:r>
              <a:rPr lang="en-US" sz="2400" b="1" dirty="0"/>
              <a:t>C.F.R. </a:t>
            </a:r>
            <a:r>
              <a:rPr lang="en-US" sz="2400" b="1" dirty="0" smtClean="0"/>
              <a:t>Part 200 – Uniform Administrative Requirements, Cost Principles and Audit Requirements for Federal Awards </a:t>
            </a:r>
          </a:p>
          <a:p>
            <a:pPr lvl="1">
              <a:defRPr/>
            </a:pPr>
            <a:r>
              <a:rPr lang="en-US" altLang="en-US" sz="2200" dirty="0"/>
              <a:t>A-21 – Cost Rules – Rules – IHEs</a:t>
            </a:r>
          </a:p>
          <a:p>
            <a:pPr lvl="1">
              <a:defRPr/>
            </a:pPr>
            <a:r>
              <a:rPr lang="en-US" altLang="en-US" sz="2200" dirty="0"/>
              <a:t>A-87 – Cost Rules – State / Local Gov’t</a:t>
            </a:r>
          </a:p>
          <a:p>
            <a:pPr lvl="1">
              <a:defRPr/>
            </a:pPr>
            <a:r>
              <a:rPr lang="en-US" altLang="en-US" sz="2200" dirty="0"/>
              <a:t>A-122 – Cost Rules – Nonprofit</a:t>
            </a:r>
          </a:p>
          <a:p>
            <a:pPr lvl="1">
              <a:defRPr/>
            </a:pPr>
            <a:r>
              <a:rPr lang="en-US" altLang="en-US" sz="2200" dirty="0"/>
              <a:t>A-102 – Administrative Rules State / Local Gov’t</a:t>
            </a:r>
          </a:p>
          <a:p>
            <a:pPr lvl="1">
              <a:defRPr/>
            </a:pPr>
            <a:r>
              <a:rPr lang="en-US" altLang="en-US" sz="2200" dirty="0"/>
              <a:t>A-110 – Administrative Rules IHEs</a:t>
            </a:r>
          </a:p>
          <a:p>
            <a:pPr lvl="1">
              <a:defRPr/>
            </a:pPr>
            <a:r>
              <a:rPr lang="en-US" altLang="en-US" sz="2200" dirty="0"/>
              <a:t>A-133 – Audit Rules</a:t>
            </a:r>
          </a:p>
          <a:p>
            <a:pPr>
              <a:defRPr/>
            </a:pPr>
            <a:r>
              <a:rPr lang="en-US" sz="2400" b="1" dirty="0" smtClean="0"/>
              <a:t>2 </a:t>
            </a:r>
            <a:r>
              <a:rPr lang="en-US" sz="2400" b="1" dirty="0"/>
              <a:t>C.F.R. PART </a:t>
            </a:r>
            <a:r>
              <a:rPr lang="en-US" sz="2400" b="1" dirty="0" smtClean="0"/>
              <a:t>3474 Uniform Administrative Requirements, Cost Principles and Audit Requirements for Federal Awards. </a:t>
            </a:r>
          </a:p>
          <a:p>
            <a:pPr>
              <a:defRPr/>
            </a:pPr>
            <a:r>
              <a:rPr lang="en-US" sz="2400" b="1" dirty="0" smtClean="0"/>
              <a:t>2 C.F.R. Part 3485 – </a:t>
            </a:r>
            <a:r>
              <a:rPr lang="en-US" sz="2400" b="1" dirty="0" err="1" smtClean="0"/>
              <a:t>Nonprocurement</a:t>
            </a:r>
            <a:r>
              <a:rPr lang="en-US" sz="2400" b="1" dirty="0" smtClean="0"/>
              <a:t> Debarment and Suspension</a:t>
            </a:r>
            <a:endParaRPr lang="en-US" sz="2400" dirty="0"/>
          </a:p>
        </p:txBody>
      </p:sp>
      <p:sp>
        <p:nvSpPr>
          <p:cNvPr id="215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a:defRPr>
            </a:lvl3pPr>
            <a:lvl4pPr marL="1600200" indent="-228600">
              <a:spcBef>
                <a:spcPts val="400"/>
              </a:spcBef>
              <a:buClr>
                <a:srgbClr val="549FB3"/>
              </a:buClr>
              <a:buSzPct val="70000"/>
              <a:buFont typeface="Wingdings" panose="05000000000000000000" pitchFamily="2" charset="2"/>
              <a:buChar char=""/>
              <a:defRPr>
                <a:solidFill>
                  <a:schemeClr val="tx1"/>
                </a:solidFill>
                <a:latin typeface="Gill Sans MT" panose="020B0502020104020203"/>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a:defRPr>
            </a:lvl9pPr>
          </a:lstStyle>
          <a:p>
            <a:pPr fontAlgn="base">
              <a:spcBef>
                <a:spcPct val="0"/>
              </a:spcBef>
              <a:spcAft>
                <a:spcPct val="0"/>
              </a:spcAft>
              <a:buClrTx/>
              <a:buSzTx/>
              <a:buFontTx/>
              <a:buNone/>
            </a:pPr>
            <a:fld id="{6492C507-A5CE-43CE-886D-9CE503E586E0}" type="slidenum">
              <a:rPr lang="en-US" altLang="en-US" sz="1400" smtClean="0">
                <a:solidFill>
                  <a:schemeClr val="bg1"/>
                </a:solidFill>
                <a:latin typeface="Calibri" panose="020F0502020204030204" pitchFamily="34" charset="0"/>
                <a:cs typeface="Arial" panose="020B0604020202020204" pitchFamily="34" charset="0"/>
              </a:rPr>
              <a:pPr fontAlgn="base">
                <a:spcBef>
                  <a:spcPct val="0"/>
                </a:spcBef>
                <a:spcAft>
                  <a:spcPct val="0"/>
                </a:spcAft>
                <a:buClrTx/>
                <a:buSzTx/>
                <a:buFontTx/>
                <a:buNone/>
              </a:pPr>
              <a:t>4</a:t>
            </a:fld>
            <a:endParaRPr lang="en-US" altLang="en-US" sz="1400" dirty="0" smtClean="0">
              <a:solidFill>
                <a:schemeClr val="bg1"/>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034892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fontScale="90000"/>
          </a:bodyPr>
          <a:lstStyle/>
          <a:p>
            <a:r>
              <a:rPr lang="en-US" altLang="en-US" smtClean="0"/>
              <a:t>The Definition of Internal Controls (cont.)</a:t>
            </a:r>
          </a:p>
        </p:txBody>
      </p:sp>
      <p:sp>
        <p:nvSpPr>
          <p:cNvPr id="3" name="Content Placeholder 2"/>
          <p:cNvSpPr>
            <a:spLocks noGrp="1"/>
          </p:cNvSpPr>
          <p:nvPr>
            <p:ph idx="1"/>
          </p:nvPr>
        </p:nvSpPr>
        <p:spPr/>
        <p:txBody>
          <a:bodyPr/>
          <a:lstStyle/>
          <a:p>
            <a:pPr>
              <a:buFont typeface="+mj-lt"/>
              <a:buAutoNum type="alphaLcPeriod" startAt="2"/>
              <a:defRPr/>
            </a:pPr>
            <a:r>
              <a:rPr lang="en-US" sz="2400" dirty="0" smtClean="0"/>
              <a:t>Transactions </a:t>
            </a:r>
            <a:r>
              <a:rPr lang="en-US" sz="2400" dirty="0"/>
              <a:t>are executed in compliance with</a:t>
            </a:r>
            <a:r>
              <a:rPr lang="en-US" sz="2400" dirty="0" smtClean="0"/>
              <a:t>:</a:t>
            </a:r>
          </a:p>
          <a:p>
            <a:pPr marL="746125" lvl="1" indent="-342900">
              <a:buFont typeface="+mj-lt"/>
              <a:buAutoNum type="arabicPeriod"/>
              <a:defRPr/>
            </a:pPr>
            <a:r>
              <a:rPr lang="en-US" sz="2000" dirty="0" smtClean="0"/>
              <a:t>Federal </a:t>
            </a:r>
            <a:r>
              <a:rPr lang="en-US" sz="2000" dirty="0"/>
              <a:t>statutes, regulations, and the terms and conditions of the Federal award that could have a direct and material effect on a Federal program; </a:t>
            </a:r>
            <a:r>
              <a:rPr lang="en-US" sz="2000" dirty="0" smtClean="0"/>
              <a:t>and</a:t>
            </a:r>
          </a:p>
          <a:p>
            <a:pPr marL="746125" lvl="1" indent="-342900">
              <a:buFont typeface="+mj-lt"/>
              <a:buAutoNum type="arabicPeriod"/>
              <a:defRPr/>
            </a:pPr>
            <a:r>
              <a:rPr lang="en-US" sz="2000" dirty="0" smtClean="0"/>
              <a:t>Any </a:t>
            </a:r>
            <a:r>
              <a:rPr lang="en-US" sz="2000" dirty="0"/>
              <a:t>other Federal statutes and regulations that are identified in the Compliance Supplement; </a:t>
            </a:r>
            <a:r>
              <a:rPr lang="en-US" sz="2000" dirty="0" smtClean="0"/>
              <a:t>and</a:t>
            </a:r>
          </a:p>
          <a:p>
            <a:pPr marL="403225">
              <a:buFont typeface="+mj-lt"/>
              <a:buAutoNum type="alphaLcPeriod" startAt="2"/>
              <a:defRPr/>
            </a:pPr>
            <a:r>
              <a:rPr lang="en-US" sz="2400" dirty="0" smtClean="0"/>
              <a:t>Funds</a:t>
            </a:r>
            <a:r>
              <a:rPr lang="en-US" sz="2400" dirty="0"/>
              <a:t>, property, and other assets are safeguarded against loss from unauthorized use or disposition</a:t>
            </a:r>
          </a:p>
        </p:txBody>
      </p:sp>
      <p:sp>
        <p:nvSpPr>
          <p:cNvPr id="29701"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B0E820F-E8E9-44D2-8485-4815AD30204B}" type="slidenum">
              <a:rPr lang="en-US" altLang="en-US" smtClean="0">
                <a:solidFill>
                  <a:schemeClr val="bg1"/>
                </a:solidFill>
              </a:rPr>
              <a:pPr/>
              <a:t>40</a:t>
            </a:fld>
            <a:endParaRPr lang="en-US" altLang="en-US" smtClean="0">
              <a:solidFill>
                <a:schemeClr val="bg1"/>
              </a:solidFill>
            </a:endParaRPr>
          </a:p>
        </p:txBody>
      </p:sp>
    </p:spTree>
    <p:extLst>
      <p:ext uri="{BB962C8B-B14F-4D97-AF65-F5344CB8AC3E}">
        <p14:creationId xmlns:p14="http://schemas.microsoft.com/office/powerpoint/2010/main" val="24829876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a:bodyPr>
          <a:lstStyle/>
          <a:p>
            <a:r>
              <a:rPr lang="en-US" altLang="en-US" smtClean="0"/>
              <a:t>Internal Controls Requirements</a:t>
            </a:r>
          </a:p>
        </p:txBody>
      </p:sp>
      <p:sp>
        <p:nvSpPr>
          <p:cNvPr id="3" name="Content Placeholder 2"/>
          <p:cNvSpPr>
            <a:spLocks noGrp="1"/>
          </p:cNvSpPr>
          <p:nvPr>
            <p:ph idx="1"/>
          </p:nvPr>
        </p:nvSpPr>
        <p:spPr/>
        <p:txBody>
          <a:bodyPr/>
          <a:lstStyle/>
          <a:p>
            <a:pPr marL="0" indent="0">
              <a:buFont typeface="Wingdings 3" panose="05040102010807070707" pitchFamily="18" charset="2"/>
              <a:buNone/>
              <a:defRPr/>
            </a:pPr>
            <a:r>
              <a:rPr lang="en-US" sz="2400" b="1" dirty="0"/>
              <a:t>§200.303   Internal controls.</a:t>
            </a:r>
            <a:endParaRPr lang="en-US" sz="2400" dirty="0"/>
          </a:p>
          <a:p>
            <a:pPr marL="0" indent="0">
              <a:buFont typeface="Wingdings 3" panose="05040102010807070707" pitchFamily="18" charset="2"/>
              <a:buNone/>
              <a:defRPr/>
            </a:pPr>
            <a:r>
              <a:rPr lang="en-US" sz="2400" dirty="0"/>
              <a:t>The non-Federal entity </a:t>
            </a:r>
            <a:r>
              <a:rPr lang="en-US" sz="2400" b="1" u="sng" dirty="0"/>
              <a:t>must</a:t>
            </a:r>
            <a:r>
              <a:rPr lang="en-US" sz="2400" dirty="0"/>
              <a:t>:</a:t>
            </a:r>
          </a:p>
          <a:p>
            <a:pPr>
              <a:buFont typeface="+mj-lt"/>
              <a:buAutoNum type="alphaLcPeriod"/>
              <a:defRPr/>
            </a:pPr>
            <a:r>
              <a:rPr lang="en-US" sz="2400" dirty="0" smtClean="0"/>
              <a:t>Establish </a:t>
            </a:r>
            <a:r>
              <a:rPr lang="en-US" sz="2400" dirty="0"/>
              <a:t>and maintain effective internal control over the Federal award that provides reasonable assurance that the non-Federal entity is managing the Federal award in compliance with Federal statutes, regulations, and the terms and conditions of the Federal award. </a:t>
            </a:r>
            <a:endParaRPr lang="en-US" sz="2400" dirty="0" smtClean="0"/>
          </a:p>
        </p:txBody>
      </p:sp>
      <p:sp>
        <p:nvSpPr>
          <p:cNvPr id="30725"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4022CD9-6190-41C3-816A-22B8F3600A9F}" type="slidenum">
              <a:rPr lang="en-US" altLang="en-US" smtClean="0">
                <a:solidFill>
                  <a:schemeClr val="bg1"/>
                </a:solidFill>
              </a:rPr>
              <a:pPr/>
              <a:t>41</a:t>
            </a:fld>
            <a:endParaRPr lang="en-US" altLang="en-US" smtClean="0">
              <a:solidFill>
                <a:schemeClr val="bg1"/>
              </a:solidFill>
            </a:endParaRPr>
          </a:p>
        </p:txBody>
      </p:sp>
    </p:spTree>
    <p:extLst>
      <p:ext uri="{BB962C8B-B14F-4D97-AF65-F5344CB8AC3E}">
        <p14:creationId xmlns:p14="http://schemas.microsoft.com/office/powerpoint/2010/main" val="30850689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normAutofit/>
          </a:bodyPr>
          <a:lstStyle/>
          <a:p>
            <a:r>
              <a:rPr lang="en-US" altLang="en-US" smtClean="0"/>
              <a:t>Internal Controls Requirements (cont.)</a:t>
            </a:r>
          </a:p>
        </p:txBody>
      </p:sp>
      <p:sp>
        <p:nvSpPr>
          <p:cNvPr id="31747" name="Content Placeholder 2"/>
          <p:cNvSpPr>
            <a:spLocks noGrp="1"/>
          </p:cNvSpPr>
          <p:nvPr>
            <p:ph idx="1"/>
          </p:nvPr>
        </p:nvSpPr>
        <p:spPr/>
        <p:txBody>
          <a:bodyPr/>
          <a:lstStyle/>
          <a:p>
            <a:pPr marL="0" indent="0">
              <a:buFont typeface="Wingdings 3" panose="05040102010807070707" pitchFamily="18" charset="2"/>
              <a:buNone/>
            </a:pPr>
            <a:r>
              <a:rPr lang="en-US" altLang="en-US" sz="2400" b="1" smtClean="0"/>
              <a:t>§200.303   Internal controls (cont.)</a:t>
            </a:r>
            <a:endParaRPr lang="en-US" altLang="en-US" sz="2400" smtClean="0"/>
          </a:p>
          <a:p>
            <a:pPr marL="0" indent="0">
              <a:buFont typeface="Wingdings 3" panose="05040102010807070707" pitchFamily="18" charset="2"/>
              <a:buNone/>
            </a:pPr>
            <a:r>
              <a:rPr lang="en-US" altLang="en-US" sz="2400" smtClean="0"/>
              <a:t>These internal controls should be in compliance with guidance in:</a:t>
            </a:r>
          </a:p>
          <a:p>
            <a:pPr lvl="1"/>
            <a:r>
              <a:rPr lang="en-US" altLang="en-US" sz="2000" smtClean="0"/>
              <a:t> “Standards for Internal Control in the Federal Government”, issued by the Comptroller General of the United States, or </a:t>
            </a:r>
          </a:p>
          <a:p>
            <a:pPr lvl="1"/>
            <a:r>
              <a:rPr lang="en-US" altLang="en-US" sz="2000" smtClean="0"/>
              <a:t>The “Internal Control Integrated Framework”, issued by the Committee of Sponsoring Organizations of the Treadway Commission (COSO).</a:t>
            </a:r>
          </a:p>
        </p:txBody>
      </p:sp>
      <p:sp>
        <p:nvSpPr>
          <p:cNvPr id="31749"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2A0FEB0-5380-40A9-B95B-A732395AC547}" type="slidenum">
              <a:rPr lang="en-US" altLang="en-US" smtClean="0">
                <a:solidFill>
                  <a:schemeClr val="bg1"/>
                </a:solidFill>
              </a:rPr>
              <a:pPr/>
              <a:t>42</a:t>
            </a:fld>
            <a:endParaRPr lang="en-US" altLang="en-US" smtClean="0">
              <a:solidFill>
                <a:schemeClr val="bg1"/>
              </a:solidFill>
            </a:endParaRPr>
          </a:p>
        </p:txBody>
      </p:sp>
    </p:spTree>
    <p:extLst>
      <p:ext uri="{BB962C8B-B14F-4D97-AF65-F5344CB8AC3E}">
        <p14:creationId xmlns:p14="http://schemas.microsoft.com/office/powerpoint/2010/main" val="40517073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a:bodyPr>
          <a:lstStyle/>
          <a:p>
            <a:r>
              <a:rPr lang="en-US" altLang="en-US" smtClean="0"/>
              <a:t>Internal Controls Requirements (cont.)</a:t>
            </a:r>
          </a:p>
        </p:txBody>
      </p:sp>
      <p:sp>
        <p:nvSpPr>
          <p:cNvPr id="3" name="Content Placeholder 2"/>
          <p:cNvSpPr>
            <a:spLocks noGrp="1"/>
          </p:cNvSpPr>
          <p:nvPr>
            <p:ph idx="1"/>
          </p:nvPr>
        </p:nvSpPr>
        <p:spPr/>
        <p:txBody>
          <a:bodyPr/>
          <a:lstStyle/>
          <a:p>
            <a:pPr marL="0" indent="0">
              <a:buFont typeface="Wingdings 3" panose="05040102010807070707" pitchFamily="18" charset="2"/>
              <a:buNone/>
              <a:defRPr/>
            </a:pPr>
            <a:r>
              <a:rPr lang="en-US" sz="2100" b="1" dirty="0" smtClean="0"/>
              <a:t>§200.303   Internal controls (cont.)</a:t>
            </a:r>
            <a:endParaRPr lang="en-US" sz="2100" dirty="0" smtClean="0"/>
          </a:p>
          <a:p>
            <a:pPr>
              <a:buSzPct val="98000"/>
              <a:buFont typeface="+mj-lt"/>
              <a:buAutoNum type="alphaLcPeriod" startAt="2"/>
              <a:defRPr/>
            </a:pPr>
            <a:r>
              <a:rPr lang="en-US" sz="2100" dirty="0" smtClean="0"/>
              <a:t>Comply </a:t>
            </a:r>
            <a:r>
              <a:rPr lang="en-US" sz="2100" dirty="0"/>
              <a:t>with Federal statutes, </a:t>
            </a:r>
            <a:r>
              <a:rPr lang="en-US" sz="2100" dirty="0" err="1" smtClean="0"/>
              <a:t>regs</a:t>
            </a:r>
            <a:r>
              <a:rPr lang="en-US" sz="2100" dirty="0"/>
              <a:t>, and the terms and conditions of the Federal awards.</a:t>
            </a:r>
          </a:p>
          <a:p>
            <a:pPr>
              <a:buSzPct val="98000"/>
              <a:buFont typeface="+mj-lt"/>
              <a:buAutoNum type="alphaLcPeriod" startAt="2"/>
              <a:defRPr/>
            </a:pPr>
            <a:r>
              <a:rPr lang="en-US" sz="2100" dirty="0" smtClean="0"/>
              <a:t>Evaluate </a:t>
            </a:r>
            <a:r>
              <a:rPr lang="en-US" sz="2100" dirty="0"/>
              <a:t>and monitor the non-Federal entity's compliance with statutes, </a:t>
            </a:r>
            <a:r>
              <a:rPr lang="en-US" sz="2100" dirty="0" err="1" smtClean="0"/>
              <a:t>regs</a:t>
            </a:r>
            <a:r>
              <a:rPr lang="en-US" sz="2100" dirty="0" smtClean="0"/>
              <a:t> </a:t>
            </a:r>
            <a:r>
              <a:rPr lang="en-US" sz="2100" dirty="0"/>
              <a:t>and the terms and conditions of Federal awards.</a:t>
            </a:r>
          </a:p>
          <a:p>
            <a:pPr>
              <a:buSzPct val="98000"/>
              <a:buFont typeface="+mj-lt"/>
              <a:buAutoNum type="alphaLcPeriod" startAt="2"/>
              <a:defRPr/>
            </a:pPr>
            <a:r>
              <a:rPr lang="en-US" sz="2100" dirty="0" smtClean="0"/>
              <a:t>Take </a:t>
            </a:r>
            <a:r>
              <a:rPr lang="en-US" sz="2100" dirty="0"/>
              <a:t>prompt action when instances of noncompliance are identified including </a:t>
            </a:r>
            <a:r>
              <a:rPr lang="en-US" sz="2100" dirty="0" smtClean="0"/>
              <a:t>in </a:t>
            </a:r>
            <a:r>
              <a:rPr lang="en-US" sz="2100" dirty="0"/>
              <a:t>audit findings.</a:t>
            </a:r>
          </a:p>
          <a:p>
            <a:pPr>
              <a:buSzPct val="98000"/>
              <a:buFont typeface="+mj-lt"/>
              <a:buAutoNum type="alphaLcPeriod" startAt="2"/>
              <a:defRPr/>
            </a:pPr>
            <a:r>
              <a:rPr lang="en-US" sz="2100" dirty="0" smtClean="0"/>
              <a:t>Take </a:t>
            </a:r>
            <a:r>
              <a:rPr lang="en-US" sz="2100" dirty="0"/>
              <a:t>reasonable measures to safeguard protected personally identifiable </a:t>
            </a:r>
            <a:r>
              <a:rPr lang="en-US" sz="2100" dirty="0" smtClean="0"/>
              <a:t>info (</a:t>
            </a:r>
            <a:r>
              <a:rPr lang="en-US" sz="2100" dirty="0" err="1" smtClean="0"/>
              <a:t>PII</a:t>
            </a:r>
            <a:r>
              <a:rPr lang="en-US" sz="2100" dirty="0" smtClean="0"/>
              <a:t>) and </a:t>
            </a:r>
            <a:r>
              <a:rPr lang="en-US" sz="2100" dirty="0"/>
              <a:t>other information </a:t>
            </a:r>
            <a:r>
              <a:rPr lang="en-US" sz="2100" dirty="0" smtClean="0"/>
              <a:t>designated or deemed sensitive</a:t>
            </a:r>
            <a:endParaRPr lang="en-US" sz="2100" dirty="0"/>
          </a:p>
        </p:txBody>
      </p:sp>
      <p:sp>
        <p:nvSpPr>
          <p:cNvPr id="32773"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7C3B84C-22E6-435D-BA34-D788F9CE8DA3}" type="slidenum">
              <a:rPr lang="en-US" altLang="en-US" smtClean="0">
                <a:solidFill>
                  <a:schemeClr val="bg1"/>
                </a:solidFill>
              </a:rPr>
              <a:pPr/>
              <a:t>43</a:t>
            </a:fld>
            <a:endParaRPr lang="en-US" altLang="en-US" smtClean="0">
              <a:solidFill>
                <a:schemeClr val="bg1"/>
              </a:solidFill>
            </a:endParaRPr>
          </a:p>
        </p:txBody>
      </p:sp>
    </p:spTree>
    <p:extLst>
      <p:ext uri="{BB962C8B-B14F-4D97-AF65-F5344CB8AC3E}">
        <p14:creationId xmlns:p14="http://schemas.microsoft.com/office/powerpoint/2010/main" val="34191421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4632"/>
            <a:ext cx="7772400" cy="1609344"/>
          </a:xfrm>
        </p:spPr>
        <p:txBody>
          <a:bodyPr>
            <a:normAutofit/>
          </a:bodyPr>
          <a:lstStyle/>
          <a:p>
            <a:r>
              <a:rPr lang="en-US" sz="3600" dirty="0"/>
              <a:t>Internal </a:t>
            </a:r>
            <a:r>
              <a:rPr lang="en-US" sz="3600" dirty="0" smtClean="0"/>
              <a:t>Controls (cont.)</a:t>
            </a:r>
            <a:endParaRPr lang="en-US" sz="3600" dirty="0"/>
          </a:p>
        </p:txBody>
      </p:sp>
      <p:sp>
        <p:nvSpPr>
          <p:cNvPr id="3" name="Content Placeholder 2"/>
          <p:cNvSpPr>
            <a:spLocks noGrp="1"/>
          </p:cNvSpPr>
          <p:nvPr>
            <p:ph idx="1"/>
          </p:nvPr>
        </p:nvSpPr>
        <p:spPr/>
        <p:txBody>
          <a:bodyPr/>
          <a:lstStyle/>
          <a:p>
            <a:pPr marL="0" indent="0">
              <a:buFont typeface="Wingdings 3" panose="05040102010807070707" pitchFamily="18" charset="2"/>
              <a:buNone/>
              <a:defRPr/>
            </a:pPr>
            <a:r>
              <a:rPr lang="en-US" sz="2400" dirty="0" smtClean="0"/>
              <a:t>The </a:t>
            </a:r>
            <a:r>
              <a:rPr lang="en-US" sz="2400" dirty="0"/>
              <a:t>non-Federal entity's system of internal controls </a:t>
            </a:r>
            <a:r>
              <a:rPr lang="en-US" sz="2400" u="sng" dirty="0"/>
              <a:t>includes</a:t>
            </a:r>
            <a:r>
              <a:rPr lang="en-US" sz="2400" dirty="0"/>
              <a:t> processes to review after-the-fact interim charges made to a Federal awards based on budget estimates. </a:t>
            </a:r>
          </a:p>
          <a:p>
            <a:pPr marL="0" indent="0">
              <a:buFont typeface="Wingdings 3" panose="05040102010807070707" pitchFamily="18" charset="2"/>
              <a:buNone/>
              <a:defRPr/>
            </a:pPr>
            <a:r>
              <a:rPr lang="en-US" sz="2400" dirty="0"/>
              <a:t>All necessary adjustment must be made such that the final amount charged to the Federal award is accurate, allowable, and </a:t>
            </a:r>
            <a:r>
              <a:rPr lang="en-US" sz="2400" dirty="0" smtClean="0"/>
              <a:t>properly 200.430(i)(1)(viii)(C)</a:t>
            </a:r>
            <a:endParaRPr lang="en-US" sz="2400"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44</a:t>
            </a:fld>
            <a:endParaRPr lang="en-US" dirty="0"/>
          </a:p>
        </p:txBody>
      </p:sp>
    </p:spTree>
    <p:extLst>
      <p:ext uri="{BB962C8B-B14F-4D97-AF65-F5344CB8AC3E}">
        <p14:creationId xmlns:p14="http://schemas.microsoft.com/office/powerpoint/2010/main" val="17675313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7772400" y="5791200"/>
            <a:ext cx="838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Century Gothic" panose="020B0502020202020204" pitchFamily="34" charset="0"/>
              </a:defRPr>
            </a:lvl9pPr>
          </a:lstStyle>
          <a:p>
            <a:pPr algn="r" eaLnBrk="1" hangingPunct="1">
              <a:spcBef>
                <a:spcPct val="0"/>
              </a:spcBef>
              <a:buClrTx/>
              <a:buSzTx/>
              <a:buFontTx/>
              <a:buNone/>
            </a:pPr>
            <a:fld id="{F1314DED-AEFF-47AE-823D-47E08E5577E0}" type="slidenum">
              <a:rPr lang="en-US" altLang="en-US" sz="1400">
                <a:solidFill>
                  <a:schemeClr val="bg1"/>
                </a:solidFill>
                <a:latin typeface="Century Schoolbook" pitchFamily="18" charset="0"/>
              </a:rPr>
              <a:pPr algn="r" eaLnBrk="1" hangingPunct="1">
                <a:spcBef>
                  <a:spcPct val="0"/>
                </a:spcBef>
                <a:buClrTx/>
                <a:buSzTx/>
                <a:buFontTx/>
                <a:buNone/>
              </a:pPr>
              <a:t>45</a:t>
            </a:fld>
            <a:endParaRPr lang="en-US" altLang="en-US" sz="1400">
              <a:solidFill>
                <a:schemeClr val="bg1"/>
              </a:solidFill>
              <a:latin typeface="Century Schoolbook" pitchFamily="18" charset="0"/>
            </a:endParaRPr>
          </a:p>
        </p:txBody>
      </p:sp>
      <p:sp>
        <p:nvSpPr>
          <p:cNvPr id="35843" name="Rectangle 2"/>
          <p:cNvSpPr>
            <a:spLocks noGrp="1" noChangeArrowheads="1"/>
          </p:cNvSpPr>
          <p:nvPr>
            <p:ph type="title"/>
          </p:nvPr>
        </p:nvSpPr>
        <p:spPr>
          <a:xfrm>
            <a:off x="865188" y="927100"/>
            <a:ext cx="6754812" cy="709613"/>
          </a:xfrm>
        </p:spPr>
        <p:txBody>
          <a:bodyPr/>
          <a:lstStyle/>
          <a:p>
            <a:pPr eaLnBrk="1" hangingPunct="1"/>
            <a:r>
              <a:rPr lang="en-US" altLang="en-US" smtClean="0"/>
              <a:t>The COSO “Cube”</a:t>
            </a:r>
          </a:p>
        </p:txBody>
      </p:sp>
      <p:sp>
        <p:nvSpPr>
          <p:cNvPr id="35844"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8661CC-C7C5-4BE0-86F9-EDCD74F63B6D}" type="slidenum">
              <a:rPr lang="en-US" altLang="en-US" smtClean="0">
                <a:solidFill>
                  <a:schemeClr val="bg1"/>
                </a:solidFill>
              </a:rPr>
              <a:pPr/>
              <a:t>45</a:t>
            </a:fld>
            <a:endParaRPr lang="en-US" altLang="en-US" smtClean="0">
              <a:solidFill>
                <a:schemeClr val="bg1"/>
              </a:solidFill>
            </a:endParaRPr>
          </a:p>
        </p:txBody>
      </p:sp>
      <p:pic>
        <p:nvPicPr>
          <p:cNvPr id="35845" name="Content Placeholder 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667000" y="2362200"/>
            <a:ext cx="3810000" cy="37115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846" name="TextBox 3"/>
          <p:cNvSpPr txBox="1">
            <a:spLocks noChangeArrowheads="1"/>
          </p:cNvSpPr>
          <p:nvPr/>
        </p:nvSpPr>
        <p:spPr bwMode="auto">
          <a:xfrm>
            <a:off x="6397625" y="3598863"/>
            <a:ext cx="202565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a:t>Levels of Organizational Structure</a:t>
            </a:r>
          </a:p>
        </p:txBody>
      </p:sp>
      <p:sp>
        <p:nvSpPr>
          <p:cNvPr id="35847" name="TextBox 4"/>
          <p:cNvSpPr txBox="1">
            <a:spLocks noChangeArrowheads="1"/>
          </p:cNvSpPr>
          <p:nvPr/>
        </p:nvSpPr>
        <p:spPr bwMode="auto">
          <a:xfrm>
            <a:off x="1447800" y="2514600"/>
            <a:ext cx="1701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a:t>Categories </a:t>
            </a:r>
          </a:p>
          <a:p>
            <a:pPr algn="ctr"/>
            <a:r>
              <a:rPr lang="en-US" altLang="en-US"/>
              <a:t>of Objectives</a:t>
            </a:r>
          </a:p>
        </p:txBody>
      </p:sp>
      <p:sp>
        <p:nvSpPr>
          <p:cNvPr id="35848" name="TextBox 5"/>
          <p:cNvSpPr txBox="1">
            <a:spLocks noChangeArrowheads="1"/>
          </p:cNvSpPr>
          <p:nvPr/>
        </p:nvSpPr>
        <p:spPr bwMode="auto">
          <a:xfrm>
            <a:off x="2514600" y="6073775"/>
            <a:ext cx="3733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Components of Internal Controls</a:t>
            </a:r>
          </a:p>
        </p:txBody>
      </p:sp>
    </p:spTree>
    <p:extLst>
      <p:ext uri="{BB962C8B-B14F-4D97-AF65-F5344CB8AC3E}">
        <p14:creationId xmlns:p14="http://schemas.microsoft.com/office/powerpoint/2010/main" val="371804460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Payroll Internal Controls</a:t>
            </a:r>
            <a:endParaRPr lang="en-US" dirty="0"/>
          </a:p>
        </p:txBody>
      </p:sp>
      <p:sp>
        <p:nvSpPr>
          <p:cNvPr id="3" name="Content Placeholder 2"/>
          <p:cNvSpPr>
            <a:spLocks noGrp="1"/>
          </p:cNvSpPr>
          <p:nvPr>
            <p:ph idx="1"/>
          </p:nvPr>
        </p:nvSpPr>
        <p:spPr>
          <a:xfrm>
            <a:off x="685800" y="2121408"/>
            <a:ext cx="7772400" cy="4366478"/>
          </a:xfrm>
        </p:spPr>
        <p:txBody>
          <a:bodyPr>
            <a:normAutofit fontScale="92500" lnSpcReduction="10000"/>
          </a:bodyPr>
          <a:lstStyle/>
          <a:p>
            <a:pPr marL="0" indent="0">
              <a:buNone/>
            </a:pPr>
            <a:r>
              <a:rPr lang="en-US" b="1" dirty="0" smtClean="0"/>
              <a:t>Separation </a:t>
            </a:r>
            <a:r>
              <a:rPr lang="en-US" b="1" dirty="0"/>
              <a:t>of duties</a:t>
            </a:r>
          </a:p>
          <a:p>
            <a:r>
              <a:rPr lang="en-US" dirty="0" smtClean="0"/>
              <a:t>Best </a:t>
            </a:r>
            <a:r>
              <a:rPr lang="en-US" dirty="0"/>
              <a:t>practice is to have different people:</a:t>
            </a:r>
          </a:p>
          <a:p>
            <a:pPr lvl="1"/>
            <a:r>
              <a:rPr lang="en-US" dirty="0"/>
              <a:t>Prepare and update online payroll and personnel data</a:t>
            </a:r>
          </a:p>
          <a:p>
            <a:pPr lvl="1"/>
            <a:r>
              <a:rPr lang="en-US" dirty="0"/>
              <a:t>Approve online payroll actions</a:t>
            </a:r>
          </a:p>
          <a:p>
            <a:pPr lvl="1"/>
            <a:r>
              <a:rPr lang="en-US" dirty="0"/>
              <a:t>Review monthly payroll expense reports</a:t>
            </a:r>
          </a:p>
          <a:p>
            <a:pPr lvl="1"/>
            <a:r>
              <a:rPr lang="en-US" dirty="0"/>
              <a:t>Review and reconcile financial records on a monthly basis</a:t>
            </a:r>
          </a:p>
          <a:p>
            <a:pPr lvl="1"/>
            <a:r>
              <a:rPr lang="en-US" dirty="0"/>
              <a:t>Distribute the </a:t>
            </a:r>
            <a:r>
              <a:rPr lang="en-US" dirty="0" smtClean="0"/>
              <a:t>payroll</a:t>
            </a:r>
          </a:p>
          <a:p>
            <a:pPr marL="0" indent="0">
              <a:buNone/>
            </a:pPr>
            <a:r>
              <a:rPr lang="en-US" b="1" dirty="0"/>
              <a:t>Accountability, authorization, and approval</a:t>
            </a:r>
          </a:p>
          <a:p>
            <a:r>
              <a:rPr lang="en-US" dirty="0"/>
              <a:t>Maintain data confidentiality by giving payroll and personnel access only to authorized individuals.</a:t>
            </a:r>
          </a:p>
          <a:p>
            <a:pPr lvl="1"/>
            <a:r>
              <a:rPr lang="en-US" dirty="0" smtClean="0"/>
              <a:t>Periodically </a:t>
            </a:r>
            <a:r>
              <a:rPr lang="en-US" dirty="0"/>
              <a:t>review and update signature authorizations.</a:t>
            </a:r>
          </a:p>
          <a:p>
            <a:pPr lvl="1"/>
            <a:r>
              <a:rPr lang="en-US" dirty="0"/>
              <a:t>Obtain pre-approval for changes made to timekeeping records.</a:t>
            </a:r>
          </a:p>
          <a:p>
            <a:pPr lvl="1"/>
            <a:r>
              <a:rPr lang="en-US" dirty="0"/>
              <a:t>Review attendance records for accuracy and compliance to policy.</a:t>
            </a:r>
          </a:p>
          <a:p>
            <a:pPr lvl="1"/>
            <a:r>
              <a:rPr lang="en-US" dirty="0"/>
              <a:t>Reconcile ledgers monthly for accuracy of recorded transactions.</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46</a:t>
            </a:fld>
            <a:endParaRPr lang="en-US" dirty="0"/>
          </a:p>
        </p:txBody>
      </p:sp>
    </p:spTree>
    <p:extLst>
      <p:ext uri="{BB962C8B-B14F-4D97-AF65-F5344CB8AC3E}">
        <p14:creationId xmlns:p14="http://schemas.microsoft.com/office/powerpoint/2010/main" val="9835510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 of Payroll Internal </a:t>
            </a:r>
            <a:r>
              <a:rPr lang="en-US" dirty="0" smtClean="0"/>
              <a:t>Controls (Cont.)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Security </a:t>
            </a:r>
            <a:r>
              <a:rPr lang="en-US" b="1" dirty="0"/>
              <a:t>of assets</a:t>
            </a:r>
          </a:p>
          <a:p>
            <a:r>
              <a:rPr lang="en-US" dirty="0" smtClean="0"/>
              <a:t>Best </a:t>
            </a:r>
            <a:r>
              <a:rPr lang="en-US" dirty="0"/>
              <a:t>practices:</a:t>
            </a:r>
            <a:br>
              <a:rPr lang="en-US" dirty="0"/>
            </a:br>
            <a:endParaRPr lang="en-US" dirty="0"/>
          </a:p>
          <a:p>
            <a:pPr lvl="1"/>
            <a:r>
              <a:rPr lang="en-US" dirty="0"/>
              <a:t>Request proof of identity prior to distributing payroll.</a:t>
            </a:r>
          </a:p>
          <a:p>
            <a:pPr lvl="1"/>
            <a:r>
              <a:rPr lang="en-US" dirty="0"/>
              <a:t>Notify payees of unclaimed </a:t>
            </a:r>
            <a:r>
              <a:rPr lang="en-US" dirty="0" smtClean="0"/>
              <a:t>checks</a:t>
            </a:r>
          </a:p>
          <a:p>
            <a:pPr lvl="1"/>
            <a:r>
              <a:rPr lang="en-US" dirty="0" smtClean="0"/>
              <a:t>Return </a:t>
            </a:r>
            <a:r>
              <a:rPr lang="en-US" dirty="0"/>
              <a:t>unclaimed checks to the Payroll office.</a:t>
            </a:r>
          </a:p>
          <a:p>
            <a:pPr lvl="1"/>
            <a:r>
              <a:rPr lang="en-US" dirty="0"/>
              <a:t>Keep private and sensitive information secured.</a:t>
            </a:r>
          </a:p>
          <a:p>
            <a:pPr marL="0" indent="0">
              <a:buNone/>
            </a:pPr>
            <a:r>
              <a:rPr lang="en-US" b="1" dirty="0" smtClean="0"/>
              <a:t>Review </a:t>
            </a:r>
            <a:r>
              <a:rPr lang="en-US" b="1" dirty="0"/>
              <a:t>and reconciliation</a:t>
            </a:r>
          </a:p>
          <a:p>
            <a:r>
              <a:rPr lang="en-US" dirty="0" smtClean="0"/>
              <a:t>Monthly </a:t>
            </a:r>
            <a:r>
              <a:rPr lang="en-US" dirty="0"/>
              <a:t>reconciliation activities ensure that you're paying the right people at the correct rates.</a:t>
            </a:r>
          </a:p>
          <a:p>
            <a:r>
              <a:rPr lang="en-US" dirty="0"/>
              <a:t>Best practices:</a:t>
            </a:r>
          </a:p>
          <a:p>
            <a:pPr lvl="1"/>
            <a:r>
              <a:rPr lang="en-US" dirty="0"/>
              <a:t>Review and audit monthly payroll costing reports.</a:t>
            </a:r>
          </a:p>
          <a:p>
            <a:pPr lvl="1"/>
            <a:r>
              <a:rPr lang="en-US" dirty="0"/>
              <a:t>Compare actual payroll costs to estimated costs to discover any variances.</a:t>
            </a:r>
          </a:p>
          <a:p>
            <a:pPr lvl="1"/>
            <a:r>
              <a:rPr lang="en-US" dirty="0"/>
              <a:t>Perform monthly reconciliations of operating ledgers to ensure accuracy and timeliness of expenses.</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47</a:t>
            </a:fld>
            <a:endParaRPr lang="en-US" dirty="0"/>
          </a:p>
        </p:txBody>
      </p:sp>
    </p:spTree>
    <p:extLst>
      <p:ext uri="{BB962C8B-B14F-4D97-AF65-F5344CB8AC3E}">
        <p14:creationId xmlns:p14="http://schemas.microsoft.com/office/powerpoint/2010/main" val="42616377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Consequences</a:t>
            </a:r>
            <a:endParaRPr lang="en-US" dirty="0"/>
          </a:p>
        </p:txBody>
      </p:sp>
      <p:sp>
        <p:nvSpPr>
          <p:cNvPr id="3" name="Content Placeholder 2"/>
          <p:cNvSpPr>
            <a:spLocks noGrp="1"/>
          </p:cNvSpPr>
          <p:nvPr>
            <p:ph idx="1"/>
          </p:nvPr>
        </p:nvSpPr>
        <p:spPr/>
        <p:txBody>
          <a:bodyPr>
            <a:normAutofit/>
          </a:bodyPr>
          <a:lstStyle/>
          <a:p>
            <a:pPr lvl="1"/>
            <a:r>
              <a:rPr lang="en-US" dirty="0" smtClean="0"/>
              <a:t>Unauthorized</a:t>
            </a:r>
            <a:r>
              <a:rPr lang="en-US" dirty="0"/>
              <a:t>, unnecessary, or fraudulent payments</a:t>
            </a:r>
          </a:p>
          <a:p>
            <a:pPr lvl="1"/>
            <a:r>
              <a:rPr lang="en-US" dirty="0"/>
              <a:t>Misappropriation of funds</a:t>
            </a:r>
          </a:p>
          <a:p>
            <a:pPr lvl="1"/>
            <a:r>
              <a:rPr lang="en-US" dirty="0"/>
              <a:t>Overpayments</a:t>
            </a:r>
          </a:p>
          <a:p>
            <a:pPr lvl="1"/>
            <a:r>
              <a:rPr lang="en-US" dirty="0"/>
              <a:t>Duplicate payments made</a:t>
            </a:r>
          </a:p>
          <a:p>
            <a:pPr lvl="1"/>
            <a:r>
              <a:rPr lang="en-US" dirty="0" smtClean="0"/>
              <a:t>Improper </a:t>
            </a:r>
            <a:r>
              <a:rPr lang="en-US" dirty="0"/>
              <a:t>charges to incorrect account/ funds</a:t>
            </a:r>
          </a:p>
          <a:p>
            <a:pPr lvl="1"/>
            <a:r>
              <a:rPr lang="en-US" dirty="0"/>
              <a:t>Inaccurate entries </a:t>
            </a:r>
            <a:r>
              <a:rPr lang="en-US" dirty="0" smtClean="0"/>
              <a:t>or improper changes </a:t>
            </a:r>
          </a:p>
          <a:p>
            <a:pPr lvl="1"/>
            <a:r>
              <a:rPr lang="en-US" dirty="0" smtClean="0"/>
              <a:t>Unauthorized </a:t>
            </a:r>
            <a:r>
              <a:rPr lang="en-US" dirty="0"/>
              <a:t>payroll transactions processed</a:t>
            </a:r>
          </a:p>
          <a:p>
            <a:pPr lvl="1"/>
            <a:r>
              <a:rPr lang="en-US" dirty="0" smtClean="0"/>
              <a:t>Disallowances </a:t>
            </a:r>
            <a:r>
              <a:rPr lang="en-US" dirty="0"/>
              <a:t>resulting from costs charged to incorrect accounts, funds, or awards</a:t>
            </a:r>
          </a:p>
          <a:p>
            <a:pPr lvl="1"/>
            <a:r>
              <a:rPr lang="en-US" dirty="0" smtClean="0"/>
              <a:t>Inaccurate </a:t>
            </a:r>
            <a:r>
              <a:rPr lang="en-US" dirty="0"/>
              <a:t>recording of payment type distorts employee data</a:t>
            </a:r>
          </a:p>
          <a:p>
            <a:pPr lvl="1"/>
            <a:r>
              <a:rPr lang="en-US" dirty="0"/>
              <a:t>Financial records </a:t>
            </a:r>
            <a:r>
              <a:rPr lang="en-US" dirty="0" smtClean="0"/>
              <a:t>misstated</a:t>
            </a:r>
          </a:p>
          <a:p>
            <a:pPr lvl="1"/>
            <a:r>
              <a:rPr lang="en-US" dirty="0" smtClean="0"/>
              <a:t>Lost or stolen checks</a:t>
            </a:r>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48</a:t>
            </a:fld>
            <a:endParaRPr lang="en-US" dirty="0"/>
          </a:p>
        </p:txBody>
      </p:sp>
    </p:spTree>
    <p:extLst>
      <p:ext uri="{BB962C8B-B14F-4D97-AF65-F5344CB8AC3E}">
        <p14:creationId xmlns:p14="http://schemas.microsoft.com/office/powerpoint/2010/main" val="227194635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ChangeArrowheads="1"/>
          </p:cNvSpPr>
          <p:nvPr/>
        </p:nvSpPr>
        <p:spPr bwMode="auto">
          <a:xfrm>
            <a:off x="1828800" y="1600201"/>
            <a:ext cx="5829300" cy="3554819"/>
          </a:xfrm>
          <a:prstGeom prst="rect">
            <a:avLst/>
          </a:prstGeom>
          <a:noFill/>
          <a:ln w="9525">
            <a:noFill/>
            <a:miter lim="800000"/>
            <a:headEnd/>
            <a:tailEnd/>
          </a:ln>
        </p:spPr>
        <p:txBody>
          <a:bodyPr wrap="square">
            <a:spAutoFit/>
          </a:bodyPr>
          <a:lstStyle/>
          <a:p>
            <a:pPr algn="ctr">
              <a:spcBef>
                <a:spcPts val="431"/>
              </a:spcBef>
            </a:pPr>
            <a:endParaRPr lang="en-US" sz="1500" b="1" dirty="0"/>
          </a:p>
          <a:p>
            <a:pPr algn="ctr"/>
            <a:r>
              <a:rPr lang="en-US" sz="2100" dirty="0"/>
              <a:t>This presentation is intended solely to provide general information and does not constitute legal advice.  Attendance at the presentation or later review of these printed materials does not create an attorney-client relationship with Brustein &amp; Manasevit, PLLC.  You should not take any action based upon any information in this presentation without first consulting legal counsel familiar with your particular circumstances.</a:t>
            </a:r>
          </a:p>
        </p:txBody>
      </p:sp>
      <p:sp>
        <p:nvSpPr>
          <p:cNvPr id="4" name="Title 3"/>
          <p:cNvSpPr>
            <a:spLocks noGrp="1"/>
          </p:cNvSpPr>
          <p:nvPr>
            <p:ph type="title"/>
          </p:nvPr>
        </p:nvSpPr>
        <p:spPr>
          <a:xfrm>
            <a:off x="685800" y="484632"/>
            <a:ext cx="7772400" cy="1257082"/>
          </a:xfrm>
        </p:spPr>
        <p:txBody>
          <a:bodyPr/>
          <a:lstStyle/>
          <a:p>
            <a:r>
              <a:rPr lang="en-US" dirty="0" smtClean="0"/>
              <a:t>Disclaimer</a:t>
            </a:r>
            <a:endParaRPr lang="en-US" dirty="0"/>
          </a:p>
        </p:txBody>
      </p:sp>
      <p:sp>
        <p:nvSpPr>
          <p:cNvPr id="2" name="Slide Number Placeholder 1"/>
          <p:cNvSpPr>
            <a:spLocks noGrp="1"/>
          </p:cNvSpPr>
          <p:nvPr>
            <p:ph type="sldNum" sz="quarter" idx="12"/>
          </p:nvPr>
        </p:nvSpPr>
        <p:spPr/>
        <p:txBody>
          <a:bodyPr/>
          <a:lstStyle/>
          <a:p>
            <a:pPr>
              <a:defRPr/>
            </a:pPr>
            <a:fld id="{E0ACCF7A-0AB0-4D5E-B532-CE6293EF0586}" type="slidenum">
              <a:rPr lang="en-US" smtClean="0"/>
              <a:pPr>
                <a:defRPr/>
              </a:pPr>
              <a:t>49</a:t>
            </a:fld>
            <a:endParaRPr lang="en-US" dirty="0"/>
          </a:p>
        </p:txBody>
      </p:sp>
    </p:spTree>
    <p:extLst>
      <p:ext uri="{BB962C8B-B14F-4D97-AF65-F5344CB8AC3E}">
        <p14:creationId xmlns:p14="http://schemas.microsoft.com/office/powerpoint/2010/main" val="1024069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p:txBody>
          <a:bodyPr>
            <a:normAutofit/>
          </a:bodyPr>
          <a:lstStyle/>
          <a:p>
            <a:pPr marL="41148">
              <a:defRPr/>
            </a:pPr>
            <a:r>
              <a:rPr lang="en-US" b="1" dirty="0" smtClean="0">
                <a:ea typeface="+mj-ea"/>
                <a:cs typeface="+mj-cs"/>
              </a:rPr>
              <a:t>The Basics</a:t>
            </a:r>
          </a:p>
        </p:txBody>
      </p:sp>
      <p:sp>
        <p:nvSpPr>
          <p:cNvPr id="2" name="Slide Number Placeholder 1"/>
          <p:cNvSpPr>
            <a:spLocks noGrp="1"/>
          </p:cNvSpPr>
          <p:nvPr>
            <p:ph type="sldNum" sz="quarter" idx="12"/>
          </p:nvPr>
        </p:nvSpPr>
        <p:spPr/>
        <p:txBody>
          <a:bodyPr/>
          <a:lstStyle/>
          <a:p>
            <a:pPr>
              <a:defRPr/>
            </a:pPr>
            <a:fld id="{25953566-6F6B-4717-86E9-2FE94062EB93}" type="slidenum">
              <a:rPr lang="en-US" smtClean="0"/>
              <a:pPr>
                <a:defRPr/>
              </a:pPr>
              <a:t>5</a:t>
            </a:fld>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58679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p:txBody>
          <a:bodyPr>
            <a:normAutofit/>
          </a:bodyPr>
          <a:lstStyle/>
          <a:p>
            <a:pPr marL="41148">
              <a:defRPr/>
            </a:pPr>
            <a:r>
              <a:rPr lang="en-US" b="1" dirty="0" smtClean="0">
                <a:ea typeface="+mj-ea"/>
                <a:cs typeface="+mj-cs"/>
              </a:rPr>
              <a:t>Why?</a:t>
            </a:r>
          </a:p>
        </p:txBody>
      </p:sp>
      <p:sp>
        <p:nvSpPr>
          <p:cNvPr id="14339" name="Rectangle 3"/>
          <p:cNvSpPr>
            <a:spLocks noGrp="1"/>
          </p:cNvSpPr>
          <p:nvPr>
            <p:ph idx="1"/>
          </p:nvPr>
        </p:nvSpPr>
        <p:spPr/>
        <p:txBody>
          <a:bodyPr>
            <a:normAutofit/>
          </a:bodyPr>
          <a:lstStyle/>
          <a:p>
            <a:pPr marL="0" indent="0">
              <a:buNone/>
            </a:pPr>
            <a:endParaRPr lang="en-US" sz="2100" u="sng" dirty="0">
              <a:latin typeface="+mj-lt"/>
              <a:ea typeface="ＭＳ Ｐゴシック" pitchFamily="34" charset="-128"/>
            </a:endParaRPr>
          </a:p>
          <a:p>
            <a:pPr marL="257175" lvl="1" indent="-257175">
              <a:spcBef>
                <a:spcPts val="1200"/>
              </a:spcBef>
              <a:spcAft>
                <a:spcPts val="0"/>
              </a:spcAft>
            </a:pPr>
            <a:r>
              <a:rPr lang="en-US" sz="2400" dirty="0">
                <a:latin typeface="+mj-lt"/>
                <a:ea typeface="ＭＳ Ｐゴシック" pitchFamily="34" charset="-128"/>
              </a:rPr>
              <a:t>If federal funds are used for salaries, then time distribution records are </a:t>
            </a:r>
            <a:r>
              <a:rPr lang="en-US" sz="2400" dirty="0" smtClean="0">
                <a:latin typeface="+mj-lt"/>
                <a:ea typeface="ＭＳ Ｐゴシック" pitchFamily="34" charset="-128"/>
              </a:rPr>
              <a:t>required</a:t>
            </a:r>
            <a:r>
              <a:rPr lang="en-US" altLang="en-US" sz="2400" dirty="0" smtClean="0"/>
              <a:t> 200.430(i)</a:t>
            </a:r>
            <a:endParaRPr lang="en-US" altLang="en-US" sz="2400" dirty="0"/>
          </a:p>
          <a:p>
            <a:pPr marL="257175" indent="-257175"/>
            <a:endParaRPr lang="en-US" sz="2400" dirty="0">
              <a:latin typeface="+mj-lt"/>
              <a:ea typeface="ＭＳ Ｐゴシック" pitchFamily="34" charset="-128"/>
            </a:endParaRPr>
          </a:p>
          <a:p>
            <a:pPr marL="257175" indent="-257175"/>
            <a:r>
              <a:rPr lang="en-US" sz="2400" dirty="0">
                <a:latin typeface="+mj-lt"/>
                <a:ea typeface="ＭＳ Ｐゴシック" pitchFamily="34" charset="-128"/>
              </a:rPr>
              <a:t>How staff demonstrate allocability</a:t>
            </a:r>
          </a:p>
          <a:p>
            <a:pPr marL="463154" lvl="1" indent="-257175">
              <a:buClr>
                <a:schemeClr val="accent1">
                  <a:lumMod val="60000"/>
                  <a:lumOff val="40000"/>
                </a:schemeClr>
              </a:buClr>
            </a:pPr>
            <a:r>
              <a:rPr lang="en-US" sz="2400" dirty="0">
                <a:latin typeface="+mj-lt"/>
                <a:ea typeface="ＭＳ Ｐゴシック" pitchFamily="34" charset="-128"/>
              </a:rPr>
              <a:t>If employee paid with federal funds, then must show that the employee worked on that specific federal program cost </a:t>
            </a:r>
            <a:r>
              <a:rPr lang="en-US" sz="2400" dirty="0" smtClean="0">
                <a:latin typeface="+mj-lt"/>
                <a:ea typeface="ＭＳ Ｐゴシック" pitchFamily="34" charset="-128"/>
              </a:rPr>
              <a:t>objective </a:t>
            </a:r>
            <a:r>
              <a:rPr lang="en-US" altLang="en-US" sz="2400" dirty="0" smtClean="0"/>
              <a:t>200.403(a)</a:t>
            </a:r>
            <a:endParaRPr lang="en-US" sz="2400" dirty="0">
              <a:latin typeface="+mj-lt"/>
              <a:ea typeface="ＭＳ Ｐゴシック" pitchFamily="34" charset="-128"/>
            </a:endParaRPr>
          </a:p>
          <a:p>
            <a:pPr marL="257175" indent="-257175"/>
            <a:endParaRPr lang="en-US" dirty="0" smtClean="0">
              <a:latin typeface="Lucida Sans Unicode" pitchFamily="34" charset="0"/>
              <a:ea typeface="ＭＳ Ｐゴシック" pitchFamily="34" charset="-128"/>
            </a:endParaRPr>
          </a:p>
          <a:p>
            <a:pPr marL="257175" indent="-257175"/>
            <a:endParaRPr lang="en-US" dirty="0" smtClean="0">
              <a:latin typeface="Lucida Sans Unicode" pitchFamily="34" charset="0"/>
              <a:ea typeface="ＭＳ Ｐゴシック" pitchFamily="34" charset="-128"/>
            </a:endParaRPr>
          </a:p>
        </p:txBody>
      </p:sp>
      <p:sp>
        <p:nvSpPr>
          <p:cNvPr id="2" name="Slide Number Placeholder 1"/>
          <p:cNvSpPr>
            <a:spLocks noGrp="1"/>
          </p:cNvSpPr>
          <p:nvPr>
            <p:ph type="sldNum" sz="quarter" idx="12"/>
          </p:nvPr>
        </p:nvSpPr>
        <p:spPr/>
        <p:txBody>
          <a:bodyPr/>
          <a:lstStyle/>
          <a:p>
            <a:pPr>
              <a:defRPr/>
            </a:pPr>
            <a:fld id="{25953566-6F6B-4717-86E9-2FE94062EB93}" type="slidenum">
              <a:rPr lang="en-US" smtClean="0"/>
              <a:pPr>
                <a:defRPr/>
              </a:pPr>
              <a:t>6</a:t>
            </a:fld>
            <a:endParaRPr lang="en-US" dirty="0"/>
          </a:p>
        </p:txBody>
      </p:sp>
    </p:spTree>
    <p:extLst>
      <p:ext uri="{BB962C8B-B14F-4D97-AF65-F5344CB8AC3E}">
        <p14:creationId xmlns:p14="http://schemas.microsoft.com/office/powerpoint/2010/main" val="3711695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b="1" dirty="0" smtClean="0">
                <a:ea typeface="ＭＳ Ｐゴシック" pitchFamily="34" charset="-128"/>
              </a:rPr>
              <a:t>Who must participate?</a:t>
            </a:r>
          </a:p>
        </p:txBody>
      </p:sp>
      <p:sp>
        <p:nvSpPr>
          <p:cNvPr id="3" name="Content Placeholder 2"/>
          <p:cNvSpPr>
            <a:spLocks noGrp="1"/>
          </p:cNvSpPr>
          <p:nvPr>
            <p:ph idx="1"/>
          </p:nvPr>
        </p:nvSpPr>
        <p:spPr>
          <a:xfrm>
            <a:off x="925286" y="1970313"/>
            <a:ext cx="5715000" cy="2977243"/>
          </a:xfrm>
        </p:spPr>
        <p:txBody>
          <a:bodyPr/>
          <a:lstStyle/>
          <a:p>
            <a:pPr>
              <a:spcBef>
                <a:spcPct val="0"/>
              </a:spcBef>
              <a:spcAft>
                <a:spcPct val="35000"/>
              </a:spcAft>
            </a:pPr>
            <a:r>
              <a:rPr lang="en-US" altLang="en-US" dirty="0"/>
              <a:t>Must be maintained for </a:t>
            </a:r>
            <a:r>
              <a:rPr lang="en-US" altLang="en-US" u="sng" dirty="0"/>
              <a:t>all</a:t>
            </a:r>
            <a:r>
              <a:rPr lang="en-US" altLang="en-US" dirty="0"/>
              <a:t> employees whose salaries are: </a:t>
            </a:r>
          </a:p>
          <a:p>
            <a:pPr lvl="1">
              <a:spcBef>
                <a:spcPct val="0"/>
              </a:spcBef>
              <a:spcAft>
                <a:spcPct val="35000"/>
              </a:spcAft>
            </a:pPr>
            <a:r>
              <a:rPr lang="en-US" altLang="en-US" sz="2000" dirty="0"/>
              <a:t>Paid in whole or in part with federal funds 200.430 (i)(1)</a:t>
            </a:r>
          </a:p>
          <a:p>
            <a:pPr lvl="1">
              <a:spcBef>
                <a:spcPct val="0"/>
              </a:spcBef>
              <a:spcAft>
                <a:spcPct val="35000"/>
              </a:spcAft>
            </a:pPr>
            <a:r>
              <a:rPr lang="en-US" altLang="en-US" sz="2000" dirty="0"/>
              <a:t>Used to meet a match/cost share requirement 200.430(i)(4)</a:t>
            </a:r>
          </a:p>
          <a:p>
            <a:pPr marL="217884" indent="-161925">
              <a:spcBef>
                <a:spcPts val="278"/>
              </a:spcBef>
              <a:buClr>
                <a:schemeClr val="accent1">
                  <a:lumMod val="60000"/>
                  <a:lumOff val="40000"/>
                </a:schemeClr>
              </a:buClr>
              <a:defRPr/>
            </a:pPr>
            <a:r>
              <a:rPr lang="en-US" sz="2400" dirty="0" smtClean="0"/>
              <a:t>NOT </a:t>
            </a:r>
            <a:r>
              <a:rPr lang="en-US" sz="2400" dirty="0"/>
              <a:t>contractors</a:t>
            </a:r>
          </a:p>
          <a:p>
            <a:pPr>
              <a:defRPr/>
            </a:pPr>
            <a:endParaRPr lang="en-US" dirty="0"/>
          </a:p>
        </p:txBody>
      </p:sp>
      <p:sp>
        <p:nvSpPr>
          <p:cNvPr id="2" name="Slide Number Placeholder 1"/>
          <p:cNvSpPr>
            <a:spLocks noGrp="1"/>
          </p:cNvSpPr>
          <p:nvPr>
            <p:ph type="sldNum" sz="quarter" idx="12"/>
          </p:nvPr>
        </p:nvSpPr>
        <p:spPr/>
        <p:txBody>
          <a:bodyPr/>
          <a:lstStyle/>
          <a:p>
            <a:pPr>
              <a:defRPr/>
            </a:pPr>
            <a:fld id="{25953566-6F6B-4717-86E9-2FE94062EB93}" type="slidenum">
              <a:rPr lang="en-US" smtClean="0"/>
              <a:pPr>
                <a:defRPr/>
              </a:pPr>
              <a:t>7</a:t>
            </a:fld>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9494" y="3995057"/>
            <a:ext cx="4217489" cy="2144486"/>
          </a:xfrm>
          <a:prstGeom prst="rect">
            <a:avLst/>
          </a:prstGeom>
        </p:spPr>
      </p:pic>
    </p:spTree>
    <p:extLst>
      <p:ext uri="{BB962C8B-B14F-4D97-AF65-F5344CB8AC3E}">
        <p14:creationId xmlns:p14="http://schemas.microsoft.com/office/powerpoint/2010/main" val="2524306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029" y="326572"/>
            <a:ext cx="7478485" cy="1164772"/>
          </a:xfrm>
        </p:spPr>
        <p:txBody>
          <a:bodyPr>
            <a:normAutofit fontScale="90000"/>
          </a:bodyPr>
          <a:lstStyle/>
          <a:p>
            <a:r>
              <a:rPr lang="en-US" sz="3200" b="1" dirty="0" smtClean="0"/>
              <a:t>Does “X” Employee have to keep time and effort records?</a:t>
            </a:r>
            <a:endParaRPr lang="en-US" sz="3200" b="1" dirty="0"/>
          </a:p>
        </p:txBody>
      </p:sp>
      <p:sp>
        <p:nvSpPr>
          <p:cNvPr id="3" name="Slide Number Placeholder 2"/>
          <p:cNvSpPr>
            <a:spLocks noGrp="1"/>
          </p:cNvSpPr>
          <p:nvPr>
            <p:ph type="sldNum" sz="quarter" idx="12"/>
          </p:nvPr>
        </p:nvSpPr>
        <p:spPr/>
        <p:txBody>
          <a:bodyPr/>
          <a:lstStyle/>
          <a:p>
            <a:pPr>
              <a:defRPr/>
            </a:pPr>
            <a:fld id="{25953566-6F6B-4717-86E9-2FE94062EB93}" type="slidenum">
              <a:rPr lang="en-US" smtClean="0"/>
              <a:pPr>
                <a:defRPr/>
              </a:pPr>
              <a:t>8</a:t>
            </a:fld>
            <a:endParaRPr lang="en-US" dirty="0"/>
          </a:p>
        </p:txBody>
      </p:sp>
      <p:graphicFrame>
        <p:nvGraphicFramePr>
          <p:cNvPr id="6" name="Diagram 5"/>
          <p:cNvGraphicFramePr/>
          <p:nvPr>
            <p:extLst>
              <p:ext uri="{D42A27DB-BD31-4B8C-83A1-F6EECF244321}">
                <p14:modId xmlns:p14="http://schemas.microsoft.com/office/powerpoint/2010/main" val="2020950966"/>
              </p:ext>
            </p:extLst>
          </p:nvPr>
        </p:nvGraphicFramePr>
        <p:xfrm>
          <a:off x="413656" y="1491344"/>
          <a:ext cx="8371115" cy="51465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4918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Old Rules Under The OMB Circulars</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11776245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A25B6E7437D643BEAAC06D495827D4" ma:contentTypeVersion="1" ma:contentTypeDescription="Create a new document." ma:contentTypeScope="" ma:versionID="3327b551467a8fb9fedd2d34fe1508e1">
  <xsd:schema xmlns:xsd="http://www.w3.org/2001/XMLSchema" xmlns:xs="http://www.w3.org/2001/XMLSchema" xmlns:p="http://schemas.microsoft.com/office/2006/metadata/properties" xmlns:ns1="http://schemas.microsoft.com/sharepoint/v3" xmlns:ns2="1d496aed-39d0-4758-b3cf-4e4773287716" targetNamespace="http://schemas.microsoft.com/office/2006/metadata/properties" ma:root="true" ma:fieldsID="feb49e78f3da19e4d02149b6c86843ad" ns1:_="" ns2:_="">
    <xsd:import namespace="http://schemas.microsoft.com/sharepoint/v3"/>
    <xsd:import namespace="1d496aed-39d0-4758-b3cf-4e4773287716"/>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internalName="PublishingStartDate">
      <xsd:simpleType>
        <xsd:restriction base="dms:Unknown"/>
      </xsd:simpleType>
    </xsd:element>
    <xsd:element name="PublishingExpirationDate" ma:index="11"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1AE172-47DE-466F-A300-2CFD7D34398C}"/>
</file>

<file path=customXml/itemProps2.xml><?xml version="1.0" encoding="utf-8"?>
<ds:datastoreItem xmlns:ds="http://schemas.openxmlformats.org/officeDocument/2006/customXml" ds:itemID="{1C4A777D-9C89-4D17-B90B-B6F2ABD07E8B}"/>
</file>

<file path=customXml/itemProps3.xml><?xml version="1.0" encoding="utf-8"?>
<ds:datastoreItem xmlns:ds="http://schemas.openxmlformats.org/officeDocument/2006/customXml" ds:itemID="{87D34D43-94EC-429E-9178-68222CDFCA36}"/>
</file>

<file path=docProps/app.xml><?xml version="1.0" encoding="utf-8"?>
<Properties xmlns="http://schemas.openxmlformats.org/officeDocument/2006/extended-properties" xmlns:vt="http://schemas.openxmlformats.org/officeDocument/2006/docPropsVTypes">
  <Template/>
  <TotalTime>341</TotalTime>
  <Words>2365</Words>
  <Application>Microsoft Office PowerPoint</Application>
  <PresentationFormat>On-screen Show (4:3)</PresentationFormat>
  <Paragraphs>335</Paragraphs>
  <Slides>49</Slides>
  <Notes>10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Wood Type</vt:lpstr>
      <vt:lpstr>Changes to Time and Effort Reporting</vt:lpstr>
      <vt:lpstr>Agenda</vt:lpstr>
      <vt:lpstr>Structure of the NEW EDGAR</vt:lpstr>
      <vt:lpstr>Additional Regulations</vt:lpstr>
      <vt:lpstr>The Basics</vt:lpstr>
      <vt:lpstr>Why?</vt:lpstr>
      <vt:lpstr>Who must participate?</vt:lpstr>
      <vt:lpstr>Does “X” Employee have to keep time and effort records?</vt:lpstr>
      <vt:lpstr>The Old Rules Under The OMB Circulars</vt:lpstr>
      <vt:lpstr>The A-87 Rule (SEAs and LEAs)</vt:lpstr>
      <vt:lpstr>A-21 Rule (IHEs)</vt:lpstr>
      <vt:lpstr>A-122 Rule (Nonprofits)</vt:lpstr>
      <vt:lpstr>The New  EDGAR Rules</vt:lpstr>
      <vt:lpstr>Part 200 Rule</vt:lpstr>
      <vt:lpstr>Part 200 Rule (cont.)</vt:lpstr>
      <vt:lpstr>COFAR Comments on Part 200 Rule </vt:lpstr>
      <vt:lpstr>Cost Objectives</vt:lpstr>
      <vt:lpstr>Cost Objectives</vt:lpstr>
      <vt:lpstr>Cost Objectives (Cont.)</vt:lpstr>
      <vt:lpstr>Title I, Part A LEA-level Cost Objectives</vt:lpstr>
      <vt:lpstr>Not Cost Objectives</vt:lpstr>
      <vt:lpstr>Time and Effort Guidance by OCFO?</vt:lpstr>
      <vt:lpstr>Allocable Costs</vt:lpstr>
      <vt:lpstr>Allocable Costs (cont.)</vt:lpstr>
      <vt:lpstr>Other Significant Requirements</vt:lpstr>
      <vt:lpstr>USE OF BUDGET ESTIMATES</vt:lpstr>
      <vt:lpstr>Percentages</vt:lpstr>
      <vt:lpstr>Focus on ihes</vt:lpstr>
      <vt:lpstr>Compliance</vt:lpstr>
      <vt:lpstr>Noncompliance</vt:lpstr>
      <vt:lpstr>Reconciliation?</vt:lpstr>
      <vt:lpstr>Flexibility</vt:lpstr>
      <vt:lpstr>Substitute Systems</vt:lpstr>
      <vt:lpstr>Alternative Proposals</vt:lpstr>
      <vt:lpstr>Blended Funding</vt:lpstr>
      <vt:lpstr>So what Does this mean?</vt:lpstr>
      <vt:lpstr>Use Current Compliant System!</vt:lpstr>
      <vt:lpstr>The Definition of Internal Controls</vt:lpstr>
      <vt:lpstr>The Definition of Internal Controls (cont.)</vt:lpstr>
      <vt:lpstr>The Definition of Internal Controls (cont.)</vt:lpstr>
      <vt:lpstr>Internal Controls Requirements</vt:lpstr>
      <vt:lpstr>Internal Controls Requirements (cont.)</vt:lpstr>
      <vt:lpstr>Internal Controls Requirements (cont.)</vt:lpstr>
      <vt:lpstr>Internal Controls (cont.)</vt:lpstr>
      <vt:lpstr>The COSO “Cube”</vt:lpstr>
      <vt:lpstr>Examples of Payroll Internal Controls</vt:lpstr>
      <vt:lpstr>Examples of Payroll Internal Controls (Cont.)</vt:lpstr>
      <vt:lpstr>Potential Consequences</vt:lpstr>
      <vt:lpstr>Disclaimer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Allowability of Personnel Costs under the new EDGAR</dc:title>
  <dc:creator>Tiffany Winters</dc:creator>
  <cp:lastModifiedBy>Grace McElveen</cp:lastModifiedBy>
  <cp:revision>22</cp:revision>
  <cp:lastPrinted>2015-01-13T19:40:47Z</cp:lastPrinted>
  <dcterms:created xsi:type="dcterms:W3CDTF">2015-01-12T16:11:16Z</dcterms:created>
  <dcterms:modified xsi:type="dcterms:W3CDTF">2015-06-17T13:50:18Z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0x01010026A25B6E7437D643BEAAC06D495827D4</vt:lpwstr>
  </property>
  <property fmtid="{D5CDD505-2E9C-101B-9397-08002B2CF9AE}" pid="3" name="TemplateUrl">
    <vt:lpwstr/>
  </property>
  <property fmtid="{D5CDD505-2E9C-101B-9397-08002B2CF9AE}" pid="4" name="Order">
    <vt:r8>145200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Page">
    <vt:lpwstr/>
  </property>
  <property fmtid="{D5CDD505-2E9C-101B-9397-08002B2CF9AE}" pid="10" name="Page SubHeader">
    <vt:lpwstr/>
  </property>
</Properties>
</file>