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58" r:id="rId2"/>
  </p:sldMasterIdLst>
  <p:notesMasterIdLst>
    <p:notesMasterId r:id="rId26"/>
  </p:notesMasterIdLst>
  <p:handoutMasterIdLst>
    <p:handoutMasterId r:id="rId27"/>
  </p:handoutMasterIdLst>
  <p:sldIdLst>
    <p:sldId id="1352" r:id="rId3"/>
    <p:sldId id="259" r:id="rId4"/>
    <p:sldId id="785" r:id="rId5"/>
    <p:sldId id="691" r:id="rId6"/>
    <p:sldId id="809" r:id="rId7"/>
    <p:sldId id="786" r:id="rId8"/>
    <p:sldId id="806" r:id="rId9"/>
    <p:sldId id="798" r:id="rId10"/>
    <p:sldId id="810" r:id="rId11"/>
    <p:sldId id="815" r:id="rId12"/>
    <p:sldId id="816" r:id="rId13"/>
    <p:sldId id="811" r:id="rId14"/>
    <p:sldId id="812" r:id="rId15"/>
    <p:sldId id="818" r:id="rId16"/>
    <p:sldId id="817" r:id="rId17"/>
    <p:sldId id="727" r:id="rId18"/>
    <p:sldId id="438" r:id="rId19"/>
    <p:sldId id="714" r:id="rId20"/>
    <p:sldId id="1363" r:id="rId21"/>
    <p:sldId id="266" r:id="rId22"/>
    <p:sldId id="267" r:id="rId23"/>
    <p:sldId id="1364" r:id="rId24"/>
    <p:sldId id="136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1"/>
    <p:restoredTop sz="65409" autoAdjust="0"/>
  </p:normalViewPr>
  <p:slideViewPr>
    <p:cSldViewPr snapToGrid="0" snapToObjects="1">
      <p:cViewPr varScale="1">
        <p:scale>
          <a:sx n="44" d="100"/>
          <a:sy n="44" d="100"/>
        </p:scale>
        <p:origin x="1995" y="24"/>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3E1EEF-FDFF-7444-B3C6-372644C16758}" type="datetimeFigureOut">
              <a:rPr lang="en-US" smtClean="0"/>
              <a:t>3/27/2020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6059973-4CB1-F846-8BE1-FDF58E6F6E19}" type="slidenum">
              <a:rPr lang="en-US" smtClean="0"/>
              <a:t>‹#›</a:t>
            </a:fld>
            <a:endParaRPr lang="en-US"/>
          </a:p>
        </p:txBody>
      </p:sp>
    </p:spTree>
    <p:extLst>
      <p:ext uri="{BB962C8B-B14F-4D97-AF65-F5344CB8AC3E}">
        <p14:creationId xmlns:p14="http://schemas.microsoft.com/office/powerpoint/2010/main" val="2029279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370B09-0D37-F74C-B5AA-6289C969E46B}" type="datetimeFigureOut">
              <a:rPr lang="en-US" smtClean="0"/>
              <a:t>3/27/2020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C42E63-CFD2-EF42-A373-BECDD78E91E5}" type="slidenum">
              <a:rPr lang="en-US" smtClean="0"/>
              <a:t>‹#›</a:t>
            </a:fld>
            <a:endParaRPr lang="en-US"/>
          </a:p>
        </p:txBody>
      </p:sp>
    </p:spTree>
    <p:extLst>
      <p:ext uri="{BB962C8B-B14F-4D97-AF65-F5344CB8AC3E}">
        <p14:creationId xmlns:p14="http://schemas.microsoft.com/office/powerpoint/2010/main" val="2900721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42E63-CFD2-EF42-A373-BECDD78E91E5}" type="slidenum">
              <a:rPr lang="en-US" smtClean="0"/>
              <a:t>1</a:t>
            </a:fld>
            <a:endParaRPr lang="en-US"/>
          </a:p>
        </p:txBody>
      </p:sp>
    </p:spTree>
    <p:extLst>
      <p:ext uri="{BB962C8B-B14F-4D97-AF65-F5344CB8AC3E}">
        <p14:creationId xmlns:p14="http://schemas.microsoft.com/office/powerpoint/2010/main" val="65011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C42E63-CFD2-EF42-A373-BECDD78E91E5}" type="slidenum">
              <a:rPr lang="en-US" smtClean="0"/>
              <a:t>6</a:t>
            </a:fld>
            <a:endParaRPr lang="en-US"/>
          </a:p>
        </p:txBody>
      </p:sp>
    </p:spTree>
    <p:extLst>
      <p:ext uri="{BB962C8B-B14F-4D97-AF65-F5344CB8AC3E}">
        <p14:creationId xmlns:p14="http://schemas.microsoft.com/office/powerpoint/2010/main" val="103080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42E63-CFD2-EF42-A373-BECDD78E91E5}" type="slidenum">
              <a:rPr lang="en-US" smtClean="0"/>
              <a:t>15</a:t>
            </a:fld>
            <a:endParaRPr lang="en-US"/>
          </a:p>
        </p:txBody>
      </p:sp>
    </p:spTree>
    <p:extLst>
      <p:ext uri="{BB962C8B-B14F-4D97-AF65-F5344CB8AC3E}">
        <p14:creationId xmlns:p14="http://schemas.microsoft.com/office/powerpoint/2010/main" val="284017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C42E63-CFD2-EF42-A373-BECDD78E91E5}" type="slidenum">
              <a:rPr lang="en-US" smtClean="0"/>
              <a:t>16</a:t>
            </a:fld>
            <a:endParaRPr lang="en-US"/>
          </a:p>
        </p:txBody>
      </p:sp>
    </p:spTree>
    <p:extLst>
      <p:ext uri="{BB962C8B-B14F-4D97-AF65-F5344CB8AC3E}">
        <p14:creationId xmlns:p14="http://schemas.microsoft.com/office/powerpoint/2010/main" val="266113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defTabSz="465887">
              <a:defRPr/>
            </a:pPr>
            <a:fld id="{B2C970F5-ADAB-4E1C-A52F-0ED44C3880C6}" type="slidenum">
              <a:rPr lang="en-US">
                <a:solidFill>
                  <a:prstClr val="black"/>
                </a:solidFill>
                <a:latin typeface="Calibri"/>
              </a:rPr>
              <a:pPr defTabSz="465887">
                <a:defRPr/>
              </a:pPr>
              <a:t>17</a:t>
            </a:fld>
            <a:endParaRPr lang="en-US">
              <a:solidFill>
                <a:prstClr val="black"/>
              </a:solidFill>
              <a:latin typeface="Calibri"/>
            </a:endParaRPr>
          </a:p>
        </p:txBody>
      </p:sp>
    </p:spTree>
    <p:extLst>
      <p:ext uri="{BB962C8B-B14F-4D97-AF65-F5344CB8AC3E}">
        <p14:creationId xmlns:p14="http://schemas.microsoft.com/office/powerpoint/2010/main" val="698735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D4885BB4-9631-AF4A-8EC1-2E0C1DA66527}" type="slidenum">
              <a:rPr lang="en-US" smtClean="0"/>
              <a:pPr/>
              <a:t>‹#›</a:t>
            </a:fld>
            <a:endParaRPr lang="en-US" dirty="0"/>
          </a:p>
        </p:txBody>
      </p:sp>
    </p:spTree>
    <p:extLst>
      <p:ext uri="{BB962C8B-B14F-4D97-AF65-F5344CB8AC3E}">
        <p14:creationId xmlns:p14="http://schemas.microsoft.com/office/powerpoint/2010/main" val="287080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7FA9C6A2-CFC0-482F-8AD2-FB0FE56B05D0}"/>
              </a:ext>
            </a:extLst>
          </p:cNvPr>
          <p:cNvPicPr>
            <a:picLocks noChangeAspect="1"/>
          </p:cNvPicPr>
          <p:nvPr userDrawn="1"/>
        </p:nvPicPr>
        <p:blipFill>
          <a:blip r:embed="rId2"/>
          <a:stretch>
            <a:fillRect/>
          </a:stretch>
        </p:blipFill>
        <p:spPr>
          <a:xfrm>
            <a:off x="7701217" y="6023260"/>
            <a:ext cx="1114124" cy="610526"/>
          </a:xfrm>
          <a:prstGeom prst="rect">
            <a:avLst/>
          </a:prstGeom>
        </p:spPr>
      </p:pic>
      <p:pic>
        <p:nvPicPr>
          <p:cNvPr id="8" name="Picture 7">
            <a:extLst>
              <a:ext uri="{FF2B5EF4-FFF2-40B4-BE49-F238E27FC236}">
                <a16:creationId xmlns:a16="http://schemas.microsoft.com/office/drawing/2014/main" id="{D664EE63-5AD8-4443-B462-2028ED7EB381}"/>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9" name="Group 8">
            <a:extLst>
              <a:ext uri="{FF2B5EF4-FFF2-40B4-BE49-F238E27FC236}">
                <a16:creationId xmlns:a16="http://schemas.microsoft.com/office/drawing/2014/main" id="{12A73041-E77C-4109-813E-93EFB23B17FA}"/>
              </a:ext>
            </a:extLst>
          </p:cNvPr>
          <p:cNvGrpSpPr/>
          <p:nvPr userDrawn="1"/>
        </p:nvGrpSpPr>
        <p:grpSpPr>
          <a:xfrm>
            <a:off x="667638" y="6306083"/>
            <a:ext cx="6691278" cy="53219"/>
            <a:chOff x="667641" y="6313581"/>
            <a:chExt cx="7276741" cy="45719"/>
          </a:xfrm>
        </p:grpSpPr>
        <p:sp>
          <p:nvSpPr>
            <p:cNvPr id="10" name="Rectangle 9">
              <a:extLst>
                <a:ext uri="{FF2B5EF4-FFF2-40B4-BE49-F238E27FC236}">
                  <a16:creationId xmlns:a16="http://schemas.microsoft.com/office/drawing/2014/main" id="{696D8B15-18F6-4F3D-9884-93E566BB501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443B1383-FC81-456D-8CBD-5BCBBDF4926F}"/>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30D3ADE7-1609-456C-BBE4-BEC38560CB59}"/>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AF7FD93D-94C4-4F10-99F7-F9C03F481BF0}"/>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extBox 13">
            <a:extLst>
              <a:ext uri="{FF2B5EF4-FFF2-40B4-BE49-F238E27FC236}">
                <a16:creationId xmlns:a16="http://schemas.microsoft.com/office/drawing/2014/main" id="{D9D58EF6-86AE-41AC-A0EE-561F71FE334E}"/>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F4DC6F9B-5A6D-4C6F-A124-B6A8B75D0958}"/>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28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838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25436FF0-7D29-4275-B7EB-A13B3D0D363A}"/>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9" name="Picture 8">
            <a:extLst>
              <a:ext uri="{FF2B5EF4-FFF2-40B4-BE49-F238E27FC236}">
                <a16:creationId xmlns:a16="http://schemas.microsoft.com/office/drawing/2014/main" id="{7FA76EE5-36F8-4699-BA06-CFD76BDC6665}"/>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10" name="Group 9">
            <a:extLst>
              <a:ext uri="{FF2B5EF4-FFF2-40B4-BE49-F238E27FC236}">
                <a16:creationId xmlns:a16="http://schemas.microsoft.com/office/drawing/2014/main" id="{11960A9E-549F-4F02-98DA-2494EBB0F854}"/>
              </a:ext>
            </a:extLst>
          </p:cNvPr>
          <p:cNvGrpSpPr/>
          <p:nvPr userDrawn="1"/>
        </p:nvGrpSpPr>
        <p:grpSpPr>
          <a:xfrm>
            <a:off x="667638" y="6306083"/>
            <a:ext cx="6691278" cy="53219"/>
            <a:chOff x="667641" y="6313581"/>
            <a:chExt cx="7276741" cy="45719"/>
          </a:xfrm>
        </p:grpSpPr>
        <p:sp>
          <p:nvSpPr>
            <p:cNvPr id="11" name="Rectangle 10">
              <a:extLst>
                <a:ext uri="{FF2B5EF4-FFF2-40B4-BE49-F238E27FC236}">
                  <a16:creationId xmlns:a16="http://schemas.microsoft.com/office/drawing/2014/main" id="{40376B0D-8695-43E4-AD50-241B7DDD0D68}"/>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755DC8DE-EC2F-4018-850A-7438184878B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CBC1E008-7BAD-43ED-9514-D8524CA840FE}"/>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5A256871-D97A-479F-8CDF-F2046E38C9B3}"/>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3FAF5566-3680-484F-9FC2-2C2922AA114C}"/>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6" name="TextBox 15">
            <a:extLst>
              <a:ext uri="{FF2B5EF4-FFF2-40B4-BE49-F238E27FC236}">
                <a16:creationId xmlns:a16="http://schemas.microsoft.com/office/drawing/2014/main" id="{A4D6E2F9-DA77-4FF6-AB24-53CBD30376DA}"/>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39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pic>
        <p:nvPicPr>
          <p:cNvPr id="10" name="Picture 9">
            <a:extLst>
              <a:ext uri="{FF2B5EF4-FFF2-40B4-BE49-F238E27FC236}">
                <a16:creationId xmlns:a16="http://schemas.microsoft.com/office/drawing/2014/main" id="{6D57F9BB-474E-4CBB-A8B2-065412CA7D0C}"/>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11" name="Picture 10">
            <a:extLst>
              <a:ext uri="{FF2B5EF4-FFF2-40B4-BE49-F238E27FC236}">
                <a16:creationId xmlns:a16="http://schemas.microsoft.com/office/drawing/2014/main" id="{45CE0093-4C09-4340-882A-A69E02D3127C}"/>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12" name="Group 11">
            <a:extLst>
              <a:ext uri="{FF2B5EF4-FFF2-40B4-BE49-F238E27FC236}">
                <a16:creationId xmlns:a16="http://schemas.microsoft.com/office/drawing/2014/main" id="{D79DD3F2-8458-4AB8-9188-5E31095603AC}"/>
              </a:ext>
            </a:extLst>
          </p:cNvPr>
          <p:cNvGrpSpPr/>
          <p:nvPr userDrawn="1"/>
        </p:nvGrpSpPr>
        <p:grpSpPr>
          <a:xfrm>
            <a:off x="667638" y="6306083"/>
            <a:ext cx="6691278" cy="53219"/>
            <a:chOff x="667641" y="6313581"/>
            <a:chExt cx="7276741" cy="45719"/>
          </a:xfrm>
        </p:grpSpPr>
        <p:sp>
          <p:nvSpPr>
            <p:cNvPr id="13" name="Rectangle 12">
              <a:extLst>
                <a:ext uri="{FF2B5EF4-FFF2-40B4-BE49-F238E27FC236}">
                  <a16:creationId xmlns:a16="http://schemas.microsoft.com/office/drawing/2014/main" id="{FC9D3E57-3351-4857-886B-C706FDCAECDD}"/>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C9F76764-3D72-415A-A92F-EA466FF316A9}"/>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498F4213-DBA9-4DF4-A525-086DA002748B}"/>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FFF86A7-9AF6-439F-9C5D-37D6470045D8}"/>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Box 16">
            <a:extLst>
              <a:ext uri="{FF2B5EF4-FFF2-40B4-BE49-F238E27FC236}">
                <a16:creationId xmlns:a16="http://schemas.microsoft.com/office/drawing/2014/main" id="{98B646BD-25D6-4D24-90BB-838EE1F0E669}"/>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extBox 17">
            <a:extLst>
              <a:ext uri="{FF2B5EF4-FFF2-40B4-BE49-F238E27FC236}">
                <a16:creationId xmlns:a16="http://schemas.microsoft.com/office/drawing/2014/main" id="{3C4366AC-B606-47A4-ABF8-4E34ED658D58}"/>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06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5">
            <a:extLst>
              <a:ext uri="{FF2B5EF4-FFF2-40B4-BE49-F238E27FC236}">
                <a16:creationId xmlns:a16="http://schemas.microsoft.com/office/drawing/2014/main" id="{FCC3F2DF-17D7-43C2-AD4C-D5D8104F4FE0}"/>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7" name="Picture 6">
            <a:extLst>
              <a:ext uri="{FF2B5EF4-FFF2-40B4-BE49-F238E27FC236}">
                <a16:creationId xmlns:a16="http://schemas.microsoft.com/office/drawing/2014/main" id="{51A06961-B119-4FD8-BD08-9A3CADA5D7D7}"/>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8" name="Group 7">
            <a:extLst>
              <a:ext uri="{FF2B5EF4-FFF2-40B4-BE49-F238E27FC236}">
                <a16:creationId xmlns:a16="http://schemas.microsoft.com/office/drawing/2014/main" id="{1A21D824-A70D-4E2C-9A77-C99B207755F1}"/>
              </a:ext>
            </a:extLst>
          </p:cNvPr>
          <p:cNvGrpSpPr/>
          <p:nvPr userDrawn="1"/>
        </p:nvGrpSpPr>
        <p:grpSpPr>
          <a:xfrm>
            <a:off x="667638" y="6306083"/>
            <a:ext cx="6691278" cy="53219"/>
            <a:chOff x="667641" y="6313581"/>
            <a:chExt cx="7276741" cy="45719"/>
          </a:xfrm>
        </p:grpSpPr>
        <p:sp>
          <p:nvSpPr>
            <p:cNvPr id="9" name="Rectangle 8">
              <a:extLst>
                <a:ext uri="{FF2B5EF4-FFF2-40B4-BE49-F238E27FC236}">
                  <a16:creationId xmlns:a16="http://schemas.microsoft.com/office/drawing/2014/main" id="{46AE2DE1-0D00-4F91-85E3-F01964FE69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2011D4A2-43DB-46B6-A811-CBEE643D60FD}"/>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0EF35C69-EF7B-49B9-987F-44A03D85D3D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25D43960-ADF3-473C-B5F7-F942D5FFC35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TextBox 12">
            <a:extLst>
              <a:ext uri="{FF2B5EF4-FFF2-40B4-BE49-F238E27FC236}">
                <a16:creationId xmlns:a16="http://schemas.microsoft.com/office/drawing/2014/main" id="{91730DF0-3807-4378-9A87-57FA31A2BC4A}"/>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2B32ED0-D674-42A4-BC84-FC6D0CCE5485}"/>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27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a:extLst>
              <a:ext uri="{FF2B5EF4-FFF2-40B4-BE49-F238E27FC236}">
                <a16:creationId xmlns:a16="http://schemas.microsoft.com/office/drawing/2014/main" id="{BF4F0C07-3D7B-40E7-8DCB-21E543B43CB5}"/>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6" name="Picture 5">
            <a:extLst>
              <a:ext uri="{FF2B5EF4-FFF2-40B4-BE49-F238E27FC236}">
                <a16:creationId xmlns:a16="http://schemas.microsoft.com/office/drawing/2014/main" id="{BECB9356-F75C-4231-9DD5-0BF06BE9C810}"/>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7" name="Group 6">
            <a:extLst>
              <a:ext uri="{FF2B5EF4-FFF2-40B4-BE49-F238E27FC236}">
                <a16:creationId xmlns:a16="http://schemas.microsoft.com/office/drawing/2014/main" id="{82D992E4-DF2A-4882-9EBF-9EB8FD012B90}"/>
              </a:ext>
            </a:extLst>
          </p:cNvPr>
          <p:cNvGrpSpPr/>
          <p:nvPr userDrawn="1"/>
        </p:nvGrpSpPr>
        <p:grpSpPr>
          <a:xfrm>
            <a:off x="667638" y="6306083"/>
            <a:ext cx="6691278" cy="53219"/>
            <a:chOff x="667641" y="6313581"/>
            <a:chExt cx="7276741" cy="45719"/>
          </a:xfrm>
        </p:grpSpPr>
        <p:sp>
          <p:nvSpPr>
            <p:cNvPr id="8" name="Rectangle 7">
              <a:extLst>
                <a:ext uri="{FF2B5EF4-FFF2-40B4-BE49-F238E27FC236}">
                  <a16:creationId xmlns:a16="http://schemas.microsoft.com/office/drawing/2014/main" id="{A4F58422-9695-4D9D-BD69-7D24666E0B5F}"/>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DEC5FC91-8B9B-4DD8-A03B-6807406F00E6}"/>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BB55E500-78D3-453B-A333-03A642252371}"/>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D0B8C115-36D9-4EB7-AB92-2B6B2B978AC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2" name="TextBox 11">
            <a:extLst>
              <a:ext uri="{FF2B5EF4-FFF2-40B4-BE49-F238E27FC236}">
                <a16:creationId xmlns:a16="http://schemas.microsoft.com/office/drawing/2014/main" id="{853D6A57-7794-4CCA-A83B-7BDAF947D8FB}"/>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7A3E686-9B18-456A-8A81-1140C36BC915}"/>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08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2FA31467-978B-446F-A343-F4AB1AD209C5}"/>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9" name="Picture 8">
            <a:extLst>
              <a:ext uri="{FF2B5EF4-FFF2-40B4-BE49-F238E27FC236}">
                <a16:creationId xmlns:a16="http://schemas.microsoft.com/office/drawing/2014/main" id="{49F8CB22-7606-4E7F-A540-FDB4FF0207F1}"/>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10" name="Group 9">
            <a:extLst>
              <a:ext uri="{FF2B5EF4-FFF2-40B4-BE49-F238E27FC236}">
                <a16:creationId xmlns:a16="http://schemas.microsoft.com/office/drawing/2014/main" id="{C199A1D1-4E48-4E38-909F-F0576603CA1A}"/>
              </a:ext>
            </a:extLst>
          </p:cNvPr>
          <p:cNvGrpSpPr/>
          <p:nvPr userDrawn="1"/>
        </p:nvGrpSpPr>
        <p:grpSpPr>
          <a:xfrm>
            <a:off x="667638" y="6306083"/>
            <a:ext cx="6691278" cy="53219"/>
            <a:chOff x="667641" y="6313581"/>
            <a:chExt cx="7276741" cy="45719"/>
          </a:xfrm>
        </p:grpSpPr>
        <p:sp>
          <p:nvSpPr>
            <p:cNvPr id="11" name="Rectangle 10">
              <a:extLst>
                <a:ext uri="{FF2B5EF4-FFF2-40B4-BE49-F238E27FC236}">
                  <a16:creationId xmlns:a16="http://schemas.microsoft.com/office/drawing/2014/main" id="{BA66D04B-0F3B-4E9A-AD42-513CAD01995C}"/>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369E575F-DB5B-4A5D-874C-FB2A38D77335}"/>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D9E8A819-8D32-4B4B-9397-4B45C28AD04B}"/>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6E794EBE-89E8-4D51-B4E3-FD2B540AB57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7ECAEB91-4963-4F68-85C6-A705CB8D06BC}"/>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6" name="TextBox 15">
            <a:extLst>
              <a:ext uri="{FF2B5EF4-FFF2-40B4-BE49-F238E27FC236}">
                <a16:creationId xmlns:a16="http://schemas.microsoft.com/office/drawing/2014/main" id="{3FE7DAFE-EE77-4F31-B3DE-C32BB916F1F5}"/>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21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60D92DA7-C1A3-458F-8603-E35E95C5154F}"/>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9" name="Picture 8">
            <a:extLst>
              <a:ext uri="{FF2B5EF4-FFF2-40B4-BE49-F238E27FC236}">
                <a16:creationId xmlns:a16="http://schemas.microsoft.com/office/drawing/2014/main" id="{651397E2-FF44-4DC3-B5A0-BD7A5C4A8DD0}"/>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10" name="Group 9">
            <a:extLst>
              <a:ext uri="{FF2B5EF4-FFF2-40B4-BE49-F238E27FC236}">
                <a16:creationId xmlns:a16="http://schemas.microsoft.com/office/drawing/2014/main" id="{B7159E78-EC76-44BF-B49F-820DB2BF58AE}"/>
              </a:ext>
            </a:extLst>
          </p:cNvPr>
          <p:cNvGrpSpPr/>
          <p:nvPr userDrawn="1"/>
        </p:nvGrpSpPr>
        <p:grpSpPr>
          <a:xfrm>
            <a:off x="667638" y="6306083"/>
            <a:ext cx="6691278" cy="53219"/>
            <a:chOff x="667641" y="6313581"/>
            <a:chExt cx="7276741" cy="45719"/>
          </a:xfrm>
        </p:grpSpPr>
        <p:sp>
          <p:nvSpPr>
            <p:cNvPr id="11" name="Rectangle 10">
              <a:extLst>
                <a:ext uri="{FF2B5EF4-FFF2-40B4-BE49-F238E27FC236}">
                  <a16:creationId xmlns:a16="http://schemas.microsoft.com/office/drawing/2014/main" id="{D9F3E3E7-B96E-44A2-9D26-576390CEC734}"/>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BF8F6D6B-1924-4734-93B7-21332EE9A597}"/>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64ECD6F3-B488-4A0E-A827-C4308C09D0C7}"/>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D8E0677F-252B-426D-B886-9F402632F2C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extBox 14">
            <a:extLst>
              <a:ext uri="{FF2B5EF4-FFF2-40B4-BE49-F238E27FC236}">
                <a16:creationId xmlns:a16="http://schemas.microsoft.com/office/drawing/2014/main" id="{D8C09F69-CBA0-4027-9565-24BB6B44A555}"/>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6" name="TextBox 15">
            <a:extLst>
              <a:ext uri="{FF2B5EF4-FFF2-40B4-BE49-F238E27FC236}">
                <a16:creationId xmlns:a16="http://schemas.microsoft.com/office/drawing/2014/main" id="{FE43405A-C1CF-4290-92E7-0C752F0A3AF9}"/>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3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3EC05B71-AD2F-45BB-890D-6AC7E1C4E7A7}"/>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8" name="Picture 7">
            <a:extLst>
              <a:ext uri="{FF2B5EF4-FFF2-40B4-BE49-F238E27FC236}">
                <a16:creationId xmlns:a16="http://schemas.microsoft.com/office/drawing/2014/main" id="{8DF489E3-CBB4-4198-BF0D-BC7609075BFF}"/>
              </a:ext>
            </a:extLst>
          </p:cNvPr>
          <p:cNvPicPr>
            <a:picLocks noChangeAspect="1"/>
          </p:cNvPicPr>
          <p:nvPr userDrawn="1"/>
        </p:nvPicPr>
        <p:blipFill>
          <a:blip r:embed="rId3"/>
          <a:stretch>
            <a:fillRect/>
          </a:stretch>
        </p:blipFill>
        <p:spPr>
          <a:xfrm>
            <a:off x="7511585" y="5919345"/>
            <a:ext cx="1303757" cy="714443"/>
          </a:xfrm>
          <a:prstGeom prst="rect">
            <a:avLst/>
          </a:prstGeom>
        </p:spPr>
      </p:pic>
      <p:grpSp>
        <p:nvGrpSpPr>
          <p:cNvPr id="9" name="Group 8">
            <a:extLst>
              <a:ext uri="{FF2B5EF4-FFF2-40B4-BE49-F238E27FC236}">
                <a16:creationId xmlns:a16="http://schemas.microsoft.com/office/drawing/2014/main" id="{734A97C7-3F63-4478-8862-B793E9DAC619}"/>
              </a:ext>
            </a:extLst>
          </p:cNvPr>
          <p:cNvGrpSpPr/>
          <p:nvPr userDrawn="1"/>
        </p:nvGrpSpPr>
        <p:grpSpPr>
          <a:xfrm>
            <a:off x="667638" y="6306083"/>
            <a:ext cx="6691278" cy="53219"/>
            <a:chOff x="667641" y="6313581"/>
            <a:chExt cx="7276741" cy="45719"/>
          </a:xfrm>
        </p:grpSpPr>
        <p:sp>
          <p:nvSpPr>
            <p:cNvPr id="10" name="Rectangle 9">
              <a:extLst>
                <a:ext uri="{FF2B5EF4-FFF2-40B4-BE49-F238E27FC236}">
                  <a16:creationId xmlns:a16="http://schemas.microsoft.com/office/drawing/2014/main" id="{424C15A9-C08B-4FD2-9970-F2AA0941D296}"/>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6E585AA9-E4F4-4C3B-9654-C938675BAB4D}"/>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E442FD2F-ED7F-40A2-B6BA-7F39AA8AC15C}"/>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a:extLst>
                <a:ext uri="{FF2B5EF4-FFF2-40B4-BE49-F238E27FC236}">
                  <a16:creationId xmlns:a16="http://schemas.microsoft.com/office/drawing/2014/main" id="{2902F963-AF2F-4925-A2E1-582FD7B4B8F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extBox 13">
            <a:extLst>
              <a:ext uri="{FF2B5EF4-FFF2-40B4-BE49-F238E27FC236}">
                <a16:creationId xmlns:a16="http://schemas.microsoft.com/office/drawing/2014/main" id="{EA5D9EE8-34BB-41E5-9B1E-07E10DF98227}"/>
              </a:ext>
            </a:extLst>
          </p:cNvPr>
          <p:cNvSpPr txBox="1"/>
          <p:nvPr userDrawn="1"/>
        </p:nvSpPr>
        <p:spPr>
          <a:xfrm>
            <a:off x="667639" y="6399858"/>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B7B90501-B3E4-43EE-B832-A71628A6FE22}"/>
              </a:ext>
            </a:extLst>
          </p:cNvPr>
          <p:cNvSpPr txBox="1"/>
          <p:nvPr userDrawn="1"/>
        </p:nvSpPr>
        <p:spPr>
          <a:xfrm>
            <a:off x="2"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655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1A0F5F5-7A22-0E4F-86CB-AA5C2C425CC4}"/>
              </a:ext>
            </a:extLst>
          </p:cNvPr>
          <p:cNvSpPr>
            <a:spLocks noGrp="1"/>
          </p:cNvSpPr>
          <p:nvPr>
            <p:ph type="title"/>
          </p:nvPr>
        </p:nvSpPr>
        <p:spPr>
          <a:xfrm>
            <a:off x="190499" y="214147"/>
            <a:ext cx="7820025" cy="706275"/>
          </a:xfrm>
          <a:prstGeom prst="rect">
            <a:avLst/>
          </a:prstGeom>
        </p:spPr>
        <p:txBody>
          <a:bodyPr vert="horz" lIns="91440" tIns="45720" rIns="91440" bIns="45720" rtlCol="0" anchor="ctr">
            <a:noAutofit/>
          </a:bodyPr>
          <a:lstStyle/>
          <a:p>
            <a:r>
              <a:rPr lang="en-US" dirty="0"/>
              <a:t>Click to edit Master title style</a:t>
            </a:r>
          </a:p>
        </p:txBody>
      </p:sp>
      <p:sp>
        <p:nvSpPr>
          <p:cNvPr id="7" name="Slide Number Placeholder 3">
            <a:extLst>
              <a:ext uri="{FF2B5EF4-FFF2-40B4-BE49-F238E27FC236}">
                <a16:creationId xmlns:a16="http://schemas.microsoft.com/office/drawing/2014/main" id="{0C8063D9-160F-CB41-AF3A-CA109B3FCA5D}"/>
              </a:ext>
            </a:extLst>
          </p:cNvPr>
          <p:cNvSpPr>
            <a:spLocks noGrp="1"/>
          </p:cNvSpPr>
          <p:nvPr>
            <p:ph type="sldNum" sz="quarter" idx="4"/>
          </p:nvPr>
        </p:nvSpPr>
        <p:spPr>
          <a:xfrm>
            <a:off x="8124823" y="214147"/>
            <a:ext cx="752475" cy="297739"/>
          </a:xfrm>
          <a:prstGeom prst="rect">
            <a:avLst/>
          </a:prstGeom>
        </p:spPr>
        <p:txBody>
          <a:bodyPr vert="horz" lIns="91440" tIns="45720" rIns="91440" bIns="45720" rtlCol="0" anchor="ctr"/>
          <a:lstStyle>
            <a:lvl1pPr algn="r">
              <a:defRPr sz="1200">
                <a:solidFill>
                  <a:schemeClr val="tx1">
                    <a:tint val="75000"/>
                  </a:schemeClr>
                </a:solidFill>
              </a:defRPr>
            </a:lvl1pPr>
          </a:lstStyle>
          <a:p>
            <a:fld id="{D4885BB4-9631-AF4A-8EC1-2E0C1DA66527}" type="slidenum">
              <a:rPr lang="en-US" smtClean="0"/>
              <a:t>‹#›</a:t>
            </a:fld>
            <a:endParaRPr lang="en-US"/>
          </a:p>
        </p:txBody>
      </p:sp>
      <p:sp>
        <p:nvSpPr>
          <p:cNvPr id="9" name="Content Placeholder 8">
            <a:extLst>
              <a:ext uri="{FF2B5EF4-FFF2-40B4-BE49-F238E27FC236}">
                <a16:creationId xmlns:a16="http://schemas.microsoft.com/office/drawing/2014/main" id="{C24D963D-0CD0-3142-A159-685AC8DCEE4E}"/>
              </a:ext>
            </a:extLst>
          </p:cNvPr>
          <p:cNvSpPr>
            <a:spLocks noGrp="1"/>
          </p:cNvSpPr>
          <p:nvPr>
            <p:ph sz="quarter" idx="10"/>
          </p:nvPr>
        </p:nvSpPr>
        <p:spPr>
          <a:xfrm>
            <a:off x="190500" y="1028700"/>
            <a:ext cx="8686800" cy="484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184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650" y="4406900"/>
            <a:ext cx="8648700" cy="1362075"/>
          </a:xfrm>
        </p:spPr>
        <p:txBody>
          <a:bodyPr anchor="t"/>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247650" y="2906713"/>
            <a:ext cx="86487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fld id="{D4885BB4-9631-AF4A-8EC1-2E0C1DA66527}" type="slidenum">
              <a:rPr lang="en-US" smtClean="0"/>
              <a:pPr/>
              <a:t>‹#›</a:t>
            </a:fld>
            <a:endParaRPr lang="en-US" dirty="0"/>
          </a:p>
        </p:txBody>
      </p:sp>
    </p:spTree>
    <p:extLst>
      <p:ext uri="{BB962C8B-B14F-4D97-AF65-F5344CB8AC3E}">
        <p14:creationId xmlns:p14="http://schemas.microsoft.com/office/powerpoint/2010/main" val="378431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90498" y="1028700"/>
            <a:ext cx="4190997" cy="4676775"/>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028700"/>
            <a:ext cx="4190997" cy="467677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D4885BB4-9631-AF4A-8EC1-2E0C1DA66527}" type="slidenum">
              <a:rPr lang="en-US" smtClean="0"/>
              <a:t>‹#›</a:t>
            </a:fld>
            <a:endParaRPr lang="en-US" dirty="0"/>
          </a:p>
        </p:txBody>
      </p:sp>
    </p:spTree>
    <p:extLst>
      <p:ext uri="{BB962C8B-B14F-4D97-AF65-F5344CB8AC3E}">
        <p14:creationId xmlns:p14="http://schemas.microsoft.com/office/powerpoint/2010/main" val="415513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4885BB4-9631-AF4A-8EC1-2E0C1DA66527}" type="slidenum">
              <a:rPr lang="en-US" smtClean="0"/>
              <a:t>‹#›</a:t>
            </a:fld>
            <a:endParaRPr lang="en-US"/>
          </a:p>
        </p:txBody>
      </p:sp>
    </p:spTree>
    <p:extLst>
      <p:ext uri="{BB962C8B-B14F-4D97-AF65-F5344CB8AC3E}">
        <p14:creationId xmlns:p14="http://schemas.microsoft.com/office/powerpoint/2010/main" val="122766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ue Ari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52048E-765A-4B40-B3AF-2440F93F65C9}"/>
              </a:ext>
            </a:extLst>
          </p:cNvPr>
          <p:cNvSpPr>
            <a:spLocks noGrp="1"/>
          </p:cNvSpPr>
          <p:nvPr>
            <p:ph idx="1"/>
          </p:nvPr>
        </p:nvSpPr>
        <p:spPr/>
        <p:txBody>
          <a:bodyPr>
            <a:normAutofit/>
          </a:bodyPr>
          <a:lstStyle>
            <a:lvl1pPr>
              <a:defRPr sz="2100">
                <a:solidFill>
                  <a:srgbClr val="002060"/>
                </a:solidFill>
                <a:latin typeface="Arial" panose="020B0604020202020204" pitchFamily="34" charset="0"/>
                <a:cs typeface="Arial" panose="020B0604020202020204" pitchFamily="34" charset="0"/>
              </a:defRPr>
            </a:lvl1pPr>
            <a:lvl2pPr>
              <a:defRPr sz="2100">
                <a:solidFill>
                  <a:srgbClr val="002060"/>
                </a:solidFill>
                <a:latin typeface="Arial" panose="020B0604020202020204" pitchFamily="34" charset="0"/>
                <a:cs typeface="Arial" panose="020B0604020202020204" pitchFamily="34" charset="0"/>
              </a:defRPr>
            </a:lvl2pPr>
            <a:lvl3pPr>
              <a:defRPr sz="2100">
                <a:solidFill>
                  <a:srgbClr val="002060"/>
                </a:solidFill>
                <a:latin typeface="Arial" panose="020B0604020202020204" pitchFamily="34" charset="0"/>
                <a:cs typeface="Arial" panose="020B0604020202020204" pitchFamily="34" charset="0"/>
              </a:defRPr>
            </a:lvl3pPr>
            <a:lvl4pPr>
              <a:defRPr sz="2100">
                <a:solidFill>
                  <a:srgbClr val="002060"/>
                </a:solidFill>
                <a:latin typeface="Arial" panose="020B0604020202020204" pitchFamily="34" charset="0"/>
                <a:cs typeface="Arial" panose="020B0604020202020204" pitchFamily="34" charset="0"/>
              </a:defRPr>
            </a:lvl4pPr>
            <a:lvl5pPr>
              <a:defRPr sz="2100">
                <a:solidFill>
                  <a:srgbClr val="00206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809F19E-CF5A-4EE8-BAA5-064CBFBB5B57}"/>
              </a:ext>
            </a:extLst>
          </p:cNvPr>
          <p:cNvSpPr>
            <a:spLocks noGrp="1"/>
          </p:cNvSpPr>
          <p:nvPr>
            <p:ph type="title"/>
          </p:nvPr>
        </p:nvSpPr>
        <p:spPr/>
        <p:txBody>
          <a:bodyPr>
            <a:normAutofit/>
          </a:bodyPr>
          <a:lstStyle>
            <a:lvl1pPr>
              <a:defRPr sz="240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0190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3931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485" y="4205104"/>
            <a:ext cx="7450394" cy="1143000"/>
          </a:xfrm>
        </p:spPr>
        <p:txBody>
          <a:bodyPr/>
          <a:lstStyle>
            <a:lvl1pPr algn="ctr">
              <a:defRPr>
                <a:solidFill>
                  <a:srgbClr val="005A97"/>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lumMod val="65000"/>
                  </a:schemeClr>
                </a:solidFill>
              </a:defRPr>
            </a:lvl1pPr>
          </a:lstStyle>
          <a:p>
            <a:fld id="{D4885BB4-9631-AF4A-8EC1-2E0C1DA66527}" type="slidenum">
              <a:rPr lang="en-US" smtClean="0"/>
              <a:pPr/>
              <a:t>‹#›</a:t>
            </a:fld>
            <a:endParaRPr lang="en-US" dirty="0"/>
          </a:p>
        </p:txBody>
      </p:sp>
    </p:spTree>
    <p:extLst>
      <p:ext uri="{BB962C8B-B14F-4D97-AF65-F5344CB8AC3E}">
        <p14:creationId xmlns:p14="http://schemas.microsoft.com/office/powerpoint/2010/main" val="119073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62CA4C-BD31-435A-888E-71192FFF3CCF}"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7E7A9-B2AE-458B-ABD2-BF385E6B23ED}" type="slidenum">
              <a:rPr lang="en-US" smtClean="0"/>
              <a:t>‹#›</a:t>
            </a:fld>
            <a:endParaRPr lang="en-US"/>
          </a:p>
        </p:txBody>
      </p:sp>
    </p:spTree>
    <p:extLst>
      <p:ext uri="{BB962C8B-B14F-4D97-AF65-F5344CB8AC3E}">
        <p14:creationId xmlns:p14="http://schemas.microsoft.com/office/powerpoint/2010/main" val="93905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499" y="214147"/>
            <a:ext cx="7820025" cy="7062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90499" y="1028700"/>
            <a:ext cx="8686799" cy="47736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124823" y="214147"/>
            <a:ext cx="752475" cy="297739"/>
          </a:xfrm>
          <a:prstGeom prst="rect">
            <a:avLst/>
          </a:prstGeom>
        </p:spPr>
        <p:txBody>
          <a:bodyPr vert="horz" lIns="91440" tIns="45720" rIns="91440" bIns="45720" rtlCol="0" anchor="ctr"/>
          <a:lstStyle>
            <a:lvl1pPr algn="r">
              <a:defRPr sz="1200">
                <a:solidFill>
                  <a:schemeClr val="tx1">
                    <a:tint val="75000"/>
                  </a:schemeClr>
                </a:solidFill>
              </a:defRPr>
            </a:lvl1pPr>
          </a:lstStyle>
          <a:p>
            <a:fld id="{D4885BB4-9631-AF4A-8EC1-2E0C1DA66527}" type="slidenum">
              <a:rPr lang="en-US" smtClean="0"/>
              <a:t>‹#›</a:t>
            </a:fld>
            <a:endParaRPr lang="en-US"/>
          </a:p>
        </p:txBody>
      </p:sp>
    </p:spTree>
    <p:extLst>
      <p:ext uri="{BB962C8B-B14F-4D97-AF65-F5344CB8AC3E}">
        <p14:creationId xmlns:p14="http://schemas.microsoft.com/office/powerpoint/2010/main" val="254885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hf hdr="0" ftr="0" dt="0"/>
  <p:txStyles>
    <p:titleStyle>
      <a:lvl1pPr algn="l" defTabSz="457200" rtl="0" eaLnBrk="1" latinLnBrk="0" hangingPunct="1">
        <a:spcBef>
          <a:spcPct val="0"/>
        </a:spcBef>
        <a:buNone/>
        <a:defRPr sz="35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140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140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3/27/2020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77619658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mailto:schoosafety@doe.k12.ga.us" TargetMode="External"/><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735D4C-9372-453A-B14E-792D94FF2C67}"/>
              </a:ext>
            </a:extLst>
          </p:cNvPr>
          <p:cNvSpPr txBox="1"/>
          <p:nvPr/>
        </p:nvSpPr>
        <p:spPr>
          <a:xfrm>
            <a:off x="1131684" y="1953998"/>
            <a:ext cx="2591458" cy="2547257"/>
          </a:xfrm>
          <a:prstGeom prst="rect">
            <a:avLst/>
          </a:prstGeom>
          <a:noFill/>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School Climate:</a:t>
            </a:r>
          </a:p>
          <a:p>
            <a:pPr marL="0" marR="0" lvl="0" indent="0" algn="ctr" defTabSz="457200" rtl="0" eaLnBrk="1" fontAlgn="auto" latinLnBrk="0" hangingPunct="1">
              <a:lnSpc>
                <a:spcPct val="90000"/>
              </a:lnSpc>
              <a:spcBef>
                <a:spcPct val="0"/>
              </a:spcBef>
              <a:spcAft>
                <a:spcPts val="60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An Epidemiological Approach to Improving Schools and Serving Children </a:t>
            </a:r>
            <a:endPar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90000"/>
              </a:lnSpc>
              <a:spcBef>
                <a:spcPct val="0"/>
              </a:spcBef>
              <a:spcAft>
                <a:spcPts val="600"/>
              </a:spcAft>
              <a:buClrTx/>
              <a:buSzTx/>
              <a:buFontTx/>
              <a:buNone/>
              <a:tabLst/>
              <a:defRPr/>
            </a:pPr>
            <a:endParaRPr kumimoji="0" lang="en-US" sz="2600" b="1"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3" name="Rectangle 2">
            <a:extLst>
              <a:ext uri="{FF2B5EF4-FFF2-40B4-BE49-F238E27FC236}">
                <a16:creationId xmlns:a16="http://schemas.microsoft.com/office/drawing/2014/main" id="{C1555D80-EFEF-4AAA-8120-638381AE6676}"/>
              </a:ext>
            </a:extLst>
          </p:cNvPr>
          <p:cNvSpPr/>
          <p:nvPr/>
        </p:nvSpPr>
        <p:spPr>
          <a:xfrm>
            <a:off x="4507396" y="826135"/>
            <a:ext cx="4495482"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Dr. Schonfeld is a developmental-behavioral pediatrician and Director of the National Center for School Crisis and Bereavement at Children’s Hospital Los Angeles, as well as Professor of Clinical Pediatrics at Keck School of Medicine at USC.  He is a member of the Executive Committee of the American Academy of Pediatrics Council on Disaster Preparedness and Recovery and the National Biodefense Science Board.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a:extLst>
              <a:ext uri="{FF2B5EF4-FFF2-40B4-BE49-F238E27FC236}">
                <a16:creationId xmlns:a16="http://schemas.microsoft.com/office/drawing/2014/main" id="{362FFB66-C15C-4666-A08F-54DEB06CB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72" y="965200"/>
            <a:ext cx="3375712" cy="400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a:xfrm>
            <a:off x="190499" y="214147"/>
            <a:ext cx="8803376" cy="706275"/>
          </a:xfrm>
        </p:spPr>
        <p:txBody>
          <a:bodyPr/>
          <a:lstStyle/>
          <a:p>
            <a:r>
              <a:rPr lang="en-US" sz="3200" dirty="0">
                <a:latin typeface="Arial" panose="020B0604020202020204" pitchFamily="34" charset="0"/>
                <a:cs typeface="Arial" panose="020B0604020202020204" pitchFamily="34" charset="0"/>
              </a:rPr>
              <a:t>Talking with and supporting children (continued)</a:t>
            </a:r>
          </a:p>
        </p:txBody>
      </p:sp>
      <p:sp>
        <p:nvSpPr>
          <p:cNvPr id="825347" name="Rectangle 3"/>
          <p:cNvSpPr>
            <a:spLocks noGrp="1" noChangeArrowheads="1"/>
          </p:cNvSpPr>
          <p:nvPr>
            <p:ph sz="quarter" idx="10"/>
          </p:nvPr>
        </p:nvSpPr>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Provide appropriate reassurance, but don’t give false reassurance</a:t>
            </a:r>
          </a:p>
          <a:p>
            <a:r>
              <a:rPr lang="en-US" sz="2800" dirty="0">
                <a:latin typeface="Arial" panose="020B0604020202020204" pitchFamily="34" charset="0"/>
                <a:cs typeface="Arial" panose="020B0604020202020204" pitchFamily="34" charset="0"/>
              </a:rPr>
              <a:t>Don’t tell children that they shouldn’t be worried; help them learn to deal with their uncertainty and fear</a:t>
            </a:r>
          </a:p>
          <a:p>
            <a:r>
              <a:rPr lang="en-US" sz="2800" dirty="0">
                <a:latin typeface="Arial" panose="020B0604020202020204" pitchFamily="34" charset="0"/>
                <a:cs typeface="Arial" panose="020B0604020202020204" pitchFamily="34" charset="0"/>
              </a:rPr>
              <a:t>Include positive information; present a hopeful perspective</a:t>
            </a:r>
          </a:p>
        </p:txBody>
      </p:sp>
    </p:spTree>
    <p:extLst>
      <p:ext uri="{BB962C8B-B14F-4D97-AF65-F5344CB8AC3E}">
        <p14:creationId xmlns:p14="http://schemas.microsoft.com/office/powerpoint/2010/main" val="133701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a:xfrm>
            <a:off x="190499" y="214147"/>
            <a:ext cx="8803376" cy="706275"/>
          </a:xfrm>
        </p:spPr>
        <p:txBody>
          <a:bodyPr/>
          <a:lstStyle/>
          <a:p>
            <a:r>
              <a:rPr lang="en-US" sz="3200" dirty="0">
                <a:latin typeface="Arial" panose="020B0604020202020204" pitchFamily="34" charset="0"/>
                <a:cs typeface="Arial" panose="020B0604020202020204" pitchFamily="34" charset="0"/>
              </a:rPr>
              <a:t>Establish a predictable routine</a:t>
            </a:r>
          </a:p>
        </p:txBody>
      </p:sp>
      <p:sp>
        <p:nvSpPr>
          <p:cNvPr id="825347" name="Rectangle 3"/>
          <p:cNvSpPr>
            <a:spLocks noGrp="1" noChangeArrowheads="1"/>
          </p:cNvSpPr>
          <p:nvPr>
            <p:ph sz="quarter" idx="10"/>
          </p:nvPr>
        </p:nvSpPr>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Goal is to restore a sense of predictability</a:t>
            </a:r>
          </a:p>
          <a:p>
            <a:r>
              <a:rPr lang="en-US" sz="2800" dirty="0">
                <a:latin typeface="Arial" panose="020B0604020202020204" pitchFamily="34" charset="0"/>
                <a:cs typeface="Arial" panose="020B0604020202020204" pitchFamily="34" charset="0"/>
              </a:rPr>
              <a:t>We likely won’t know what is going to happen next during this pandemic until it happens</a:t>
            </a:r>
          </a:p>
          <a:p>
            <a:r>
              <a:rPr lang="en-US" sz="2800" dirty="0">
                <a:latin typeface="Arial" panose="020B0604020202020204" pitchFamily="34" charset="0"/>
                <a:cs typeface="Arial" panose="020B0604020202020204" pitchFamily="34" charset="0"/>
              </a:rPr>
              <a:t>Children may be particularly sensitive to changes in routine; communicate with them when changes do become necessary</a:t>
            </a:r>
          </a:p>
        </p:txBody>
      </p:sp>
    </p:spTree>
    <p:extLst>
      <p:ext uri="{BB962C8B-B14F-4D97-AF65-F5344CB8AC3E}">
        <p14:creationId xmlns:p14="http://schemas.microsoft.com/office/powerpoint/2010/main" val="9145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4083-7142-4D26-A891-51B896D4BF8E}"/>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Strategies for dealing with distress</a:t>
            </a:r>
          </a:p>
        </p:txBody>
      </p:sp>
      <p:sp>
        <p:nvSpPr>
          <p:cNvPr id="3" name="Content Placeholder 2">
            <a:extLst>
              <a:ext uri="{FF2B5EF4-FFF2-40B4-BE49-F238E27FC236}">
                <a16:creationId xmlns:a16="http://schemas.microsoft.com/office/drawing/2014/main" id="{BB67FBC5-4042-4006-88A4-B5A746C4D797}"/>
              </a:ext>
            </a:extLst>
          </p:cNvPr>
          <p:cNvSpPr>
            <a:spLocks noGrp="1"/>
          </p:cNvSpPr>
          <p:nvPr>
            <p:ph sz="quarter" idx="10"/>
          </p:nvPr>
        </p:nvSpPr>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Reading or hobbies that promote healthy distraction</a:t>
            </a:r>
          </a:p>
          <a:p>
            <a:r>
              <a:rPr lang="en-US" sz="2800" dirty="0">
                <a:latin typeface="Arial" panose="020B0604020202020204" pitchFamily="34" charset="0"/>
                <a:cs typeface="Arial" panose="020B0604020202020204" pitchFamily="34" charset="0"/>
              </a:rPr>
              <a:t>Journaling, blogging, art, music to promote expressions of feelings</a:t>
            </a:r>
          </a:p>
          <a:p>
            <a:r>
              <a:rPr lang="en-US" sz="2800" dirty="0">
                <a:latin typeface="Arial" panose="020B0604020202020204" pitchFamily="34" charset="0"/>
                <a:cs typeface="Arial" panose="020B0604020202020204" pitchFamily="34" charset="0"/>
              </a:rPr>
              <a:t>Exercise, yoga</a:t>
            </a:r>
          </a:p>
          <a:p>
            <a:r>
              <a:rPr lang="en-US" sz="2800" dirty="0">
                <a:latin typeface="Arial" panose="020B0604020202020204" pitchFamily="34" charset="0"/>
                <a:cs typeface="Arial" panose="020B0604020202020204" pitchFamily="34" charset="0"/>
              </a:rPr>
              <a:t>Appropriate use of respectful humor</a:t>
            </a:r>
          </a:p>
          <a:p>
            <a:r>
              <a:rPr lang="en-US" sz="2800" dirty="0">
                <a:latin typeface="Arial" panose="020B0604020202020204" pitchFamily="34" charset="0"/>
                <a:cs typeface="Arial" panose="020B0604020202020204" pitchFamily="34" charset="0"/>
              </a:rPr>
              <a:t>Relaxation techniques, mindfulness, self-hypnosis and guided imagery</a:t>
            </a:r>
          </a:p>
          <a:p>
            <a:r>
              <a:rPr lang="en-US" sz="2800" dirty="0">
                <a:latin typeface="Arial" panose="020B0604020202020204" pitchFamily="34" charset="0"/>
                <a:cs typeface="Arial" panose="020B0604020202020204" pitchFamily="34" charset="0"/>
              </a:rPr>
              <a:t>Cognitive behavioral therapy</a:t>
            </a:r>
          </a:p>
        </p:txBody>
      </p:sp>
    </p:spTree>
    <p:extLst>
      <p:ext uri="{BB962C8B-B14F-4D97-AF65-F5344CB8AC3E}">
        <p14:creationId xmlns:p14="http://schemas.microsoft.com/office/powerpoint/2010/main" val="185741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4083-7142-4D26-A891-51B896D4BF8E}"/>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Allow input by children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Stay informed, but not overwhelmed</a:t>
            </a:r>
          </a:p>
        </p:txBody>
      </p:sp>
      <p:sp>
        <p:nvSpPr>
          <p:cNvPr id="3" name="Content Placeholder 2">
            <a:extLst>
              <a:ext uri="{FF2B5EF4-FFF2-40B4-BE49-F238E27FC236}">
                <a16:creationId xmlns:a16="http://schemas.microsoft.com/office/drawing/2014/main" id="{BB67FBC5-4042-4006-88A4-B5A746C4D797}"/>
              </a:ext>
            </a:extLst>
          </p:cNvPr>
          <p:cNvSpPr>
            <a:spLocks noGrp="1"/>
          </p:cNvSpPr>
          <p:nvPr>
            <p:ph sz="quarter" idx="10"/>
          </p:nvPr>
        </p:nvSpPr>
        <p:spPr>
          <a:xfrm>
            <a:off x="190500" y="1288007"/>
            <a:ext cx="8686800" cy="4848225"/>
          </a:xfrm>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Help children identify steps they can take personally to protect their own health and to help others</a:t>
            </a:r>
          </a:p>
          <a:p>
            <a:r>
              <a:rPr lang="en-US" sz="2800" dirty="0">
                <a:latin typeface="Arial" panose="020B0604020202020204" pitchFamily="34" charset="0"/>
                <a:cs typeface="Arial" panose="020B0604020202020204" pitchFamily="34" charset="0"/>
              </a:rPr>
              <a:t>Adults should try to keep informed through focused/periodic attention to trusted sources of information (e.g., CDC or AAP)</a:t>
            </a:r>
          </a:p>
          <a:p>
            <a:r>
              <a:rPr lang="en-US" sz="2800" dirty="0">
                <a:latin typeface="Arial" panose="020B0604020202020204" pitchFamily="34" charset="0"/>
                <a:cs typeface="Arial" panose="020B0604020202020204" pitchFamily="34" charset="0"/>
              </a:rPr>
              <a:t>Limit amount of media exposure – this is a good time to unplug and connect instead with children and family</a:t>
            </a:r>
          </a:p>
        </p:txBody>
      </p:sp>
    </p:spTree>
    <p:extLst>
      <p:ext uri="{BB962C8B-B14F-4D97-AF65-F5344CB8AC3E}">
        <p14:creationId xmlns:p14="http://schemas.microsoft.com/office/powerpoint/2010/main" val="247328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4F6C-5680-43C6-B302-AB4CB62EE030}"/>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Remember to take care of yourself</a:t>
            </a:r>
          </a:p>
        </p:txBody>
      </p:sp>
      <p:sp>
        <p:nvSpPr>
          <p:cNvPr id="3" name="Slide Number Placeholder 2">
            <a:extLst>
              <a:ext uri="{FF2B5EF4-FFF2-40B4-BE49-F238E27FC236}">
                <a16:creationId xmlns:a16="http://schemas.microsoft.com/office/drawing/2014/main" id="{F491396D-C1DB-4ECB-BF71-5AF31A8A0DB0}"/>
              </a:ext>
            </a:extLst>
          </p:cNvPr>
          <p:cNvSpPr>
            <a:spLocks noGrp="1"/>
          </p:cNvSpPr>
          <p:nvPr>
            <p:ph type="sldNum" sz="quarter" idx="4"/>
          </p:nvPr>
        </p:nvSpPr>
        <p:spPr/>
        <p:txBody>
          <a:bodyPr/>
          <a:lstStyle/>
          <a:p>
            <a:fld id="{D4885BB4-9631-AF4A-8EC1-2E0C1DA66527}" type="slidenum">
              <a:rPr lang="en-US" smtClean="0"/>
              <a:t>13</a:t>
            </a:fld>
            <a:endParaRPr lang="en-US"/>
          </a:p>
        </p:txBody>
      </p:sp>
      <p:sp>
        <p:nvSpPr>
          <p:cNvPr id="4" name="Content Placeholder 3">
            <a:extLst>
              <a:ext uri="{FF2B5EF4-FFF2-40B4-BE49-F238E27FC236}">
                <a16:creationId xmlns:a16="http://schemas.microsoft.com/office/drawing/2014/main" id="{8641D983-1DFC-478B-A742-97BC40704D6B}"/>
              </a:ext>
            </a:extLst>
          </p:cNvPr>
          <p:cNvSpPr>
            <a:spLocks noGrp="1"/>
          </p:cNvSpPr>
          <p:nvPr>
            <p:ph sz="quarter" idx="10"/>
          </p:nvPr>
        </p:nvSpPr>
        <p:spPr/>
        <p:txBody>
          <a:bodyPr/>
          <a:lstStyle/>
          <a:p>
            <a:r>
              <a:rPr lang="en-US" sz="2800" dirty="0">
                <a:latin typeface="Arial" panose="020B0604020202020204" pitchFamily="34" charset="0"/>
                <a:cs typeface="Arial" panose="020B0604020202020204" pitchFamily="34" charset="0"/>
              </a:rPr>
              <a:t>Educators will have concerns about their own health and those of family/friends – don’t just focus on needs of students</a:t>
            </a:r>
          </a:p>
          <a:p>
            <a:r>
              <a:rPr lang="en-US" sz="2800" dirty="0">
                <a:latin typeface="Arial" panose="020B0604020202020204" pitchFamily="34" charset="0"/>
                <a:cs typeface="Arial" panose="020B0604020202020204" pitchFamily="34" charset="0"/>
              </a:rPr>
              <a:t>Burden of extra work demands has impact professionally and personally</a:t>
            </a:r>
          </a:p>
          <a:p>
            <a:r>
              <a:rPr lang="en-US" sz="2800" dirty="0">
                <a:latin typeface="Arial" panose="020B0604020202020204" pitchFamily="34" charset="0"/>
                <a:cs typeface="Arial" panose="020B0604020202020204" pitchFamily="34" charset="0"/>
              </a:rPr>
              <a:t>Children may need to focus first on their own needs, before able to think of needs of others</a:t>
            </a:r>
          </a:p>
          <a:p>
            <a:r>
              <a:rPr lang="en-US" sz="2800" dirty="0">
                <a:latin typeface="Arial" panose="020B0604020202020204" pitchFamily="34" charset="0"/>
                <a:cs typeface="Arial" panose="020B0604020202020204" pitchFamily="34" charset="0"/>
              </a:rPr>
              <a:t>While crisis can bring out the best in people, it also brings out their stress – we likely won’t be at our best all of the time</a:t>
            </a:r>
          </a:p>
          <a:p>
            <a:endParaRPr lang="en-US" dirty="0"/>
          </a:p>
        </p:txBody>
      </p:sp>
    </p:spTree>
    <p:extLst>
      <p:ext uri="{BB962C8B-B14F-4D97-AF65-F5344CB8AC3E}">
        <p14:creationId xmlns:p14="http://schemas.microsoft.com/office/powerpoint/2010/main" val="233824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7C65-0CE2-4640-910A-977EB7389309}"/>
              </a:ext>
            </a:extLst>
          </p:cNvPr>
          <p:cNvSpPr>
            <a:spLocks noGrp="1"/>
          </p:cNvSpPr>
          <p:nvPr>
            <p:ph type="title"/>
          </p:nvPr>
        </p:nvSpPr>
        <p:spPr>
          <a:xfrm>
            <a:off x="190498" y="158748"/>
            <a:ext cx="7820025" cy="706275"/>
          </a:xfrm>
        </p:spPr>
        <p:txBody>
          <a:bodyPr/>
          <a:lstStyle/>
          <a:p>
            <a:r>
              <a:rPr lang="en-US" sz="3200" dirty="0">
                <a:latin typeface="Arial" panose="020B0604020202020204" pitchFamily="34" charset="0"/>
                <a:cs typeface="Arial" panose="020B0604020202020204" pitchFamily="34" charset="0"/>
              </a:rPr>
              <a:t>What you are doing is of value</a:t>
            </a:r>
          </a:p>
        </p:txBody>
      </p:sp>
      <p:sp>
        <p:nvSpPr>
          <p:cNvPr id="3" name="Slide Number Placeholder 2">
            <a:extLst>
              <a:ext uri="{FF2B5EF4-FFF2-40B4-BE49-F238E27FC236}">
                <a16:creationId xmlns:a16="http://schemas.microsoft.com/office/drawing/2014/main" id="{B7A625AF-7EE1-4994-81A3-6EB2F58D0C97}"/>
              </a:ext>
            </a:extLst>
          </p:cNvPr>
          <p:cNvSpPr>
            <a:spLocks noGrp="1"/>
          </p:cNvSpPr>
          <p:nvPr>
            <p:ph type="sldNum" sz="quarter" idx="4"/>
          </p:nvPr>
        </p:nvSpPr>
        <p:spPr/>
        <p:txBody>
          <a:bodyPr/>
          <a:lstStyle/>
          <a:p>
            <a:fld id="{D4885BB4-9631-AF4A-8EC1-2E0C1DA66527}" type="slidenum">
              <a:rPr lang="en-US" smtClean="0"/>
              <a:t>14</a:t>
            </a:fld>
            <a:endParaRPr lang="en-US"/>
          </a:p>
        </p:txBody>
      </p:sp>
      <p:sp>
        <p:nvSpPr>
          <p:cNvPr id="4" name="Content Placeholder 3">
            <a:extLst>
              <a:ext uri="{FF2B5EF4-FFF2-40B4-BE49-F238E27FC236}">
                <a16:creationId xmlns:a16="http://schemas.microsoft.com/office/drawing/2014/main" id="{39A8D222-5148-429B-93BB-ED8255C3EF07}"/>
              </a:ext>
            </a:extLst>
          </p:cNvPr>
          <p:cNvSpPr>
            <a:spLocks noGrp="1"/>
          </p:cNvSpPr>
          <p:nvPr>
            <p:ph sz="quarter" idx="10"/>
          </p:nvPr>
        </p:nvSpPr>
        <p:spPr>
          <a:xfrm>
            <a:off x="190498" y="899141"/>
            <a:ext cx="8686800" cy="4848225"/>
          </a:xfrm>
        </p:spPr>
        <p:txBody>
          <a:bodyPr>
            <a:noAutofit/>
          </a:bodyPr>
          <a:lstStyle/>
          <a:p>
            <a:r>
              <a:rPr lang="en-US" sz="2800" dirty="0">
                <a:latin typeface="Arial" panose="020B0604020202020204" pitchFamily="34" charset="0"/>
                <a:cs typeface="Arial" panose="020B0604020202020204" pitchFamily="34" charset="0"/>
              </a:rPr>
              <a:t>Just because we don’t know everything, doesn’t mean we know nothing of value</a:t>
            </a:r>
          </a:p>
          <a:p>
            <a:r>
              <a:rPr lang="en-US" sz="2800" dirty="0">
                <a:latin typeface="Arial" panose="020B0604020202020204" pitchFamily="34" charset="0"/>
                <a:cs typeface="Arial" panose="020B0604020202020204" pitchFamily="34" charset="0"/>
              </a:rPr>
              <a:t>You know strategies that have helped in the past to decrease distress – try them now</a:t>
            </a:r>
          </a:p>
          <a:p>
            <a:r>
              <a:rPr lang="en-US" sz="2800" dirty="0">
                <a:latin typeface="Arial" panose="020B0604020202020204" pitchFamily="34" charset="0"/>
                <a:cs typeface="Arial" panose="020B0604020202020204" pitchFamily="34" charset="0"/>
              </a:rPr>
              <a:t>Reach out to colleagues/resources in school district and community when more is critically needed</a:t>
            </a:r>
          </a:p>
          <a:p>
            <a:r>
              <a:rPr lang="en-US" sz="2800" dirty="0">
                <a:latin typeface="Arial" panose="020B0604020202020204" pitchFamily="34" charset="0"/>
                <a:cs typeface="Arial" panose="020B0604020202020204" pitchFamily="34" charset="0"/>
              </a:rPr>
              <a:t>Celebrate positive contributions you make</a:t>
            </a:r>
          </a:p>
          <a:p>
            <a:r>
              <a:rPr lang="en-US" sz="2800" dirty="0">
                <a:latin typeface="Arial" panose="020B0604020202020204" pitchFamily="34" charset="0"/>
                <a:cs typeface="Arial" panose="020B0604020202020204" pitchFamily="34" charset="0"/>
              </a:rPr>
              <a:t>Set reasonable expectations</a:t>
            </a:r>
          </a:p>
          <a:p>
            <a:r>
              <a:rPr lang="en-US" sz="2800" dirty="0">
                <a:latin typeface="Arial" panose="020B0604020202020204" pitchFamily="34" charset="0"/>
                <a:cs typeface="Arial" panose="020B0604020202020204" pitchFamily="34" charset="0"/>
              </a:rPr>
              <a:t>The curriculum has changed – teaching children how to cope </a:t>
            </a:r>
            <a:r>
              <a:rPr lang="en-US" sz="2800" dirty="0">
                <a:latin typeface="Arial" panose="020B0604020202020204" pitchFamily="34" charset="0"/>
                <a:cs typeface="Arial" panose="020B0604020202020204" pitchFamily="34" charset="0"/>
                <a:sym typeface="Wingdings" panose="05000000000000000000" pitchFamily="2" charset="2"/>
              </a:rPr>
              <a:t></a:t>
            </a:r>
            <a:r>
              <a:rPr lang="en-US" sz="2800" dirty="0">
                <a:latin typeface="Arial" panose="020B0604020202020204" pitchFamily="34" charset="0"/>
                <a:cs typeface="Arial" panose="020B0604020202020204" pitchFamily="34" charset="0"/>
              </a:rPr>
              <a:t> helping them learn life skills that will make them more resilient</a:t>
            </a:r>
          </a:p>
        </p:txBody>
      </p:sp>
    </p:spTree>
    <p:extLst>
      <p:ext uri="{BB962C8B-B14F-4D97-AF65-F5344CB8AC3E}">
        <p14:creationId xmlns:p14="http://schemas.microsoft.com/office/powerpoint/2010/main" val="221591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7F94-A9B2-4AE8-AD53-09DEBADEA88D}"/>
              </a:ext>
            </a:extLst>
          </p:cNvPr>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Compassion fatigue</a:t>
            </a:r>
          </a:p>
        </p:txBody>
      </p:sp>
      <p:sp>
        <p:nvSpPr>
          <p:cNvPr id="3" name="Content Placeholder 2">
            <a:extLst>
              <a:ext uri="{FF2B5EF4-FFF2-40B4-BE49-F238E27FC236}">
                <a16:creationId xmlns:a16="http://schemas.microsoft.com/office/drawing/2014/main" id="{B9D51489-C601-482F-95E6-41991A50F3BE}"/>
              </a:ext>
            </a:extLst>
          </p:cNvPr>
          <p:cNvSpPr>
            <a:spLocks noGrp="1"/>
          </p:cNvSpPr>
          <p:nvPr>
            <p:ph sz="quarter" idx="10"/>
          </p:nvPr>
        </p:nvSpPr>
        <p:spPr/>
        <p:txBody>
          <a:bodyPr>
            <a:normAutofit lnSpcReduction="10000"/>
          </a:bodyPr>
          <a:lstStyle/>
          <a:p>
            <a:r>
              <a:rPr lang="en-US" sz="2800" dirty="0">
                <a:solidFill>
                  <a:srgbClr val="000000"/>
                </a:solidFill>
                <a:latin typeface="Arial" panose="020B0604020202020204" pitchFamily="34" charset="0"/>
                <a:cs typeface="Arial" panose="020B0604020202020204" pitchFamily="34" charset="0"/>
              </a:rPr>
              <a:t>Exposure to trauma and suffering of others can lead to compassion fatigue</a:t>
            </a:r>
          </a:p>
          <a:p>
            <a:pPr lvl="1"/>
            <a:r>
              <a:rPr lang="en-US" sz="2800" dirty="0">
                <a:solidFill>
                  <a:srgbClr val="000000"/>
                </a:solidFill>
                <a:latin typeface="Arial" panose="020B0604020202020204" pitchFamily="34" charset="0"/>
                <a:cs typeface="Arial" panose="020B0604020202020204" pitchFamily="34" charset="0"/>
              </a:rPr>
              <a:t>Empathy: understanding and taking perspective of another</a:t>
            </a:r>
          </a:p>
          <a:p>
            <a:pPr lvl="1"/>
            <a:r>
              <a:rPr lang="en-US" sz="2800" dirty="0">
                <a:solidFill>
                  <a:srgbClr val="000000"/>
                </a:solidFill>
                <a:latin typeface="Arial" panose="020B0604020202020204" pitchFamily="34" charset="0"/>
                <a:cs typeface="Arial" panose="020B0604020202020204" pitchFamily="34" charset="0"/>
              </a:rPr>
              <a:t>Compassion: requires empathy but includes wanting to help and/or desiring to relieve suffering – “to bear or suffer together”</a:t>
            </a:r>
          </a:p>
          <a:p>
            <a:r>
              <a:rPr lang="en-US" sz="2800" dirty="0">
                <a:solidFill>
                  <a:srgbClr val="000000"/>
                </a:solidFill>
                <a:latin typeface="Arial" panose="020B0604020202020204" pitchFamily="34" charset="0"/>
                <a:cs typeface="Arial" panose="020B0604020202020204" pitchFamily="34" charset="0"/>
              </a:rPr>
              <a:t>Warnings about compassion fatigue imply that compassion is necessarily tiring</a:t>
            </a:r>
          </a:p>
          <a:p>
            <a:r>
              <a:rPr lang="en-US" sz="2800" dirty="0">
                <a:solidFill>
                  <a:srgbClr val="000000"/>
                </a:solidFill>
                <a:latin typeface="Arial" panose="020B0604020202020204" pitchFamily="34" charset="0"/>
                <a:cs typeface="Arial" panose="020B0604020202020204" pitchFamily="34" charset="0"/>
              </a:rPr>
              <a:t>Compassionate approaches can be gratifying and bring meaning to the work</a:t>
            </a:r>
          </a:p>
        </p:txBody>
      </p:sp>
    </p:spTree>
    <p:extLst>
      <p:ext uri="{BB962C8B-B14F-4D97-AF65-F5344CB8AC3E}">
        <p14:creationId xmlns:p14="http://schemas.microsoft.com/office/powerpoint/2010/main" val="408504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0D979-95B4-4CED-99BA-882E0AF2E78D}"/>
              </a:ext>
            </a:extLst>
          </p:cNvPr>
          <p:cNvSpPr>
            <a:spLocks noGrp="1"/>
          </p:cNvSpPr>
          <p:nvPr>
            <p:ph type="title"/>
          </p:nvPr>
        </p:nvSpPr>
        <p:spPr>
          <a:xfrm>
            <a:off x="190499" y="214147"/>
            <a:ext cx="8953501" cy="706275"/>
          </a:xfrm>
        </p:spPr>
        <p:txBody>
          <a:bodyPr/>
          <a:lstStyle/>
          <a:p>
            <a:r>
              <a:rPr lang="en-US" sz="3200" dirty="0">
                <a:latin typeface="Arial" panose="020B0604020202020204" pitchFamily="34" charset="0"/>
                <a:cs typeface="Arial" panose="020B0604020202020204" pitchFamily="34" charset="0"/>
              </a:rPr>
              <a:t>Supporting those in need can be gratifying</a:t>
            </a:r>
          </a:p>
        </p:txBody>
      </p:sp>
      <p:sp>
        <p:nvSpPr>
          <p:cNvPr id="3" name="Content Placeholder 2">
            <a:extLst>
              <a:ext uri="{FF2B5EF4-FFF2-40B4-BE49-F238E27FC236}">
                <a16:creationId xmlns:a16="http://schemas.microsoft.com/office/drawing/2014/main" id="{57EFEA63-13BC-4491-BE6D-D4A7806920A3}"/>
              </a:ext>
            </a:extLst>
          </p:cNvPr>
          <p:cNvSpPr>
            <a:spLocks noGrp="1"/>
          </p:cNvSpPr>
          <p:nvPr>
            <p:ph sz="quarter" idx="10"/>
          </p:nvPr>
        </p:nvSpPr>
        <p:spPr/>
        <p:txBody>
          <a:bodyPr/>
          <a:lstStyle/>
          <a:p>
            <a:r>
              <a:rPr lang="en-US" sz="2800" dirty="0">
                <a:solidFill>
                  <a:srgbClr val="000000"/>
                </a:solidFill>
                <a:latin typeface="Arial" panose="020B0604020202020204" pitchFamily="34" charset="0"/>
                <a:cs typeface="Arial" panose="020B0604020202020204" pitchFamily="34" charset="0"/>
              </a:rPr>
              <a:t>Realistic objectives of purpose of interactions</a:t>
            </a:r>
          </a:p>
          <a:p>
            <a:r>
              <a:rPr lang="en-US" sz="2800" dirty="0">
                <a:solidFill>
                  <a:srgbClr val="000000"/>
                </a:solidFill>
                <a:latin typeface="Arial" panose="020B0604020202020204" pitchFamily="34" charset="0"/>
                <a:cs typeface="Arial" panose="020B0604020202020204" pitchFamily="34" charset="0"/>
              </a:rPr>
              <a:t>Have skills and resources to provide meaningful assistance</a:t>
            </a:r>
          </a:p>
          <a:p>
            <a:r>
              <a:rPr lang="en-US" sz="2800" dirty="0">
                <a:solidFill>
                  <a:srgbClr val="000000"/>
                </a:solidFill>
                <a:latin typeface="Arial" panose="020B0604020202020204" pitchFamily="34" charset="0"/>
                <a:cs typeface="Arial" panose="020B0604020202020204" pitchFamily="34" charset="0"/>
              </a:rPr>
              <a:t>Are aware of and have sufficient support to deal with personal impact of work</a:t>
            </a:r>
          </a:p>
          <a:p>
            <a:r>
              <a:rPr lang="en-US" sz="2800" dirty="0">
                <a:solidFill>
                  <a:srgbClr val="000000"/>
                </a:solidFill>
                <a:latin typeface="Arial" panose="020B0604020202020204" pitchFamily="34" charset="0"/>
                <a:cs typeface="Arial" panose="020B0604020202020204" pitchFamily="34" charset="0"/>
              </a:rPr>
              <a:t>Especially difficult during a pandemic when you have other challenges</a:t>
            </a:r>
          </a:p>
          <a:p>
            <a:endParaRPr lang="en-US" dirty="0"/>
          </a:p>
        </p:txBody>
      </p:sp>
    </p:spTree>
    <p:extLst>
      <p:ext uri="{BB962C8B-B14F-4D97-AF65-F5344CB8AC3E}">
        <p14:creationId xmlns:p14="http://schemas.microsoft.com/office/powerpoint/2010/main" val="205408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a:xfrm>
            <a:off x="398113" y="799406"/>
            <a:ext cx="7820025" cy="706275"/>
          </a:xfrm>
        </p:spPr>
        <p:txBody>
          <a:bodyPr/>
          <a:lstStyle/>
          <a:p>
            <a:pPr algn="ctr"/>
            <a:r>
              <a:rPr lang="en-US" sz="2800" dirty="0">
                <a:latin typeface="Arial" pitchFamily="34" charset="0"/>
                <a:cs typeface="Arial" pitchFamily="34" charset="0"/>
              </a:rPr>
              <a:t>For further information about NCSCB</a:t>
            </a:r>
            <a:br>
              <a:rPr lang="en-US" sz="2800" dirty="0">
                <a:latin typeface="Arial" pitchFamily="34" charset="0"/>
                <a:cs typeface="Arial" pitchFamily="34" charset="0"/>
              </a:rPr>
            </a:br>
            <a:r>
              <a:rPr lang="en-US" sz="2800" dirty="0">
                <a:latin typeface="Arial" pitchFamily="34" charset="0"/>
                <a:cs typeface="Arial" pitchFamily="34" charset="0"/>
              </a:rPr>
              <a:t>visit us, call us, like us, </a:t>
            </a:r>
            <a:r>
              <a:rPr lang="en-US" sz="2800">
                <a:latin typeface="Arial" pitchFamily="34" charset="0"/>
                <a:cs typeface="Arial" pitchFamily="34" charset="0"/>
              </a:rPr>
              <a:t>share us</a:t>
            </a:r>
            <a:br>
              <a:rPr lang="en-US" sz="2800" dirty="0">
                <a:latin typeface="Arial" pitchFamily="34" charset="0"/>
                <a:cs typeface="Arial" pitchFamily="34" charset="0"/>
              </a:rPr>
            </a:br>
            <a:br>
              <a:rPr lang="en-US" sz="2800" dirty="0">
                <a:latin typeface="Arial" pitchFamily="34" charset="0"/>
                <a:cs typeface="Arial" pitchFamily="34" charset="0"/>
              </a:rPr>
            </a:br>
            <a:endParaRPr lang="en-US" sz="2800" dirty="0">
              <a:solidFill>
                <a:srgbClr val="000000"/>
              </a:solidFill>
              <a:latin typeface="Arial" pitchFamily="34" charset="0"/>
              <a:cs typeface="Arial" pitchFamily="34" charset="0"/>
            </a:endParaRPr>
          </a:p>
        </p:txBody>
      </p:sp>
      <p:grpSp>
        <p:nvGrpSpPr>
          <p:cNvPr id="17" name="Group 16"/>
          <p:cNvGrpSpPr/>
          <p:nvPr/>
        </p:nvGrpSpPr>
        <p:grpSpPr>
          <a:xfrm>
            <a:off x="121135" y="2985575"/>
            <a:ext cx="9268037" cy="3036896"/>
            <a:chOff x="494720" y="3172536"/>
            <a:chExt cx="8645028" cy="1877472"/>
          </a:xfrm>
        </p:grpSpPr>
        <p:grpSp>
          <p:nvGrpSpPr>
            <p:cNvPr id="12" name="Group 11"/>
            <p:cNvGrpSpPr/>
            <p:nvPr/>
          </p:nvGrpSpPr>
          <p:grpSpPr>
            <a:xfrm>
              <a:off x="494720" y="3711026"/>
              <a:ext cx="8645028" cy="1338982"/>
              <a:chOff x="479978" y="3711026"/>
              <a:chExt cx="7194215" cy="1338982"/>
            </a:xfrm>
          </p:grpSpPr>
          <p:grpSp>
            <p:nvGrpSpPr>
              <p:cNvPr id="8" name="Group 7"/>
              <p:cNvGrpSpPr/>
              <p:nvPr/>
            </p:nvGrpSpPr>
            <p:grpSpPr>
              <a:xfrm>
                <a:off x="479978" y="4155531"/>
                <a:ext cx="7194215" cy="894477"/>
                <a:chOff x="529297" y="2429473"/>
                <a:chExt cx="7194215" cy="894477"/>
              </a:xfrm>
            </p:grpSpPr>
            <p:pic>
              <p:nvPicPr>
                <p:cNvPr id="2" name="Picture 1">
                  <a:extLst>
                    <a:ext uri="{FF2B5EF4-FFF2-40B4-BE49-F238E27FC236}">
                      <a16:creationId xmlns:a16="http://schemas.microsoft.com/office/drawing/2014/main" id="{75B48F8E-DC8A-4671-8715-66A2296A0396}"/>
                    </a:ext>
                  </a:extLst>
                </p:cNvPr>
                <p:cNvPicPr>
                  <a:picLocks noChangeAspect="1"/>
                </p:cNvPicPr>
                <p:nvPr/>
              </p:nvPicPr>
              <p:blipFill>
                <a:blip r:embed="rId3"/>
                <a:stretch>
                  <a:fillRect/>
                </a:stretch>
              </p:blipFill>
              <p:spPr>
                <a:xfrm>
                  <a:off x="685197" y="2953380"/>
                  <a:ext cx="252783" cy="328613"/>
                </a:xfrm>
                <a:prstGeom prst="rect">
                  <a:avLst/>
                </a:prstGeom>
              </p:spPr>
            </p:pic>
            <p:pic>
              <p:nvPicPr>
                <p:cNvPr id="4" name="Picture 3">
                  <a:extLst>
                    <a:ext uri="{FF2B5EF4-FFF2-40B4-BE49-F238E27FC236}">
                      <a16:creationId xmlns:a16="http://schemas.microsoft.com/office/drawing/2014/main" id="{525139FC-79F1-4DA7-BF7C-BAAE4B220B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297" y="2429473"/>
                  <a:ext cx="528761" cy="444888"/>
                </a:xfrm>
                <a:prstGeom prst="rect">
                  <a:avLst/>
                </a:prstGeom>
              </p:spPr>
            </p:pic>
            <p:sp>
              <p:nvSpPr>
                <p:cNvPr id="14" name="Text Box 4"/>
                <p:cNvSpPr txBox="1">
                  <a:spLocks noChangeArrowheads="1"/>
                </p:cNvSpPr>
                <p:nvPr/>
              </p:nvSpPr>
              <p:spPr bwMode="auto">
                <a:xfrm>
                  <a:off x="1118314" y="2537445"/>
                  <a:ext cx="4800600" cy="323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457200">
                    <a:spcBef>
                      <a:spcPct val="50000"/>
                    </a:spcBef>
                  </a:pPr>
                  <a:r>
                    <a:rPr lang="en-US" sz="2800" dirty="0">
                      <a:solidFill>
                        <a:srgbClr val="000000"/>
                      </a:solidFill>
                      <a:latin typeface="Arial" panose="020B0604020202020204" pitchFamily="34" charset="0"/>
                      <a:cs typeface="Arial" panose="020B0604020202020204" pitchFamily="34" charset="0"/>
                    </a:rPr>
                    <a:t>@</a:t>
                  </a:r>
                  <a:r>
                    <a:rPr lang="en-US" sz="2800" dirty="0" err="1">
                      <a:solidFill>
                        <a:srgbClr val="000000"/>
                      </a:solidFill>
                      <a:latin typeface="Arial" panose="020B0604020202020204" pitchFamily="34" charset="0"/>
                      <a:cs typeface="Arial" panose="020B0604020202020204" pitchFamily="34" charset="0"/>
                    </a:rPr>
                    <a:t>schoolcrisisorg</a:t>
                  </a:r>
                  <a:endParaRPr lang="en-US" sz="2800" dirty="0">
                    <a:solidFill>
                      <a:srgbClr val="000000"/>
                    </a:solidFill>
                    <a:latin typeface="Arial" panose="020B0604020202020204" pitchFamily="34" charset="0"/>
                    <a:cs typeface="Arial" panose="020B0604020202020204" pitchFamily="34" charset="0"/>
                  </a:endParaRPr>
                </a:p>
              </p:txBody>
            </p:sp>
            <p:sp>
              <p:nvSpPr>
                <p:cNvPr id="15" name="Text Box 4"/>
                <p:cNvSpPr txBox="1">
                  <a:spLocks noChangeArrowheads="1"/>
                </p:cNvSpPr>
                <p:nvPr/>
              </p:nvSpPr>
              <p:spPr bwMode="auto">
                <a:xfrm>
                  <a:off x="1127478" y="3000485"/>
                  <a:ext cx="6596034" cy="323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457200">
                    <a:spcBef>
                      <a:spcPct val="50000"/>
                    </a:spcBef>
                  </a:pPr>
                  <a:r>
                    <a:rPr lang="en-US" sz="2800" dirty="0">
                      <a:solidFill>
                        <a:srgbClr val="000000"/>
                      </a:solidFill>
                      <a:latin typeface="Arial" panose="020B0604020202020204" pitchFamily="34" charset="0"/>
                      <a:cs typeface="Arial" panose="020B0604020202020204" pitchFamily="34" charset="0"/>
                    </a:rPr>
                    <a:t>National Center for School Crisis and Bereavement</a:t>
                  </a:r>
                </a:p>
              </p:txBody>
            </p:sp>
          </p:grpSp>
          <p:pic>
            <p:nvPicPr>
              <p:cNvPr id="11" name="Picture 10" descr="icon-monitor.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243" y="3711026"/>
                <a:ext cx="254629" cy="387594"/>
              </a:xfrm>
              <a:prstGeom prst="rect">
                <a:avLst/>
              </a:prstGeom>
            </p:spPr>
          </p:pic>
          <p:sp>
            <p:nvSpPr>
              <p:cNvPr id="18" name="Text Box 4"/>
              <p:cNvSpPr txBox="1">
                <a:spLocks noChangeArrowheads="1"/>
              </p:cNvSpPr>
              <p:nvPr/>
            </p:nvSpPr>
            <p:spPr bwMode="auto">
              <a:xfrm>
                <a:off x="1068995" y="3739710"/>
                <a:ext cx="6458848" cy="285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defTabSz="457200">
                  <a:spcBef>
                    <a:spcPct val="50000"/>
                  </a:spcBef>
                </a:pPr>
                <a:r>
                  <a:rPr lang="en-US" sz="2400" dirty="0">
                    <a:solidFill>
                      <a:srgbClr val="000000"/>
                    </a:solidFill>
                    <a:latin typeface="Arial" panose="020B0604020202020204" pitchFamily="34" charset="0"/>
                    <a:cs typeface="Arial" panose="020B0604020202020204" pitchFamily="34" charset="0"/>
                  </a:rPr>
                  <a:t>www.SchoolCrisisCenter.org | </a:t>
                </a:r>
                <a:r>
                  <a:rPr lang="en-US" sz="2400" dirty="0" err="1">
                    <a:solidFill>
                      <a:srgbClr val="000000"/>
                    </a:solidFill>
                    <a:latin typeface="Arial" panose="020B0604020202020204" pitchFamily="34" charset="0"/>
                    <a:cs typeface="Arial" panose="020B0604020202020204" pitchFamily="34" charset="0"/>
                  </a:rPr>
                  <a:t>info@schoolcrisiscenter.org</a:t>
                </a:r>
                <a:endParaRPr lang="en-US" sz="2400" dirty="0">
                  <a:solidFill>
                    <a:srgbClr val="000000"/>
                  </a:solidFill>
                  <a:latin typeface="Arial" panose="020B0604020202020204" pitchFamily="34" charset="0"/>
                  <a:cs typeface="Arial" panose="020B0604020202020204" pitchFamily="34" charset="0"/>
                </a:endParaRPr>
              </a:p>
            </p:txBody>
          </p:sp>
        </p:grpSp>
        <p:pic>
          <p:nvPicPr>
            <p:cNvPr id="16" name="Picture 15" descr="images-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059" y="3172536"/>
              <a:ext cx="260715" cy="363629"/>
            </a:xfrm>
            <a:prstGeom prst="rect">
              <a:avLst/>
            </a:prstGeom>
          </p:spPr>
        </p:pic>
        <p:sp>
          <p:nvSpPr>
            <p:cNvPr id="22" name="Text Box 4"/>
            <p:cNvSpPr txBox="1">
              <a:spLocks noChangeArrowheads="1"/>
            </p:cNvSpPr>
            <p:nvPr/>
          </p:nvSpPr>
          <p:spPr bwMode="auto">
            <a:xfrm>
              <a:off x="1202520" y="3206875"/>
              <a:ext cx="5768708" cy="323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457200">
                <a:spcBef>
                  <a:spcPct val="50000"/>
                </a:spcBef>
              </a:pPr>
              <a:r>
                <a:rPr lang="en-US" sz="2800" dirty="0">
                  <a:solidFill>
                    <a:srgbClr val="000000"/>
                  </a:solidFill>
                  <a:latin typeface="Arial" panose="020B0604020202020204" pitchFamily="34" charset="0"/>
                  <a:cs typeface="Arial" panose="020B0604020202020204" pitchFamily="34" charset="0"/>
                </a:rPr>
                <a:t>1-888-53-NCSCB (1-888-536-2722)</a:t>
              </a:r>
            </a:p>
          </p:txBody>
        </p:sp>
      </p:grpSp>
      <p:pic>
        <p:nvPicPr>
          <p:cNvPr id="5" name="Picture 4" descr="A picture containing drawing&#10;&#10;Description automatically generated">
            <a:extLst>
              <a:ext uri="{FF2B5EF4-FFF2-40B4-BE49-F238E27FC236}">
                <a16:creationId xmlns:a16="http://schemas.microsoft.com/office/drawing/2014/main" id="{9ACBECFC-5E91-42C9-A396-0273755C2650}"/>
              </a:ext>
            </a:extLst>
          </p:cNvPr>
          <p:cNvPicPr>
            <a:picLocks noChangeAspect="1"/>
          </p:cNvPicPr>
          <p:nvPr/>
        </p:nvPicPr>
        <p:blipFill>
          <a:blip r:embed="rId7"/>
          <a:stretch>
            <a:fillRect/>
          </a:stretch>
        </p:blipFill>
        <p:spPr>
          <a:xfrm>
            <a:off x="677165" y="1301459"/>
            <a:ext cx="7792430" cy="1442301"/>
          </a:xfrm>
          <a:prstGeom prst="rect">
            <a:avLst/>
          </a:prstGeom>
        </p:spPr>
      </p:pic>
    </p:spTree>
    <p:extLst>
      <p:ext uri="{BB962C8B-B14F-4D97-AF65-F5344CB8AC3E}">
        <p14:creationId xmlns:p14="http://schemas.microsoft.com/office/powerpoint/2010/main" val="206127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ources | UC Psych">
            <a:extLst>
              <a:ext uri="{FF2B5EF4-FFF2-40B4-BE49-F238E27FC236}">
                <a16:creationId xmlns:a16="http://schemas.microsoft.com/office/drawing/2014/main" id="{6BB90CA3-16AD-4CED-BB3F-5536B8ADF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 y="1219200"/>
            <a:ext cx="8107680"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62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0296" y="4647265"/>
            <a:ext cx="8776434" cy="1362075"/>
          </a:xfrm>
        </p:spPr>
        <p:txBody>
          <a:bodyPr anchor="t"/>
          <a:lstStyle>
            <a:lvl1pPr algn="l">
              <a:defRPr sz="4000" b="1" cap="all">
                <a:solidFill>
                  <a:srgbClr val="FFFFFF"/>
                </a:solidFill>
              </a:defRPr>
            </a:lvl1pPr>
          </a:lstStyle>
          <a:p>
            <a:pPr algn="ctr"/>
            <a:r>
              <a:rPr lang="en-US" sz="2000" cap="none" dirty="0">
                <a:solidFill>
                  <a:schemeClr val="tx2"/>
                </a:solidFill>
                <a:latin typeface="+mn-lt"/>
              </a:rPr>
              <a:t>David J Schonfeld, MD, FAAP</a:t>
            </a:r>
            <a:br>
              <a:rPr lang="en-US" sz="2000" cap="none" dirty="0">
                <a:solidFill>
                  <a:schemeClr val="tx2"/>
                </a:solidFill>
                <a:latin typeface="+mn-lt"/>
              </a:rPr>
            </a:br>
            <a:r>
              <a:rPr lang="en-US" sz="2000" cap="none" dirty="0">
                <a:solidFill>
                  <a:schemeClr val="tx2"/>
                </a:solidFill>
                <a:latin typeface="+mn-lt"/>
              </a:rPr>
              <a:t>Director, National Center For School Crisis And Bereavement</a:t>
            </a:r>
            <a:br>
              <a:rPr lang="en-US" sz="2000" cap="none" dirty="0">
                <a:solidFill>
                  <a:schemeClr val="tx2"/>
                </a:solidFill>
                <a:latin typeface="+mn-lt"/>
              </a:rPr>
            </a:br>
            <a:r>
              <a:rPr lang="en-US" sz="2000" cap="none" dirty="0">
                <a:solidFill>
                  <a:schemeClr val="tx2"/>
                </a:solidFill>
                <a:latin typeface="+mn-lt"/>
              </a:rPr>
              <a:t>Children’s Hospital Los Angeles</a:t>
            </a:r>
            <a:endParaRPr lang="en-US" cap="none" dirty="0">
              <a:solidFill>
                <a:schemeClr val="tx2"/>
              </a:solidFill>
              <a:latin typeface="+mn-lt"/>
            </a:endParaRPr>
          </a:p>
        </p:txBody>
      </p:sp>
      <p:sp>
        <p:nvSpPr>
          <p:cNvPr id="6" name="Text Placeholder 2"/>
          <p:cNvSpPr txBox="1">
            <a:spLocks/>
          </p:cNvSpPr>
          <p:nvPr/>
        </p:nvSpPr>
        <p:spPr>
          <a:xfrm>
            <a:off x="722313" y="3398404"/>
            <a:ext cx="7772400" cy="1079446"/>
          </a:xfrm>
          <a:prstGeom prst="rect">
            <a:avLst/>
          </a:prstGeom>
        </p:spPr>
        <p:txBody>
          <a:bodyPr anchor="b"/>
          <a:lstStyle>
            <a:lvl1pPr marL="0" indent="0" algn="l" defTabSz="457200" rtl="0" eaLnBrk="1" latinLnBrk="0" hangingPunct="1">
              <a:spcBef>
                <a:spcPct val="20000"/>
              </a:spcBef>
              <a:buFont typeface="Arial"/>
              <a:buNone/>
              <a:defRPr sz="20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endParaRPr lang="en-US" dirty="0">
              <a:solidFill>
                <a:srgbClr val="005A97"/>
              </a:solidFill>
            </a:endParaRPr>
          </a:p>
        </p:txBody>
      </p:sp>
      <p:pic>
        <p:nvPicPr>
          <p:cNvPr id="7" name="Picture 6">
            <a:extLst>
              <a:ext uri="{FF2B5EF4-FFF2-40B4-BE49-F238E27FC236}">
                <a16:creationId xmlns:a16="http://schemas.microsoft.com/office/drawing/2014/main" id="{A7D7A1C5-A954-4321-BD02-ACA0068E4FD7}"/>
              </a:ext>
            </a:extLst>
          </p:cNvPr>
          <p:cNvPicPr>
            <a:picLocks noChangeAspect="1"/>
          </p:cNvPicPr>
          <p:nvPr/>
        </p:nvPicPr>
        <p:blipFill>
          <a:blip r:embed="rId3"/>
          <a:stretch>
            <a:fillRect/>
          </a:stretch>
        </p:blipFill>
        <p:spPr>
          <a:xfrm>
            <a:off x="1404140" y="2583932"/>
            <a:ext cx="6408745" cy="1970648"/>
          </a:xfrm>
          <a:prstGeom prst="rect">
            <a:avLst/>
          </a:prstGeom>
        </p:spPr>
      </p:pic>
      <p:sp>
        <p:nvSpPr>
          <p:cNvPr id="8" name="TextBox 7">
            <a:extLst>
              <a:ext uri="{FF2B5EF4-FFF2-40B4-BE49-F238E27FC236}">
                <a16:creationId xmlns:a16="http://schemas.microsoft.com/office/drawing/2014/main" id="{C267C64B-C421-49CD-8C95-D8B877BDC23D}"/>
              </a:ext>
            </a:extLst>
          </p:cNvPr>
          <p:cNvSpPr txBox="1"/>
          <p:nvPr/>
        </p:nvSpPr>
        <p:spPr>
          <a:xfrm>
            <a:off x="52194" y="1505139"/>
            <a:ext cx="9039612" cy="1077218"/>
          </a:xfrm>
          <a:prstGeom prst="rect">
            <a:avLst/>
          </a:prstGeom>
          <a:noFill/>
        </p:spPr>
        <p:txBody>
          <a:bodyPr wrap="square" rtlCol="0">
            <a:spAutoFit/>
          </a:bodyPr>
          <a:lstStyle/>
          <a:p>
            <a:pPr algn="ctr"/>
            <a:r>
              <a:rPr lang="en-US" sz="3200" dirty="0">
                <a:solidFill>
                  <a:schemeClr val="tx2"/>
                </a:solidFill>
              </a:rPr>
              <a:t>Talking to and supporting students and ourselves during the pandemic</a:t>
            </a:r>
          </a:p>
        </p:txBody>
      </p:sp>
      <p:sp>
        <p:nvSpPr>
          <p:cNvPr id="11" name="TextBox 10">
            <a:extLst>
              <a:ext uri="{FF2B5EF4-FFF2-40B4-BE49-F238E27FC236}">
                <a16:creationId xmlns:a16="http://schemas.microsoft.com/office/drawing/2014/main" id="{F1B9A83F-6C83-4578-B3D2-8AFC39D2E1D2}"/>
              </a:ext>
            </a:extLst>
          </p:cNvPr>
          <p:cNvSpPr txBox="1"/>
          <p:nvPr/>
        </p:nvSpPr>
        <p:spPr>
          <a:xfrm>
            <a:off x="765315" y="5804084"/>
            <a:ext cx="7686396" cy="923330"/>
          </a:xfrm>
          <a:prstGeom prst="rect">
            <a:avLst/>
          </a:prstGeom>
          <a:noFill/>
        </p:spPr>
        <p:txBody>
          <a:bodyPr wrap="square" rtlCol="0">
            <a:spAutoFit/>
          </a:bodyPr>
          <a:lstStyle/>
          <a:p>
            <a:pPr algn="ctr"/>
            <a:r>
              <a:rPr lang="en-US" dirty="0"/>
              <a:t>schonfel@usc.edu</a:t>
            </a:r>
          </a:p>
          <a:p>
            <a:pPr algn="ctr"/>
            <a:r>
              <a:rPr lang="en-US" dirty="0"/>
              <a:t>SchoolCrisisCenter.org | GrievingStudents.org</a:t>
            </a:r>
          </a:p>
          <a:p>
            <a:pPr algn="ctr"/>
            <a:r>
              <a:rPr lang="en-US" dirty="0"/>
              <a:t>1-877-536-NCSCB (1-877-536-2722)</a:t>
            </a:r>
          </a:p>
        </p:txBody>
      </p:sp>
      <p:pic>
        <p:nvPicPr>
          <p:cNvPr id="4" name="Picture 3" descr="A picture containing drawing&#10;&#10;Description automatically generated">
            <a:extLst>
              <a:ext uri="{FF2B5EF4-FFF2-40B4-BE49-F238E27FC236}">
                <a16:creationId xmlns:a16="http://schemas.microsoft.com/office/drawing/2014/main" id="{79DE7C40-0071-48BE-B245-24C9E0745C26}"/>
              </a:ext>
            </a:extLst>
          </p:cNvPr>
          <p:cNvPicPr>
            <a:picLocks noChangeAspect="1"/>
          </p:cNvPicPr>
          <p:nvPr/>
        </p:nvPicPr>
        <p:blipFill>
          <a:blip r:embed="rId4"/>
          <a:stretch>
            <a:fillRect/>
          </a:stretch>
        </p:blipFill>
        <p:spPr>
          <a:xfrm>
            <a:off x="1404140" y="236815"/>
            <a:ext cx="6293554" cy="1164873"/>
          </a:xfrm>
          <a:prstGeom prst="rect">
            <a:avLst/>
          </a:prstGeom>
        </p:spPr>
      </p:pic>
    </p:spTree>
    <p:extLst>
      <p:ext uri="{BB962C8B-B14F-4D97-AF65-F5344CB8AC3E}">
        <p14:creationId xmlns:p14="http://schemas.microsoft.com/office/powerpoint/2010/main" val="83959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69A469-5E4E-4114-8522-CBCA31C8F548}"/>
              </a:ext>
            </a:extLst>
          </p:cNvPr>
          <p:cNvPicPr>
            <a:picLocks noChangeAspect="1"/>
          </p:cNvPicPr>
          <p:nvPr/>
        </p:nvPicPr>
        <p:blipFill rotWithShape="1">
          <a:blip r:embed="rId2"/>
          <a:srcRect b="31708"/>
          <a:stretch/>
        </p:blipFill>
        <p:spPr>
          <a:xfrm>
            <a:off x="710819" y="-1347"/>
            <a:ext cx="8351901" cy="5640147"/>
          </a:xfrm>
          <a:prstGeom prst="rect">
            <a:avLst/>
          </a:prstGeom>
        </p:spPr>
      </p:pic>
    </p:spTree>
    <p:extLst>
      <p:ext uri="{BB962C8B-B14F-4D97-AF65-F5344CB8AC3E}">
        <p14:creationId xmlns:p14="http://schemas.microsoft.com/office/powerpoint/2010/main" val="16534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7D7578-FC96-4089-82B1-931AD3414D7C}"/>
              </a:ext>
            </a:extLst>
          </p:cNvPr>
          <p:cNvPicPr>
            <a:picLocks noChangeAspect="1"/>
          </p:cNvPicPr>
          <p:nvPr/>
        </p:nvPicPr>
        <p:blipFill>
          <a:blip r:embed="rId2"/>
          <a:stretch>
            <a:fillRect/>
          </a:stretch>
        </p:blipFill>
        <p:spPr>
          <a:xfrm>
            <a:off x="1097280" y="50862"/>
            <a:ext cx="7325360" cy="6163671"/>
          </a:xfrm>
          <a:prstGeom prst="rect">
            <a:avLst/>
          </a:prstGeom>
        </p:spPr>
      </p:pic>
    </p:spTree>
    <p:extLst>
      <p:ext uri="{BB962C8B-B14F-4D97-AF65-F5344CB8AC3E}">
        <p14:creationId xmlns:p14="http://schemas.microsoft.com/office/powerpoint/2010/main" val="237372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93E7EAF-B7B8-4C79-8A8B-20024227D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392" y="1120281"/>
            <a:ext cx="3533775" cy="12954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287D9C8D-423C-4FDB-905A-95CC37ABC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530" y="3010161"/>
            <a:ext cx="2857500" cy="2381250"/>
          </a:xfrm>
          <a:prstGeom prst="rect">
            <a:avLst/>
          </a:prstGeom>
        </p:spPr>
      </p:pic>
    </p:spTree>
    <p:extLst>
      <p:ext uri="{BB962C8B-B14F-4D97-AF65-F5344CB8AC3E}">
        <p14:creationId xmlns:p14="http://schemas.microsoft.com/office/powerpoint/2010/main" val="215499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sk Questions to Improve Your Leadership">
            <a:extLst>
              <a:ext uri="{FF2B5EF4-FFF2-40B4-BE49-F238E27FC236}">
                <a16:creationId xmlns:a16="http://schemas.microsoft.com/office/drawing/2014/main" id="{3BC6E309-7FC4-4176-B57D-7AC16A036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699" y="532211"/>
            <a:ext cx="5067301" cy="54447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278987F-1AE4-4C4E-B4DD-2E5D78A79E13}"/>
              </a:ext>
            </a:extLst>
          </p:cNvPr>
          <p:cNvSpPr txBox="1"/>
          <p:nvPr/>
        </p:nvSpPr>
        <p:spPr>
          <a:xfrm>
            <a:off x="0" y="2019300"/>
            <a:ext cx="637222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Send Questions 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schoolsafety</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3"/>
              </a:rPr>
              <a:t>@doe.k12.ga.us</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5448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Outline</a:t>
            </a:r>
          </a:p>
        </p:txBody>
      </p:sp>
      <p:sp>
        <p:nvSpPr>
          <p:cNvPr id="3" name="Content Placeholder 2"/>
          <p:cNvSpPr>
            <a:spLocks noGrp="1"/>
          </p:cNvSpPr>
          <p:nvPr>
            <p:ph sz="quarter" idx="10"/>
          </p:nvPr>
        </p:nvSpPr>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Principles of communication during crisis</a:t>
            </a:r>
          </a:p>
          <a:p>
            <a:r>
              <a:rPr lang="en-US" sz="2800" dirty="0">
                <a:latin typeface="Arial" panose="020B0604020202020204" pitchFamily="34" charset="0"/>
                <a:cs typeface="Arial" panose="020B0604020202020204" pitchFamily="34" charset="0"/>
              </a:rPr>
              <a:t>Children’s (and adults’) (mis)understanding of illness</a:t>
            </a:r>
          </a:p>
          <a:p>
            <a:r>
              <a:rPr lang="en-US" sz="2800" dirty="0">
                <a:latin typeface="Arial" panose="020B0604020202020204" pitchFamily="34" charset="0"/>
                <a:cs typeface="Arial" panose="020B0604020202020204" pitchFamily="34" charset="0"/>
              </a:rPr>
              <a:t>Talking with and supporting children</a:t>
            </a:r>
          </a:p>
          <a:p>
            <a:r>
              <a:rPr lang="en-US" sz="2800" dirty="0">
                <a:latin typeface="Arial" panose="020B0604020202020204" pitchFamily="34" charset="0"/>
                <a:cs typeface="Arial" panose="020B0604020202020204" pitchFamily="34" charset="0"/>
              </a:rPr>
              <a:t>Serving as a model for coping</a:t>
            </a:r>
          </a:p>
          <a:p>
            <a:r>
              <a:rPr lang="en-US" sz="2800" dirty="0">
                <a:latin typeface="Arial" panose="020B0604020202020204" pitchFamily="34" charset="0"/>
                <a:cs typeface="Arial" panose="020B0604020202020204" pitchFamily="34" charset="0"/>
              </a:rPr>
              <a:t>Remembering to take care of yourself</a:t>
            </a:r>
          </a:p>
        </p:txBody>
      </p:sp>
    </p:spTree>
    <p:extLst>
      <p:ext uri="{BB962C8B-B14F-4D97-AF65-F5344CB8AC3E}">
        <p14:creationId xmlns:p14="http://schemas.microsoft.com/office/powerpoint/2010/main" val="112057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sz="3200" dirty="0">
                <a:latin typeface="Arial" panose="020B0604020202020204" pitchFamily="34" charset="0"/>
                <a:cs typeface="Arial" panose="020B0604020202020204" pitchFamily="34" charset="0"/>
              </a:rPr>
              <a:t>Communication during a crisis</a:t>
            </a:r>
          </a:p>
        </p:txBody>
      </p:sp>
      <p:sp>
        <p:nvSpPr>
          <p:cNvPr id="958467" name="Rectangle 3"/>
          <p:cNvSpPr>
            <a:spLocks noGrp="1" noChangeArrowheads="1"/>
          </p:cNvSpPr>
          <p:nvPr>
            <p:ph sz="quarter" idx="10"/>
          </p:nvPr>
        </p:nvSpPr>
        <p:spPr/>
        <p:txBody>
          <a:bodyPr vert="horz" lIns="91440" tIns="45720" rIns="91440" bIns="45720" rtlCol="0" anchor="t">
            <a:noAutofit/>
          </a:bodyPr>
          <a:lstStyle/>
          <a:p>
            <a:r>
              <a:rPr lang="en-US" sz="2800" b="1" dirty="0">
                <a:latin typeface="Arial" panose="020B0604020202020204" pitchFamily="34" charset="0"/>
                <a:cs typeface="Arial" panose="020B0604020202020204" pitchFamily="34" charset="0"/>
              </a:rPr>
              <a:t>Communication about a crisis should not be a source of further crisis</a:t>
            </a:r>
          </a:p>
          <a:p>
            <a:r>
              <a:rPr lang="en-US" sz="2800" dirty="0">
                <a:latin typeface="Arial" panose="020B0604020202020204" pitchFamily="34" charset="0"/>
                <a:cs typeface="Arial" panose="020B0604020202020204" pitchFamily="34" charset="0"/>
              </a:rPr>
              <a:t>Two basic reasons for public communications in setting of crisis:</a:t>
            </a:r>
          </a:p>
          <a:p>
            <a:pPr lvl="1"/>
            <a:r>
              <a:rPr lang="en-US" sz="2800" dirty="0">
                <a:latin typeface="Arial" panose="020B0604020202020204" pitchFamily="34" charset="0"/>
                <a:cs typeface="Arial" panose="020B0604020202020204" pitchFamily="34" charset="0"/>
              </a:rPr>
              <a:t>Reassurance</a:t>
            </a:r>
          </a:p>
          <a:p>
            <a:pPr lvl="1"/>
            <a:r>
              <a:rPr lang="en-US" sz="2800" dirty="0">
                <a:latin typeface="Arial" panose="020B0604020202020204" pitchFamily="34" charset="0"/>
                <a:cs typeface="Arial" panose="020B0604020202020204" pitchFamily="34" charset="0"/>
              </a:rPr>
              <a:t>Information to direct actions to decrease risk</a:t>
            </a:r>
          </a:p>
          <a:p>
            <a:r>
              <a:rPr lang="en-US" sz="2800" dirty="0">
                <a:latin typeface="Arial" panose="020B0604020202020204" pitchFamily="34" charset="0"/>
                <a:cs typeface="Arial" panose="020B0604020202020204" pitchFamily="34" charset="0"/>
              </a:rPr>
              <a:t>Provide relevant information, without unnecessary detail</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214147"/>
            <a:ext cx="8353000" cy="706275"/>
          </a:xfrm>
        </p:spPr>
        <p:txBody>
          <a:bodyPr/>
          <a:lstStyle/>
          <a:p>
            <a:r>
              <a:rPr lang="en-US" sz="3200" dirty="0">
                <a:latin typeface="Arial" panose="020B0604020202020204" pitchFamily="34" charset="0"/>
                <a:cs typeface="Arial" panose="020B0604020202020204" pitchFamily="34" charset="0"/>
              </a:rPr>
              <a:t>Role of educators in crisis communications</a:t>
            </a:r>
          </a:p>
        </p:txBody>
      </p:sp>
      <p:sp>
        <p:nvSpPr>
          <p:cNvPr id="3" name="Content Placeholder 2"/>
          <p:cNvSpPr>
            <a:spLocks noGrp="1"/>
          </p:cNvSpPr>
          <p:nvPr>
            <p:ph sz="quarter" idx="10"/>
          </p:nvPr>
        </p:nvSpPr>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One voice, one message is a good goal; many voices with conflicting messages is likely</a:t>
            </a:r>
          </a:p>
          <a:p>
            <a:r>
              <a:rPr lang="en-US" sz="2800" dirty="0">
                <a:latin typeface="Arial" panose="020B0604020202020204" pitchFamily="34" charset="0"/>
                <a:cs typeface="Arial" panose="020B0604020202020204" pitchFamily="34" charset="0"/>
              </a:rPr>
              <a:t>Misinformation often travels faster than accurate information and is usually more interesting and compelling</a:t>
            </a:r>
          </a:p>
          <a:p>
            <a:r>
              <a:rPr lang="en-US" sz="2800" dirty="0">
                <a:latin typeface="Arial" panose="020B0604020202020204" pitchFamily="34" charset="0"/>
                <a:cs typeface="Arial" panose="020B0604020202020204" pitchFamily="34" charset="0"/>
              </a:rPr>
              <a:t>Those who are ill-informed often use explanations that are convincing to others who are ill-informed</a:t>
            </a:r>
          </a:p>
          <a:p>
            <a:r>
              <a:rPr lang="en-US" sz="2800" dirty="0">
                <a:latin typeface="Arial" panose="020B0604020202020204" pitchFamily="34" charset="0"/>
                <a:cs typeface="Arial" panose="020B0604020202020204" pitchFamily="34" charset="0"/>
              </a:rPr>
              <a:t>Educators can play a critical role in translating information for children and families – need experts in explaining things to children</a:t>
            </a:r>
          </a:p>
          <a:p>
            <a:endParaRPr lang="en-US" sz="3000" dirty="0"/>
          </a:p>
          <a:p>
            <a:endParaRPr lang="en-US" sz="3000" dirty="0"/>
          </a:p>
        </p:txBody>
      </p:sp>
    </p:spTree>
    <p:extLst>
      <p:ext uri="{BB962C8B-B14F-4D97-AF65-F5344CB8AC3E}">
        <p14:creationId xmlns:p14="http://schemas.microsoft.com/office/powerpoint/2010/main" val="393960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Crafting messages</a:t>
            </a:r>
          </a:p>
        </p:txBody>
      </p:sp>
      <p:sp>
        <p:nvSpPr>
          <p:cNvPr id="3" name="Content Placeholder 2"/>
          <p:cNvSpPr>
            <a:spLocks noGrp="1"/>
          </p:cNvSpPr>
          <p:nvPr>
            <p:ph sz="quarter" idx="10"/>
          </p:nvPr>
        </p:nvSpPr>
        <p:spPr>
          <a:xfrm>
            <a:off x="190500" y="1028700"/>
            <a:ext cx="8686800" cy="5508578"/>
          </a:xfrm>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Use language that is direct and easy to understand</a:t>
            </a:r>
          </a:p>
          <a:p>
            <a:pPr lvl="1"/>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If you prepare an explanation that you think a 5-year-old will understand, chances are 50% of adults will understand it”</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People decide what information is correct mainly by trust; they often base trust on interpersonal factors</a:t>
            </a:r>
          </a:p>
          <a:p>
            <a:r>
              <a:rPr lang="en-US" sz="2800" dirty="0">
                <a:latin typeface="Arial" panose="020B0604020202020204" pitchFamily="34" charset="0"/>
                <a:cs typeface="Arial" panose="020B0604020202020204" pitchFamily="34" charset="0"/>
              </a:rPr>
              <a:t>People don’t learn well when stressed; people don’t explain things well when stressed – script important messages before you deliver them</a:t>
            </a:r>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Common sense is uncommon during a crisis</a:t>
            </a:r>
          </a:p>
        </p:txBody>
      </p:sp>
    </p:spTree>
    <p:extLst>
      <p:ext uri="{BB962C8B-B14F-4D97-AF65-F5344CB8AC3E}">
        <p14:creationId xmlns:p14="http://schemas.microsoft.com/office/powerpoint/2010/main" val="17965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Avoid fear-based approaches</a:t>
            </a:r>
          </a:p>
        </p:txBody>
      </p:sp>
      <p:sp>
        <p:nvSpPr>
          <p:cNvPr id="3" name="Content Placeholder 2"/>
          <p:cNvSpPr>
            <a:spLocks noGrp="1"/>
          </p:cNvSpPr>
          <p:nvPr>
            <p:ph sz="quarter" idx="10"/>
          </p:nvPr>
        </p:nvSpPr>
        <p:spPr>
          <a:xfrm>
            <a:off x="150126" y="1028700"/>
            <a:ext cx="8993874" cy="4848225"/>
          </a:xfrm>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Excess fear can lead to:</a:t>
            </a:r>
          </a:p>
          <a:p>
            <a:pPr lvl="1"/>
            <a:r>
              <a:rPr lang="en-US" sz="2800" dirty="0">
                <a:latin typeface="Arial" panose="020B0604020202020204" pitchFamily="34" charset="0"/>
                <a:cs typeface="Arial" panose="020B0604020202020204" pitchFamily="34" charset="0"/>
              </a:rPr>
              <a:t>Sense of fatalism</a:t>
            </a:r>
          </a:p>
          <a:p>
            <a:pPr lvl="1"/>
            <a:r>
              <a:rPr lang="en-US" sz="2800" dirty="0">
                <a:latin typeface="Arial" panose="020B0604020202020204" pitchFamily="34" charset="0"/>
                <a:cs typeface="Arial" panose="020B0604020202020204" pitchFamily="34" charset="0"/>
              </a:rPr>
              <a:t>Reactance</a:t>
            </a:r>
          </a:p>
          <a:p>
            <a:pPr lvl="1"/>
            <a:r>
              <a:rPr lang="en-US" sz="2800" dirty="0">
                <a:latin typeface="Arial" panose="020B0604020202020204" pitchFamily="34" charset="0"/>
                <a:cs typeface="Arial" panose="020B0604020202020204" pitchFamily="34" charset="0"/>
              </a:rPr>
              <a:t>Reactive risk-taking and counter-phobic behavior</a:t>
            </a:r>
          </a:p>
          <a:p>
            <a:r>
              <a:rPr lang="en-US" sz="2800" dirty="0">
                <a:latin typeface="Arial" panose="020B0604020202020204" pitchFamily="34" charset="0"/>
                <a:cs typeface="Arial" panose="020B0604020202020204" pitchFamily="34" charset="0"/>
              </a:rPr>
              <a:t>Trying to “reassure” people by telling them it could be worse is likely to make them think it </a:t>
            </a:r>
            <a:r>
              <a:rPr lang="en-US" sz="2800" i="1" dirty="0">
                <a:latin typeface="Arial" panose="020B0604020202020204" pitchFamily="34" charset="0"/>
                <a:cs typeface="Arial" panose="020B0604020202020204" pitchFamily="34" charset="0"/>
              </a:rPr>
              <a:t>will</a:t>
            </a:r>
            <a:r>
              <a:rPr lang="en-US" sz="2800" dirty="0">
                <a:latin typeface="Arial" panose="020B0604020202020204" pitchFamily="34" charset="0"/>
                <a:cs typeface="Arial" panose="020B0604020202020204" pitchFamily="34" charset="0"/>
              </a:rPr>
              <a:t> get worse</a:t>
            </a:r>
          </a:p>
          <a:p>
            <a:r>
              <a:rPr lang="en-US" sz="2800" dirty="0">
                <a:latin typeface="Arial" panose="020B0604020202020204" pitchFamily="34" charset="0"/>
                <a:cs typeface="Arial" panose="020B0604020202020204" pitchFamily="34" charset="0"/>
              </a:rPr>
              <a:t>Find out fears, concerns, skepticism</a:t>
            </a:r>
          </a:p>
          <a:p>
            <a:r>
              <a:rPr lang="en-US" sz="2800" dirty="0">
                <a:latin typeface="Arial" panose="020B0604020202020204" pitchFamily="34" charset="0"/>
                <a:cs typeface="Arial" panose="020B0604020202020204" pitchFamily="34" charset="0"/>
              </a:rPr>
              <a:t>The pandemic may remind children of past, ongoing or future losses or crises – these children may be particularly vulnerable</a:t>
            </a:r>
          </a:p>
        </p:txBody>
      </p:sp>
    </p:spTree>
    <p:extLst>
      <p:ext uri="{BB962C8B-B14F-4D97-AF65-F5344CB8AC3E}">
        <p14:creationId xmlns:p14="http://schemas.microsoft.com/office/powerpoint/2010/main" val="215997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a:xfrm>
            <a:off x="190499" y="214147"/>
            <a:ext cx="9717776" cy="706275"/>
          </a:xfrm>
        </p:spPr>
        <p:txBody>
          <a:bodyPr/>
          <a:lstStyle/>
          <a:p>
            <a:r>
              <a:rPr lang="en-US" sz="3200" dirty="0">
                <a:latin typeface="Arial" panose="020B0604020202020204" pitchFamily="34" charset="0"/>
                <a:cs typeface="Arial" panose="020B0604020202020204" pitchFamily="34" charset="0"/>
              </a:rPr>
              <a:t>Children/adults may have limited understanding</a:t>
            </a:r>
          </a:p>
        </p:txBody>
      </p:sp>
      <p:sp>
        <p:nvSpPr>
          <p:cNvPr id="825347" name="Rectangle 3"/>
          <p:cNvSpPr>
            <a:spLocks noGrp="1" noChangeArrowheads="1"/>
          </p:cNvSpPr>
          <p:nvPr>
            <p:ph sz="quarter" idx="10"/>
          </p:nvPr>
        </p:nvSpPr>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Limited information – </a:t>
            </a:r>
            <a:r>
              <a:rPr lang="en-US" sz="2800" i="1" dirty="0">
                <a:latin typeface="Arial" panose="020B0604020202020204" pitchFamily="34" charset="0"/>
                <a:cs typeface="Arial" panose="020B0604020202020204" pitchFamily="34" charset="0"/>
              </a:rPr>
              <a:t>they weren’t told about it</a:t>
            </a:r>
          </a:p>
          <a:p>
            <a:r>
              <a:rPr lang="en-US" sz="2800" dirty="0">
                <a:latin typeface="Arial" panose="020B0604020202020204" pitchFamily="34" charset="0"/>
                <a:cs typeface="Arial" panose="020B0604020202020204" pitchFamily="34" charset="0"/>
              </a:rPr>
              <a:t>Misinformation – </a:t>
            </a:r>
            <a:r>
              <a:rPr lang="en-US" sz="2800" i="1" dirty="0">
                <a:latin typeface="Arial" panose="020B0604020202020204" pitchFamily="34" charset="0"/>
                <a:cs typeface="Arial" panose="020B0604020202020204" pitchFamily="34" charset="0"/>
              </a:rPr>
              <a:t>they were told incorrect information</a:t>
            </a:r>
          </a:p>
          <a:p>
            <a:r>
              <a:rPr lang="en-US" sz="2800" dirty="0">
                <a:latin typeface="Arial" panose="020B0604020202020204" pitchFamily="34" charset="0"/>
                <a:cs typeface="Arial" panose="020B0604020202020204" pitchFamily="34" charset="0"/>
              </a:rPr>
              <a:t>Misinterpretations or misconceptions – </a:t>
            </a:r>
            <a:r>
              <a:rPr lang="en-US" sz="2800" i="1" dirty="0">
                <a:latin typeface="Arial" panose="020B0604020202020204" pitchFamily="34" charset="0"/>
                <a:cs typeface="Arial" panose="020B0604020202020204" pitchFamily="34" charset="0"/>
              </a:rPr>
              <a:t>they were told correct information, but misunderstood it </a:t>
            </a:r>
            <a:r>
              <a:rPr lang="en-US" sz="2800" dirty="0">
                <a:latin typeface="Arial" panose="020B0604020202020204" pitchFamily="34" charset="0"/>
                <a:cs typeface="Arial" panose="020B0604020202020204" pitchFamily="34" charset="0"/>
              </a:rPr>
              <a:t>(either because they got the facts wrong or they understood the facts but didn’t understand an underlying concept)</a:t>
            </a:r>
          </a:p>
          <a:p>
            <a:r>
              <a:rPr lang="en-US" sz="2800" dirty="0">
                <a:latin typeface="Arial" panose="020B0604020202020204" pitchFamily="34" charset="0"/>
                <a:cs typeface="Arial" panose="020B0604020202020204" pitchFamily="34" charset="0"/>
              </a:rPr>
              <a:t>Accurate information alone often does not correct pre-existing misinformation or misunderstandings</a:t>
            </a:r>
          </a:p>
        </p:txBody>
      </p:sp>
    </p:spTree>
    <p:extLst>
      <p:ext uri="{BB962C8B-B14F-4D97-AF65-F5344CB8AC3E}">
        <p14:creationId xmlns:p14="http://schemas.microsoft.com/office/powerpoint/2010/main" val="271018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2"/>
          <p:cNvSpPr>
            <a:spLocks noGrp="1" noChangeArrowheads="1"/>
          </p:cNvSpPr>
          <p:nvPr>
            <p:ph type="title"/>
          </p:nvPr>
        </p:nvSpPr>
        <p:spPr/>
        <p:txBody>
          <a:bodyPr/>
          <a:lstStyle/>
          <a:p>
            <a:r>
              <a:rPr lang="en-US" sz="3200" dirty="0">
                <a:latin typeface="Arial" panose="020B0604020202020204" pitchFamily="34" charset="0"/>
                <a:cs typeface="Arial" panose="020B0604020202020204" pitchFamily="34" charset="0"/>
              </a:rPr>
              <a:t>Talking with and supporting children</a:t>
            </a:r>
          </a:p>
        </p:txBody>
      </p:sp>
      <p:sp>
        <p:nvSpPr>
          <p:cNvPr id="825347" name="Rectangle 3"/>
          <p:cNvSpPr>
            <a:spLocks noGrp="1" noChangeArrowheads="1"/>
          </p:cNvSpPr>
          <p:nvPr>
            <p:ph sz="quarter" idx="10"/>
          </p:nvPr>
        </p:nvSpPr>
        <p:spPr/>
        <p:txBody>
          <a:bodyPr vert="horz" lIns="91440" tIns="45720" rIns="91440" bIns="45720" rtlCol="0" anchor="t">
            <a:noAutofit/>
          </a:bodyPr>
          <a:lstStyle/>
          <a:p>
            <a:r>
              <a:rPr lang="en-US" sz="2800" dirty="0">
                <a:latin typeface="Arial" panose="020B0604020202020204" pitchFamily="34" charset="0"/>
                <a:cs typeface="Arial" panose="020B0604020202020204" pitchFamily="34" charset="0"/>
              </a:rPr>
              <a:t>Initiate the conversation with children – start by asking them what they have heard, how they are feeling, and what questions they have</a:t>
            </a:r>
          </a:p>
          <a:p>
            <a:r>
              <a:rPr lang="en-US" sz="2800" dirty="0">
                <a:latin typeface="Arial" panose="020B0604020202020204" pitchFamily="34" charset="0"/>
                <a:cs typeface="Arial" panose="020B0604020202020204" pitchFamily="34" charset="0"/>
              </a:rPr>
              <a:t>Don’t pretend everything is OK – children pick up when parents and other adults are not genuine and honest</a:t>
            </a:r>
          </a:p>
          <a:p>
            <a:r>
              <a:rPr lang="en-US" sz="2800" dirty="0">
                <a:latin typeface="Arial" panose="020B0604020202020204" pitchFamily="34" charset="0"/>
                <a:cs typeface="Arial" panose="020B0604020202020204" pitchFamily="34" charset="0"/>
              </a:rPr>
              <a:t>Children may pick up on concerns primarily of adults</a:t>
            </a:r>
          </a:p>
        </p:txBody>
      </p:sp>
    </p:spTree>
    <p:extLst>
      <p:ext uri="{BB962C8B-B14F-4D97-AF65-F5344CB8AC3E}">
        <p14:creationId xmlns:p14="http://schemas.microsoft.com/office/powerpoint/2010/main" val="354398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6FFD8429131A4E96CC84417E693C27" ma:contentTypeVersion="1" ma:contentTypeDescription="Create a new document." ma:contentTypeScope="" ma:versionID="4ac77749d4835291d0823331e78ea355">
  <xsd:schema xmlns:xsd="http://www.w3.org/2001/XMLSchema" xmlns:xs="http://www.w3.org/2001/XMLSchema" xmlns:p="http://schemas.microsoft.com/office/2006/metadata/properties" xmlns:ns1="http://schemas.microsoft.com/sharepoint/v3" xmlns:ns2="1d496aed-39d0-4758-b3cf-4e4773287716" xmlns:ns3="5cbf8f37-74aa-4966-a3b9-9f55561acf5d" targetNamespace="http://schemas.microsoft.com/office/2006/metadata/properties" ma:root="true" ma:fieldsID="db1668d93fead4812d065eee4ac9947f" ns1:_="" ns2:_="" ns3:_="">
    <xsd:import namespace="http://schemas.microsoft.com/sharepoint/v3"/>
    <xsd:import namespace="1d496aed-39d0-4758-b3cf-4e4773287716"/>
    <xsd:import namespace="5cbf8f37-74aa-4966-a3b9-9f55561acf5d"/>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bf8f37-74aa-4966-a3b9-9f55561acf5d" elementFormDefault="qualified">
    <xsd:import namespace="http://schemas.microsoft.com/office/2006/documentManagement/types"/>
    <xsd:import namespace="http://schemas.microsoft.com/office/infopath/2007/PartnerControls"/>
    <xsd:element name="Page" ma:index="12" nillable="true" ma:displayName="Page" ma:list="{f7d14946-bfab-498a-b7fc-f00a9f3e8763}" ma:internalName="Page1" ma:web="48293806-c377-4e8e-8d6f-5fd625405943">
      <xsd:simpleType>
        <xsd:restriction base="dms:Lookup"/>
      </xsd:simpleType>
    </xsd:element>
    <xsd:element name="Page_x0020_SubHeader" ma:index="13" nillable="true" ma:displayName="Page SubHeader" ma:internalName="Page_x0020_SubHeader1">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age_x0020_SubHeader xmlns="5cbf8f37-74aa-4966-a3b9-9f55561acf5d" xsi:nil="true"/>
    <TaxCatchAll xmlns="1d496aed-39d0-4758-b3cf-4e4773287716"/>
    <PublishingExpirationDate xmlns="http://schemas.microsoft.com/sharepoint/v3" xsi:nil="true"/>
    <PublishingStartDate xmlns="http://schemas.microsoft.com/sharepoint/v3" xsi:nil="true"/>
    <Page xmlns="5cbf8f37-74aa-4966-a3b9-9f55561acf5d" xsi:nil="true"/>
  </documentManagement>
</p:properties>
</file>

<file path=customXml/itemProps1.xml><?xml version="1.0" encoding="utf-8"?>
<ds:datastoreItem xmlns:ds="http://schemas.openxmlformats.org/officeDocument/2006/customXml" ds:itemID="{1DD4B4F5-3CA8-416F-9EA6-585CD3EB0619}"/>
</file>

<file path=customXml/itemProps2.xml><?xml version="1.0" encoding="utf-8"?>
<ds:datastoreItem xmlns:ds="http://schemas.openxmlformats.org/officeDocument/2006/customXml" ds:itemID="{6C5D1CBF-16F1-4F1A-AA31-AD50A0780B1A}"/>
</file>

<file path=customXml/itemProps3.xml><?xml version="1.0" encoding="utf-8"?>
<ds:datastoreItem xmlns:ds="http://schemas.openxmlformats.org/officeDocument/2006/customXml" ds:itemID="{698C1A04-B5A2-4821-A095-20BE1931DF63}"/>
</file>

<file path=docProps/app.xml><?xml version="1.0" encoding="utf-8"?>
<Properties xmlns="http://schemas.openxmlformats.org/officeDocument/2006/extended-properties" xmlns:vt="http://schemas.openxmlformats.org/officeDocument/2006/docPropsVTypes">
  <TotalTime>6333</TotalTime>
  <Words>1100</Words>
  <Application>Microsoft Office PowerPoint</Application>
  <PresentationFormat>On-screen Show (4:3)</PresentationFormat>
  <Paragraphs>105</Paragraphs>
  <Slides>23</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Times New Roman</vt:lpstr>
      <vt:lpstr>Trebuchet MS</vt:lpstr>
      <vt:lpstr>Office Theme</vt:lpstr>
      <vt:lpstr>2_Office Theme</vt:lpstr>
      <vt:lpstr>PowerPoint Presentation</vt:lpstr>
      <vt:lpstr>David J Schonfeld, MD, FAAP Director, National Center For School Crisis And Bereavement Children’s Hospital Los Angeles</vt:lpstr>
      <vt:lpstr>Outline</vt:lpstr>
      <vt:lpstr>Communication during a crisis</vt:lpstr>
      <vt:lpstr>Role of educators in crisis communications</vt:lpstr>
      <vt:lpstr>Crafting messages</vt:lpstr>
      <vt:lpstr>Avoid fear-based approaches</vt:lpstr>
      <vt:lpstr>Children/adults may have limited understanding</vt:lpstr>
      <vt:lpstr>Talking with and supporting children</vt:lpstr>
      <vt:lpstr>Talking with and supporting children (continued)</vt:lpstr>
      <vt:lpstr>Establish a predictable routine</vt:lpstr>
      <vt:lpstr>Strategies for dealing with distress</vt:lpstr>
      <vt:lpstr>Allow input by children Stay informed, but not overwhelmed</vt:lpstr>
      <vt:lpstr>Remember to take care of yourself</vt:lpstr>
      <vt:lpstr>What you are doing is of value</vt:lpstr>
      <vt:lpstr>Compassion fatigue</vt:lpstr>
      <vt:lpstr>Supporting those in need can be gratifying</vt:lpstr>
      <vt:lpstr>For further information about NCSCB visit us, call us, like us, share us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J Schonfeld</dc:creator>
  <cp:lastModifiedBy>Jeffrey Hodges</cp:lastModifiedBy>
  <cp:revision>49</cp:revision>
  <cp:lastPrinted>2020-02-18T07:52:20Z</cp:lastPrinted>
  <dcterms:created xsi:type="dcterms:W3CDTF">2020-01-24T04:03:27Z</dcterms:created>
  <dcterms:modified xsi:type="dcterms:W3CDTF">2020-03-27T18:56:46Z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0x010100566FFD8429131A4E96CC84417E693C27</vt:lpwstr>
  </property>
</Properties>
</file>