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71" r:id="rId3"/>
    <p:sldId id="257" r:id="rId4"/>
    <p:sldId id="258" r:id="rId5"/>
    <p:sldId id="279" r:id="rId6"/>
    <p:sldId id="272" r:id="rId7"/>
    <p:sldId id="264" r:id="rId8"/>
    <p:sldId id="281" r:id="rId9"/>
    <p:sldId id="267" r:id="rId10"/>
    <p:sldId id="261" r:id="rId11"/>
    <p:sldId id="269" r:id="rId12"/>
    <p:sldId id="274" r:id="rId13"/>
    <p:sldId id="262" r:id="rId14"/>
    <p:sldId id="283" r:id="rId15"/>
    <p:sldId id="263" r:id="rId16"/>
    <p:sldId id="278" r:id="rId17"/>
    <p:sldId id="276" r:id="rId18"/>
    <p:sldId id="285" r:id="rId19"/>
    <p:sldId id="284" r:id="rId2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6243AA-CF4A-47E5-9640-8EC7CE6AD701}">
  <a:tblStyle styleId="{F36243AA-CF4A-47E5-9640-8EC7CE6AD7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6" autoAdjust="0"/>
    <p:restoredTop sz="85490" autoAdjust="0"/>
  </p:normalViewPr>
  <p:slideViewPr>
    <p:cSldViewPr snapToGrid="0">
      <p:cViewPr varScale="1">
        <p:scale>
          <a:sx n="73" d="100"/>
          <a:sy n="73" d="100"/>
        </p:scale>
        <p:origin x="903" y="3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7023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6995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8a52ab34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8a52ab34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be updated over summer.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Pediatric offices are implementing policies to not medically clear suicidal kids for the school.  Will need to ID MH providers who can do this - will work to identify them over summer and include on the updated resource list.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parents have current provider - that is who they should call.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9910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c0eb288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c0eb288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</a:t>
            </a:r>
            <a:r>
              <a:rPr lang="en-US" baseline="0" dirty="0"/>
              <a:t> about the clinicians perspective from the community – importance of getting good information……….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0734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c0eb2881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c0eb2881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06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8a52ab34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8a52ab34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228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674dc5b43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674dc5b43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Green is required for all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Red</a:t>
            </a:r>
            <a:r>
              <a:rPr lang="en-US" baseline="0" dirty="0"/>
              <a:t> is required when Risk level is high based on Screening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10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b80c594d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b80c594d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US, South and in GA </a:t>
            </a:r>
            <a:r>
              <a:rPr lang="mr-IN" dirty="0"/>
              <a:t>–</a:t>
            </a:r>
            <a:r>
              <a:rPr lang="en-US" dirty="0"/>
              <a:t> From 2007 to</a:t>
            </a:r>
            <a:r>
              <a:rPr lang="en-US" baseline="0" dirty="0"/>
              <a:t> 2016 </a:t>
            </a:r>
            <a:r>
              <a:rPr lang="mr-IN" baseline="0" dirty="0"/>
              <a:t>–</a:t>
            </a:r>
            <a:r>
              <a:rPr lang="en-US" baseline="0" dirty="0"/>
              <a:t> general trend upward</a:t>
            </a:r>
            <a:r>
              <a:rPr lang="mr-IN" baseline="0" dirty="0"/>
              <a:t>……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946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b80c594d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b80c594d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</a:t>
            </a:r>
            <a:r>
              <a:rPr lang="en-US" baseline="0" dirty="0"/>
              <a:t> were meeting the law – but not necessarily helping kids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063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with</a:t>
            </a:r>
            <a:r>
              <a:rPr lang="en-US" baseline="0" dirty="0"/>
              <a:t> screen shot of the policy  </a:t>
            </a:r>
          </a:p>
          <a:p>
            <a:r>
              <a:rPr lang="en-US" baseline="0" dirty="0"/>
              <a:t>Emphasize </a:t>
            </a:r>
            <a:r>
              <a:rPr lang="en-US" baseline="0" dirty="0" err="1"/>
              <a:t>importantance</a:t>
            </a:r>
            <a:r>
              <a:rPr lang="en-US" baseline="0" dirty="0"/>
              <a:t> of living </a:t>
            </a:r>
            <a:r>
              <a:rPr lang="en-US" baseline="0" dirty="0" err="1"/>
              <a:t>brething</a:t>
            </a:r>
            <a:r>
              <a:rPr lang="en-US" baseline="0" dirty="0"/>
              <a:t> document</a:t>
            </a:r>
          </a:p>
          <a:p>
            <a:r>
              <a:rPr lang="en-US" baseline="0" dirty="0"/>
              <a:t>Separate from policy</a:t>
            </a:r>
          </a:p>
          <a:p>
            <a:r>
              <a:rPr lang="en-US" baseline="0" dirty="0"/>
              <a:t>Something that we can be user friendly  -  and not cumbersome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7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b80c594d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b80c594d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Stimga</a:t>
            </a:r>
            <a:r>
              <a:rPr lang="en-US" baseline="0" dirty="0"/>
              <a:t> and fear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Capacity around the knowledge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If we don’t get them out of there – we are liable – myth –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Change our thinking – bringing resources to the school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How to you do this?  Is medical clearance a concept/issue in your district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089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Sharing the pieces that make up ours - handouts</a:t>
            </a:r>
          </a:p>
        </p:txBody>
      </p:sp>
    </p:spTree>
    <p:extLst>
      <p:ext uri="{BB962C8B-B14F-4D97-AF65-F5344CB8AC3E}">
        <p14:creationId xmlns:p14="http://schemas.microsoft.com/office/powerpoint/2010/main" val="338159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74dc5b43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674dc5b43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highlight>
                  <a:srgbClr val="FFFFFF"/>
                </a:highlight>
              </a:rPr>
              <a:t>Why do we need to use a screening tool?</a:t>
            </a:r>
            <a:endParaRPr sz="1300" dirty="0"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>
                <a:highlight>
                  <a:srgbClr val="FFFFFF"/>
                </a:highlight>
              </a:rPr>
              <a:t>Helps us to be more consistent in how we address suicidal ideation/bx</a:t>
            </a:r>
            <a:endParaRPr sz="1300" dirty="0"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>
                <a:highlight>
                  <a:srgbClr val="FFFFFF"/>
                </a:highlight>
              </a:rPr>
              <a:t>Provides an evidenced based framework for decision making</a:t>
            </a:r>
            <a:endParaRPr sz="1300" dirty="0"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>
                <a:highlight>
                  <a:srgbClr val="FFFFFF"/>
                </a:highlight>
              </a:rPr>
              <a:t>Both of those helps us to increase the fidelity with which we implement our protocol - which result is less risk and better care.</a:t>
            </a:r>
            <a:endParaRPr sz="13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 dirty="0">
                <a:highlight>
                  <a:srgbClr val="FFFFFF"/>
                </a:highlight>
              </a:rPr>
              <a:t>C-SSRS - was developed out of Columbia University - </a:t>
            </a:r>
            <a:endParaRPr sz="1300" dirty="0"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>
                <a:highlight>
                  <a:srgbClr val="FFFFFF"/>
                </a:highlight>
              </a:rPr>
              <a:t>was developed as a screening for a 2007 study of treatments to decrease suicide risk in adolescents with depression.</a:t>
            </a:r>
            <a:endParaRPr sz="1300" dirty="0"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>
                <a:highlight>
                  <a:srgbClr val="FFFFFF"/>
                </a:highlight>
              </a:rPr>
              <a:t>Based on 20 + years of research</a:t>
            </a:r>
            <a:endParaRPr sz="1300" dirty="0"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>
                <a:highlight>
                  <a:srgbClr val="FFFFFF"/>
                </a:highlight>
              </a:rPr>
              <a:t>In 2011, the CDC adopted the scales definitions for suicidal bx - which we will go over in a minute</a:t>
            </a:r>
            <a:endParaRPr sz="1300" dirty="0"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>
                <a:highlight>
                  <a:srgbClr val="FFFFFF"/>
                </a:highlight>
              </a:rPr>
              <a:t>In 2012, it was declared as the standard for measuring suicidal ideation and bx in clinical trials</a:t>
            </a:r>
            <a:endParaRPr sz="1300" dirty="0"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>
                <a:highlight>
                  <a:srgbClr val="FFFFFF"/>
                </a:highlight>
              </a:rPr>
              <a:t>Now used across many settings - including schools and mental health agencies, hospitals, etc..</a:t>
            </a:r>
            <a:endParaRPr sz="13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575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c0eb2881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c0eb2881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632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a52ab34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8a52ab34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Old form – check boxes –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Serious subject</a:t>
            </a:r>
            <a:r>
              <a:rPr lang="en-US" baseline="0" dirty="0"/>
              <a:t> –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Every incident doesn’t fit into a box</a:t>
            </a:r>
          </a:p>
        </p:txBody>
      </p:sp>
    </p:spTree>
    <p:extLst>
      <p:ext uri="{BB962C8B-B14F-4D97-AF65-F5344CB8AC3E}">
        <p14:creationId xmlns:p14="http://schemas.microsoft.com/office/powerpoint/2010/main" val="83072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1869282"/>
            <a:ext cx="6762749" cy="1102519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2" y="2975162"/>
            <a:ext cx="6762749" cy="131445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42912"/>
            <a:ext cx="3657600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554692"/>
            <a:ext cx="3657600" cy="39815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362075"/>
            <a:ext cx="3657600" cy="286702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40589"/>
            <a:ext cx="853665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00050"/>
            <a:ext cx="4476750" cy="93940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5" y="1371600"/>
            <a:ext cx="4474539" cy="28575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5" y="4716556"/>
            <a:ext cx="1887537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4716556"/>
            <a:ext cx="267596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4" y="134469"/>
            <a:ext cx="3281087" cy="4862322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400050"/>
            <a:ext cx="3657600" cy="93940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200150"/>
            <a:ext cx="3657600" cy="27432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371600"/>
            <a:ext cx="3657600" cy="28575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1" y="4716556"/>
            <a:ext cx="1865125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4716556"/>
            <a:ext cx="521755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9" y="2833968"/>
            <a:ext cx="7560515" cy="82699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571500"/>
            <a:ext cx="7427726" cy="2242298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5" y="3620620"/>
            <a:ext cx="7559977" cy="91566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1" y="4716556"/>
            <a:ext cx="1865125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4716556"/>
            <a:ext cx="521755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7" y="584597"/>
            <a:ext cx="1358153" cy="39516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584599"/>
            <a:ext cx="6170613" cy="39516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1943521"/>
            <a:ext cx="7583487" cy="1021556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2962766"/>
            <a:ext cx="7583487" cy="1125140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079126"/>
            <a:ext cx="3657600" cy="592371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1771650"/>
            <a:ext cx="3657600" cy="27646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079126"/>
            <a:ext cx="3657600" cy="592371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1771650"/>
            <a:ext cx="3657600" cy="27646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60" y="1714500"/>
            <a:ext cx="3563003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1714500"/>
            <a:ext cx="3566160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60" y="1714500"/>
            <a:ext cx="3563003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1714500"/>
            <a:ext cx="3566160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371601"/>
            <a:ext cx="7585076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2993862"/>
            <a:ext cx="7585076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8" y="142281"/>
            <a:ext cx="8764587" cy="4858940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1371600"/>
            <a:ext cx="7583487" cy="315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1" y="4716556"/>
            <a:ext cx="1887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4716556"/>
            <a:ext cx="5238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2" y="164727"/>
            <a:ext cx="4930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slawson@twincedars.org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Capacity Connectors</a:t>
            </a:r>
            <a:endParaRPr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TCPC-Logo-REVIS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8" y="2952986"/>
            <a:ext cx="3163630" cy="1950905"/>
          </a:xfrm>
          <a:prstGeom prst="rect">
            <a:avLst/>
          </a:prstGeom>
        </p:spPr>
      </p:pic>
      <p:pic>
        <p:nvPicPr>
          <p:cNvPr id="11" name="Picture 10" descr="http://www.troup.org/userfiles/919/my%20files/branding/logos/tcss%20logo.jpg?id=471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97" y="2942632"/>
            <a:ext cx="3127863" cy="1938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93096" y="1330900"/>
            <a:ext cx="8499799" cy="141636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Protocol   Partnership   Prevention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8"/>
          <p:cNvGraphicFramePr/>
          <p:nvPr/>
        </p:nvGraphicFramePr>
        <p:xfrm>
          <a:off x="384675" y="1492275"/>
          <a:ext cx="8292600" cy="3291375"/>
        </p:xfrm>
        <a:graphic>
          <a:graphicData uri="http://schemas.openxmlformats.org/drawingml/2006/table">
            <a:tbl>
              <a:tblPr>
                <a:noFill/>
                <a:tableStyleId>{F36243AA-CF4A-47E5-9640-8EC7CE6AD701}</a:tableStyleId>
              </a:tblPr>
              <a:tblGrid>
                <a:gridCol w="829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38761D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Item 1 and 2 Behavioral Health Referral	</a:t>
                      </a:r>
                      <a:endParaRPr b="1" dirty="0">
                        <a:solidFill>
                          <a:srgbClr val="38761D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38761D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E691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Item 3- Behavioral Health Referral and School Safety Plan</a:t>
                      </a:r>
                      <a:endParaRPr b="1" dirty="0">
                        <a:solidFill>
                          <a:srgbClr val="E69138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C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Item 4 and 5- Behavioral Health Referral, School Safety Plan, and Medical Clearance strongly encouraged</a:t>
                      </a:r>
                      <a:r>
                        <a:rPr lang="en" b="1" dirty="0">
                          <a:solidFill>
                            <a:srgbClr val="A61C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b="1" dirty="0">
                        <a:solidFill>
                          <a:srgbClr val="A61C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A61C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E6913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Item 6- Behavioral Health Referral and School Safety Plan</a:t>
                      </a:r>
                      <a:endParaRPr b="1" dirty="0">
                        <a:solidFill>
                          <a:srgbClr val="E69138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C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Item 6- 3 months ago or less: Behavioral Health Referral, School Safety Plan, and Medical Clearance Necessary </a:t>
                      </a:r>
                      <a:endParaRPr b="1" dirty="0">
                        <a:solidFill>
                          <a:srgbClr val="CC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Cambria" panose="02040503050406030204" pitchFamily="18" charset="0"/>
                <a:ea typeface="Cambria" panose="02040503050406030204" pitchFamily="18" charset="0"/>
                <a:cs typeface="Permanent Marker"/>
                <a:sym typeface="Permanent Marker"/>
              </a:rPr>
              <a:t>Guidelines for Triage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-27000" y="0"/>
            <a:ext cx="4630200" cy="16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Cambria"/>
              </a:rPr>
              <a:t>Parent Conference Summary Form </a:t>
            </a:r>
            <a:endParaRPr dirty="0">
              <a:sym typeface="Cambria"/>
            </a:endParaRPr>
          </a:p>
        </p:txBody>
      </p:sp>
      <p:sp>
        <p:nvSpPr>
          <p:cNvPr id="207" name="Google Shape;207;p32"/>
          <p:cNvSpPr txBox="1">
            <a:spLocks noGrp="1"/>
          </p:cNvSpPr>
          <p:nvPr>
            <p:ph type="subTitle" idx="1"/>
          </p:nvPr>
        </p:nvSpPr>
        <p:spPr>
          <a:xfrm>
            <a:off x="265500" y="2022850"/>
            <a:ext cx="4045200" cy="2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Merriweather"/>
              </a:rPr>
              <a:t>Completed for each incident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</a:pPr>
            <a:endParaRPr lang="en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sym typeface="Merriweather"/>
            </a:endParaRPr>
          </a:p>
          <a:p>
            <a:pPr marL="444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Merriweather"/>
              </a:rPr>
              <a:t>Revised to narrative format</a:t>
            </a:r>
          </a:p>
          <a:p>
            <a:pPr marL="444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sym typeface="Merriweather"/>
            </a:endParaRPr>
          </a:p>
          <a:p>
            <a:pPr marL="444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Merriweather"/>
              </a:rPr>
              <a:t>More engaging/caring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</a:pPr>
            <a:endParaRPr lang="en" dirty="0">
              <a:solidFill>
                <a:schemeClr val="bg1"/>
              </a:solidFill>
              <a:sym typeface="Merriweath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57" y="122350"/>
            <a:ext cx="4540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8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-141667" y="276896"/>
            <a:ext cx="4453250" cy="17924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Cambria"/>
                <a:ea typeface="Cambria"/>
                <a:cs typeface="Cambria"/>
                <a:sym typeface="Cambria"/>
              </a:rPr>
              <a:t>Community Counseling Resource List</a:t>
            </a:r>
            <a:endParaRPr sz="3400" dirty="0">
              <a:highlight>
                <a:schemeClr val="dk1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9" name="Google Shape;229;p35"/>
          <p:cNvSpPr txBox="1">
            <a:spLocks noGrp="1"/>
          </p:cNvSpPr>
          <p:nvPr>
            <p:ph type="subTitle" idx="1"/>
          </p:nvPr>
        </p:nvSpPr>
        <p:spPr>
          <a:xfrm>
            <a:off x="265500" y="2069350"/>
            <a:ext cx="4176973" cy="27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lvl="0" indent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</a:pPr>
            <a:endParaRPr lang="en-US" dirty="0">
              <a:solidFill>
                <a:schemeClr val="bg1"/>
              </a:solidFill>
            </a:endParaRPr>
          </a:p>
          <a:p>
            <a:pPr marL="43815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Vet your resources</a:t>
            </a:r>
          </a:p>
          <a:p>
            <a:pPr marL="43815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Payer sources</a:t>
            </a:r>
          </a:p>
          <a:p>
            <a:pPr marL="43815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Identify crisis providers</a:t>
            </a:r>
          </a:p>
          <a:p>
            <a:pPr marL="43815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Update regularly</a:t>
            </a:r>
          </a:p>
          <a:p>
            <a:pPr marL="43815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Include surrounding communities</a:t>
            </a:r>
            <a:endParaRPr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73" y="131080"/>
            <a:ext cx="4566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841" y="146837"/>
            <a:ext cx="4343399" cy="48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1129" y="351130"/>
            <a:ext cx="3774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Clinician Referral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58" y="1751526"/>
            <a:ext cx="3539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lvl="0" indent="-342900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Merriweather"/>
              </a:rPr>
              <a:t>Always give parent copy</a:t>
            </a:r>
          </a:p>
          <a:p>
            <a:pPr marL="444500" lvl="0" indent="-342900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sym typeface="Merriweather"/>
            </a:endParaRPr>
          </a:p>
          <a:p>
            <a:pPr marL="444500" lvl="0" indent="-342900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Merriweather"/>
              </a:rPr>
              <a:t>Closing the GAP b/t  school and community</a:t>
            </a:r>
          </a:p>
          <a:p>
            <a:pPr marL="444500" lvl="0" indent="-342900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sym typeface="Merriweather"/>
            </a:endParaRPr>
          </a:p>
          <a:p>
            <a:pPr marL="444500" lvl="0" indent="-342900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Merriweather"/>
              </a:rPr>
              <a:t>Continuity of Care</a:t>
            </a:r>
          </a:p>
          <a:p>
            <a:pPr marL="444500" lvl="0" indent="-342900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sym typeface="Merriweather"/>
            </a:endParaRPr>
          </a:p>
          <a:p>
            <a:pPr marL="444500" lvl="0" indent="-342900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sym typeface="Merriweath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8" y="3837904"/>
            <a:ext cx="3742834" cy="10045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2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7" y="275167"/>
            <a:ext cx="4984750" cy="462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8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11" y="1217081"/>
            <a:ext cx="8470923" cy="35030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20334" y="373075"/>
            <a:ext cx="4995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Closing the Gap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title" idx="4294967295"/>
          </p:nvPr>
        </p:nvSpPr>
        <p:spPr>
          <a:xfrm>
            <a:off x="0" y="243416"/>
            <a:ext cx="4233863" cy="11218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>
                <a:latin typeface="Cambria"/>
                <a:ea typeface="Cambria"/>
                <a:cs typeface="Cambria"/>
                <a:sym typeface="Cambria"/>
              </a:rPr>
              <a:t>Student Safety</a:t>
            </a:r>
            <a:endParaRPr sz="39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>
                <a:latin typeface="Cambria"/>
                <a:ea typeface="Cambria"/>
                <a:cs typeface="Cambria"/>
                <a:sym typeface="Cambria"/>
              </a:rPr>
              <a:t>Plans</a:t>
            </a:r>
            <a:endParaRPr sz="39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9" name="Google Shape;269;p40"/>
          <p:cNvSpPr txBox="1">
            <a:spLocks noGrp="1"/>
          </p:cNvSpPr>
          <p:nvPr>
            <p:ph type="body" idx="4294967295"/>
          </p:nvPr>
        </p:nvSpPr>
        <p:spPr>
          <a:xfrm>
            <a:off x="296333" y="1425575"/>
            <a:ext cx="4081992" cy="352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>
              <a:spcBef>
                <a:spcPts val="0"/>
              </a:spcBef>
              <a:buSzPts val="2000"/>
            </a:pPr>
            <a:r>
              <a:rPr lang="en-US" sz="2000" dirty="0">
                <a:solidFill>
                  <a:srgbClr val="FFFFFF"/>
                </a:solidFill>
                <a:latin typeface="Cambria"/>
                <a:ea typeface="Merriweather"/>
                <a:cs typeface="Cambria"/>
                <a:sym typeface="Merriweather"/>
              </a:rPr>
              <a:t>Completed WITH the student</a:t>
            </a:r>
          </a:p>
          <a:p>
            <a:pPr marL="101600" indent="0">
              <a:spcBef>
                <a:spcPts val="0"/>
              </a:spcBef>
              <a:buSzPts val="2000"/>
              <a:buNone/>
            </a:pPr>
            <a:endParaRPr lang="en-US" sz="2000" dirty="0">
              <a:solidFill>
                <a:srgbClr val="FFFFFF"/>
              </a:solidFill>
              <a:latin typeface="Cambria"/>
              <a:ea typeface="Merriweather"/>
              <a:cs typeface="Cambria"/>
              <a:sym typeface="Merriweather"/>
            </a:endParaRPr>
          </a:p>
          <a:p>
            <a:pPr marL="444500" indent="-342900">
              <a:spcBef>
                <a:spcPts val="0"/>
              </a:spcBef>
              <a:buSzPts val="2000"/>
            </a:pPr>
            <a:r>
              <a:rPr lang="en-US" sz="2000" dirty="0">
                <a:solidFill>
                  <a:srgbClr val="FFFFFF"/>
                </a:solidFill>
                <a:latin typeface="Cambria"/>
                <a:ea typeface="Merriweather"/>
                <a:cs typeface="Cambria"/>
                <a:sym typeface="Merriweather"/>
              </a:rPr>
              <a:t>Includes a School Plan</a:t>
            </a:r>
          </a:p>
          <a:p>
            <a:pPr marL="101600" indent="0">
              <a:spcBef>
                <a:spcPts val="0"/>
              </a:spcBef>
              <a:buSzPts val="2000"/>
              <a:buNone/>
            </a:pPr>
            <a:endParaRPr lang="en-US" sz="2000" dirty="0">
              <a:solidFill>
                <a:srgbClr val="FFFFFF"/>
              </a:solidFill>
              <a:latin typeface="Cambria"/>
              <a:ea typeface="Merriweather"/>
              <a:cs typeface="Cambria"/>
              <a:sym typeface="Merriweather"/>
            </a:endParaRPr>
          </a:p>
          <a:p>
            <a:pPr marL="444500" indent="-342900">
              <a:spcBef>
                <a:spcPts val="0"/>
              </a:spcBef>
              <a:buSzPts val="2000"/>
            </a:pPr>
            <a:r>
              <a:rPr lang="en-US" sz="2000" dirty="0">
                <a:solidFill>
                  <a:srgbClr val="FFFFFF"/>
                </a:solidFill>
                <a:latin typeface="Cambria"/>
                <a:ea typeface="Merriweather"/>
                <a:cs typeface="Cambria"/>
                <a:sym typeface="Merriweather"/>
              </a:rPr>
              <a:t>Who needs a copy?</a:t>
            </a:r>
          </a:p>
          <a:p>
            <a:pPr marL="101600" indent="0">
              <a:spcBef>
                <a:spcPts val="0"/>
              </a:spcBef>
              <a:buSzPts val="2000"/>
              <a:buNone/>
            </a:pPr>
            <a:endParaRPr lang="en-US" sz="2000" dirty="0">
              <a:solidFill>
                <a:srgbClr val="FFFFFF"/>
              </a:solidFill>
              <a:latin typeface="Cambria"/>
              <a:ea typeface="Merriweather"/>
              <a:cs typeface="Cambria"/>
              <a:sym typeface="Merriweather"/>
            </a:endParaRPr>
          </a:p>
          <a:p>
            <a:pPr marL="444500" indent="-342900">
              <a:spcBef>
                <a:spcPts val="0"/>
              </a:spcBef>
              <a:buSzPts val="2000"/>
            </a:pPr>
            <a:r>
              <a:rPr lang="en-US" sz="2000" dirty="0">
                <a:solidFill>
                  <a:srgbClr val="FFFFFF"/>
                </a:solidFill>
                <a:latin typeface="Cambria"/>
                <a:ea typeface="Merriweather"/>
                <a:cs typeface="Cambria"/>
                <a:sym typeface="Merriweather"/>
              </a:rPr>
              <a:t>Living and Breathing Document</a:t>
            </a:r>
            <a:endParaRPr sz="2000" dirty="0">
              <a:solidFill>
                <a:srgbClr val="FFFFFF"/>
              </a:solidFill>
              <a:latin typeface="Cambria"/>
              <a:ea typeface="Merriweather"/>
              <a:cs typeface="Cambria"/>
              <a:sym typeface="Merriweather"/>
            </a:endParaRPr>
          </a:p>
        </p:txBody>
      </p:sp>
      <p:pic>
        <p:nvPicPr>
          <p:cNvPr id="270" name="Google Shape;270;p40"/>
          <p:cNvPicPr preferRelativeResize="0"/>
          <p:nvPr/>
        </p:nvPicPr>
        <p:blipFill rotWithShape="1">
          <a:blip r:embed="rId3">
            <a:alphaModFix/>
          </a:blip>
          <a:srcRect l="28601" t="20867" r="30534" b="4710"/>
          <a:stretch/>
        </p:blipFill>
        <p:spPr>
          <a:xfrm>
            <a:off x="4515742" y="95250"/>
            <a:ext cx="4427174" cy="4868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340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 idx="4294967295"/>
          </p:nvPr>
        </p:nvSpPr>
        <p:spPr>
          <a:xfrm>
            <a:off x="359832" y="174625"/>
            <a:ext cx="8161867" cy="8016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Self Harm </a:t>
            </a:r>
            <a:r>
              <a:rPr lang="en-US" sz="40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Threat</a:t>
            </a:r>
            <a:r>
              <a:rPr lang="en" sz="40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Log</a:t>
            </a:r>
            <a:endParaRPr sz="40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4294967295"/>
          </p:nvPr>
        </p:nvSpPr>
        <p:spPr>
          <a:xfrm>
            <a:off x="402167" y="2391833"/>
            <a:ext cx="8180916" cy="1930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-US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Monitoring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-US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Implications for SST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endParaRPr lang="en-US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-US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Data</a:t>
            </a:r>
            <a:endParaRPr lang="en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01600" indent="0">
              <a:spcBef>
                <a:spcPts val="0"/>
              </a:spcBef>
              <a:buSzPts val="2000"/>
              <a:buNone/>
            </a:pPr>
            <a:endParaRPr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47" name="Google Shape;247;p37"/>
          <p:cNvPicPr preferRelativeResize="0"/>
          <p:nvPr/>
        </p:nvPicPr>
        <p:blipFill rotWithShape="1">
          <a:blip r:embed="rId3">
            <a:alphaModFix/>
          </a:blip>
          <a:srcRect t="20109" r="8609" b="65637"/>
          <a:stretch/>
        </p:blipFill>
        <p:spPr>
          <a:xfrm>
            <a:off x="357200" y="1225466"/>
            <a:ext cx="8356426" cy="1127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528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Addendum or protocol for weekends and holidays</a:t>
            </a:r>
          </a:p>
          <a:p>
            <a:endParaRPr lang="en-US" dirty="0"/>
          </a:p>
          <a:p>
            <a:r>
              <a:rPr lang="en-US" dirty="0"/>
              <a:t>Wording on clinician referral letter to include date/time of assessment</a:t>
            </a:r>
          </a:p>
          <a:p>
            <a:endParaRPr lang="en-US" dirty="0"/>
          </a:p>
          <a:p>
            <a:r>
              <a:rPr lang="en-US" dirty="0"/>
              <a:t>Clarification on “Referral” vs. “Assessment”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353">
            <a:off x="4810119" y="498660"/>
            <a:ext cx="3707612" cy="838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01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1354667"/>
          </a:xfrm>
        </p:spPr>
        <p:txBody>
          <a:bodyPr/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Building Capacity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creates HOPE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38" y="1371600"/>
            <a:ext cx="3949846" cy="31566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LIPT</a:t>
            </a:r>
          </a:p>
          <a:p>
            <a:pPr marL="0" indent="0">
              <a:buNone/>
            </a:pPr>
            <a:r>
              <a:rPr lang="en-US" dirty="0"/>
              <a:t>Family Connections</a:t>
            </a:r>
          </a:p>
          <a:p>
            <a:pPr marL="0" indent="0">
              <a:buNone/>
            </a:pPr>
            <a:r>
              <a:rPr lang="en-US" dirty="0"/>
              <a:t>Courts &amp; Social Services</a:t>
            </a:r>
          </a:p>
          <a:p>
            <a:pPr marL="0" indent="0">
              <a:buNone/>
            </a:pPr>
            <a:r>
              <a:rPr lang="en-US" dirty="0"/>
              <a:t>Prevention Partners</a:t>
            </a:r>
          </a:p>
          <a:p>
            <a:pPr marL="0" indent="0">
              <a:buNone/>
            </a:pPr>
            <a:r>
              <a:rPr lang="en-US" dirty="0"/>
              <a:t>SBMH - partnerships</a:t>
            </a:r>
          </a:p>
          <a:p>
            <a:pPr marL="0" indent="0">
              <a:buNone/>
            </a:pPr>
            <a:r>
              <a:rPr lang="en-US" dirty="0"/>
              <a:t>Student Led Initiatives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538">
            <a:off x="3702434" y="2900028"/>
            <a:ext cx="1971028" cy="172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lh6.googleusercontent.com/NKwqgbUE8rtfaB6Sy_Tp7-L1eyVjGFs7rS_1AvDvihJREHOCoXpm2d83tK2mil13ZU6Omyp1k1CGyqWwGc2LeRCAYk5w0_ESP4USzLwfK_ut_eRRYuXJ_nPTWDZU_Dt4YVpjwsnUJP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34" y="1951566"/>
            <a:ext cx="2997200" cy="299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23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349249" y="444500"/>
            <a:ext cx="4179903" cy="2163076"/>
          </a:xfrm>
        </p:spPr>
        <p:txBody>
          <a:bodyPr>
            <a:normAutofit fontScale="55000" lnSpcReduction="20000"/>
          </a:bodyPr>
          <a:lstStyle/>
          <a:p>
            <a:pPr marL="139700" indent="0">
              <a:buNone/>
            </a:pPr>
            <a:r>
              <a:rPr lang="en-US" sz="5900" dirty="0">
                <a:latin typeface="Cambria"/>
                <a:cs typeface="Cambria"/>
              </a:rPr>
              <a:t>Shannon Lawson</a:t>
            </a:r>
          </a:p>
          <a:p>
            <a:pPr marL="139700" indent="0">
              <a:buNone/>
            </a:pPr>
            <a:r>
              <a:rPr lang="en-US" sz="3600" dirty="0" err="1">
                <a:latin typeface="Cambria"/>
                <a:cs typeface="Cambria"/>
                <a:hlinkClick r:id="rId2"/>
              </a:rPr>
              <a:t>slawson@twincedars.org</a:t>
            </a:r>
            <a:endParaRPr lang="en-US" sz="3600" dirty="0">
              <a:latin typeface="Cambria"/>
              <a:cs typeface="Cambria"/>
            </a:endParaRPr>
          </a:p>
          <a:p>
            <a:pPr marL="139700" indent="0">
              <a:buNone/>
            </a:pPr>
            <a:r>
              <a:rPr lang="en-US" sz="3600" dirty="0">
                <a:latin typeface="Cambria"/>
                <a:cs typeface="Cambria"/>
              </a:rPr>
              <a:t>Troup County Prevention Coalition</a:t>
            </a:r>
          </a:p>
          <a:p>
            <a:pPr marL="139700" indent="0">
              <a:buNone/>
            </a:pPr>
            <a:r>
              <a:rPr lang="en-US" sz="3600" dirty="0">
                <a:latin typeface="Cambria"/>
                <a:cs typeface="Cambria"/>
              </a:rPr>
              <a:t>Twin Cedars Youth Services, </a:t>
            </a:r>
            <a:r>
              <a:rPr lang="en-US" sz="3600" dirty="0" err="1">
                <a:latin typeface="Cambria"/>
                <a:cs typeface="Cambria"/>
              </a:rPr>
              <a:t>Inc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4686493" y="433388"/>
            <a:ext cx="4108257" cy="2185428"/>
          </a:xfrm>
        </p:spPr>
        <p:txBody>
          <a:bodyPr>
            <a:normAutofit fontScale="47500" lnSpcReduction="20000"/>
          </a:bodyPr>
          <a:lstStyle/>
          <a:p>
            <a:pPr marL="139700" indent="0">
              <a:buNone/>
            </a:pPr>
            <a:r>
              <a:rPr lang="en-US" sz="5800" dirty="0">
                <a:latin typeface="Cambria"/>
                <a:cs typeface="Cambria"/>
              </a:rPr>
              <a:t>Kay Hill, LPC</a:t>
            </a:r>
          </a:p>
          <a:p>
            <a:pPr marL="139700" indent="0">
              <a:buNone/>
            </a:pPr>
            <a:r>
              <a:rPr lang="en-US" sz="4200" dirty="0" err="1">
                <a:latin typeface="Cambria"/>
                <a:cs typeface="Cambria"/>
              </a:rPr>
              <a:t>hillkj@troup.org</a:t>
            </a:r>
            <a:endParaRPr lang="en-US" sz="4200" dirty="0">
              <a:latin typeface="Cambria"/>
              <a:cs typeface="Cambria"/>
            </a:endParaRPr>
          </a:p>
          <a:p>
            <a:pPr marL="139700" indent="0">
              <a:buNone/>
            </a:pPr>
            <a:r>
              <a:rPr lang="en-US" sz="4200" dirty="0">
                <a:latin typeface="Cambria"/>
                <a:cs typeface="Cambria"/>
              </a:rPr>
              <a:t>Coordinator for Social Emotional Health</a:t>
            </a:r>
          </a:p>
          <a:p>
            <a:pPr marL="139700" indent="0">
              <a:buNone/>
            </a:pPr>
            <a:r>
              <a:rPr lang="en-US" sz="4200" dirty="0">
                <a:latin typeface="Cambria"/>
                <a:cs typeface="Cambria"/>
              </a:rPr>
              <a:t>Troup County School System </a:t>
            </a:r>
          </a:p>
          <a:p>
            <a:pPr marL="139700" indent="0">
              <a:buNone/>
            </a:pPr>
            <a:endParaRPr lang="en-US" sz="2200" dirty="0">
              <a:latin typeface="Cambria"/>
              <a:cs typeface="Cambria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83" y="2697491"/>
            <a:ext cx="5526617" cy="1885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92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FOCUS ON SUICIDE PREVENTION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397000"/>
            <a:ext cx="8368200" cy="3492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/>
              <a:buChar char="•"/>
            </a:pPr>
            <a:r>
              <a:rPr lang="en" sz="2000" dirty="0">
                <a:latin typeface="Cambria"/>
                <a:cs typeface="Cambria"/>
              </a:rPr>
              <a:t>AS OF NOVEMBER 6, 2018, THERE HAVE BEEN 34 YOUTH SUICIDES REPORTED IN GEORGIA FOR 2018.</a:t>
            </a:r>
            <a:endParaRPr sz="2000" dirty="0">
              <a:latin typeface="Cambria"/>
              <a:cs typeface="Cambria"/>
            </a:endParaRPr>
          </a:p>
          <a:p>
            <a:pPr lvl="0" algn="l" rtl="0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2000" dirty="0">
                <a:latin typeface="Cambria"/>
                <a:cs typeface="Cambria"/>
              </a:rPr>
              <a:t>SUICIDE IS THE 2nd LEADING CAUSE OF DEATH FOR AGES 12-18.</a:t>
            </a:r>
            <a:endParaRPr sz="2000" dirty="0">
              <a:latin typeface="Cambria"/>
              <a:cs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en-US" sz="1200" i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en-US" sz="1200" i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i="1" dirty="0"/>
              <a:t>REFERENCES:  GBI PRESS RELEASE 11.6.2018 ; CENTER FOR DISEASE CONTROL &amp; PREVENTION</a:t>
            </a:r>
            <a:endParaRPr sz="1200" i="1" dirty="0"/>
          </a:p>
        </p:txBody>
      </p:sp>
      <p:pic>
        <p:nvPicPr>
          <p:cNvPr id="2" name="Picture 1" descr="Screen Shot 2019-02-26 at 8.08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10" y="2789695"/>
            <a:ext cx="3811663" cy="15509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Permanent Marker"/>
                <a:sym typeface="Permanent Marker"/>
              </a:rPr>
              <a:t>Challenges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  <a:cs typeface="Permanent Marker"/>
              <a:sym typeface="Permanent Marker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431875" y="1237049"/>
            <a:ext cx="8368200" cy="3511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Policy that met law, but lacked clarity in practice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Kids missing lot of days of school due to medical clearance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Training needs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Inconsistent use of a screening tool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Little to no communication with providers despite a requirement for them to “clear” our students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Access to the “protocol”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Traumatized work force</a:t>
            </a:r>
            <a:endParaRPr lang="en" dirty="0">
              <a:latin typeface="Cambria"/>
              <a:cs typeface="Cambria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077">
            <a:off x="6585175" y="352148"/>
            <a:ext cx="1622280" cy="1013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Responsible for Screening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2000" dirty="0"/>
              <a:t>School Counselors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56200" y="1312553"/>
            <a:ext cx="3999900" cy="325617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sz="2400" dirty="0">
                <a:latin typeface="Cambria"/>
                <a:cs typeface="Cambria"/>
              </a:rPr>
              <a:t>Response Team</a:t>
            </a:r>
          </a:p>
          <a:p>
            <a:pPr marL="139700" indent="0">
              <a:buNone/>
            </a:pPr>
            <a:endParaRPr lang="en-US" sz="2000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US" dirty="0"/>
              <a:t>Counselors</a:t>
            </a:r>
          </a:p>
          <a:p>
            <a:pPr>
              <a:buFont typeface="Arial"/>
              <a:buChar char="•"/>
            </a:pPr>
            <a:r>
              <a:rPr lang="en-US" dirty="0"/>
              <a:t>Nurses</a:t>
            </a:r>
          </a:p>
          <a:p>
            <a:pPr>
              <a:buFont typeface="Arial"/>
              <a:buChar char="•"/>
            </a:pPr>
            <a:r>
              <a:rPr lang="en-US" dirty="0"/>
              <a:t>Social Workers </a:t>
            </a:r>
          </a:p>
          <a:p>
            <a:pPr>
              <a:buFont typeface="Arial"/>
              <a:buChar char="•"/>
            </a:pPr>
            <a:r>
              <a:rPr lang="en-US" dirty="0"/>
              <a:t>Coordinator for Social Emotional Health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661">
            <a:off x="7177103" y="1229183"/>
            <a:ext cx="1422197" cy="1084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35" y="3319711"/>
            <a:ext cx="1594714" cy="1594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0" y="2000068"/>
            <a:ext cx="2011486" cy="1669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551" y="3958310"/>
            <a:ext cx="34584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mbria"/>
                <a:cs typeface="Cambria"/>
              </a:rPr>
              <a:t>Where is the protocol?</a:t>
            </a:r>
          </a:p>
          <a:p>
            <a:r>
              <a:rPr lang="en-US" sz="1600" dirty="0">
                <a:solidFill>
                  <a:schemeClr val="bg1"/>
                </a:solidFill>
                <a:latin typeface="Cambria"/>
                <a:cs typeface="Cambria"/>
              </a:rPr>
              <a:t>What are we supposed to document?</a:t>
            </a:r>
          </a:p>
          <a:p>
            <a:r>
              <a:rPr lang="en-US" sz="1600" dirty="0">
                <a:solidFill>
                  <a:schemeClr val="bg1"/>
                </a:solidFill>
                <a:latin typeface="Cambria"/>
                <a:cs typeface="Cambria"/>
              </a:rPr>
              <a:t>Who knows how to do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9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463" y="344194"/>
            <a:ext cx="3568566" cy="4381111"/>
          </a:xfrm>
          <a:prstGeom prst="rect">
            <a:avLst/>
          </a:prstGeom>
        </p:spPr>
      </p:pic>
      <p:pic>
        <p:nvPicPr>
          <p:cNvPr id="2" name="Picture 1" descr="Screen Shot 2019-02-26 at 12.04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061">
            <a:off x="546456" y="2057901"/>
            <a:ext cx="2189216" cy="2451730"/>
          </a:xfrm>
          <a:prstGeom prst="rect">
            <a:avLst/>
          </a:prstGeom>
        </p:spPr>
      </p:pic>
      <p:pic>
        <p:nvPicPr>
          <p:cNvPr id="3" name="Picture 2" descr="Screen Shot 2019-02-26 at 12.06.1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3728">
            <a:off x="354159" y="573875"/>
            <a:ext cx="1783003" cy="1451059"/>
          </a:xfrm>
          <a:prstGeom prst="rect">
            <a:avLst/>
          </a:prstGeom>
        </p:spPr>
      </p:pic>
      <p:pic>
        <p:nvPicPr>
          <p:cNvPr id="4" name="Picture 3" descr="Screen Shot 2019-02-26 at 12.08.0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883">
            <a:off x="2156932" y="319733"/>
            <a:ext cx="1783859" cy="222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5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  <a:cs typeface="Permanent Marker"/>
                <a:sym typeface="Permanent Marker"/>
              </a:rPr>
              <a:t>Medical Clearance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  <a:cs typeface="Permanent Marker"/>
              <a:sym typeface="Permanent Marker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698">
            <a:off x="380263" y="1032946"/>
            <a:ext cx="1933409" cy="16713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732">
            <a:off x="1831316" y="2106268"/>
            <a:ext cx="2526856" cy="1513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612">
            <a:off x="495217" y="3581930"/>
            <a:ext cx="2390018" cy="1344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547">
            <a:off x="6202591" y="1040239"/>
            <a:ext cx="2146468" cy="1735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915">
            <a:off x="4958830" y="2473203"/>
            <a:ext cx="2659859" cy="1261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0" y="3589367"/>
            <a:ext cx="2388417" cy="132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MEDICAL CLEARANCE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900" y="1489823"/>
            <a:ext cx="8368200" cy="345077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Fear and Stigma 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Concerns about</a:t>
            </a:r>
          </a:p>
          <a:p>
            <a:pPr marL="114300" indent="0">
              <a:buNone/>
            </a:pPr>
            <a:r>
              <a:rPr lang="en-US" dirty="0"/>
              <a:t> Liability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Attendance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934587" y="1589062"/>
            <a:ext cx="201309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42009" y="1589062"/>
            <a:ext cx="36788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Awareness and Education</a:t>
            </a:r>
          </a:p>
          <a:p>
            <a:endParaRPr lang="en-US" sz="2200" dirty="0">
              <a:solidFill>
                <a:schemeClr val="bg1"/>
              </a:solidFill>
              <a:latin typeface="+mn-lt"/>
            </a:endParaRPr>
          </a:p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Triage Guidelines &amp; School </a:t>
            </a:r>
            <a:r>
              <a:rPr lang="en-US" sz="2200" dirty="0" err="1">
                <a:solidFill>
                  <a:schemeClr val="bg1"/>
                </a:solidFill>
                <a:latin typeface="+mn-lt"/>
              </a:rPr>
              <a:t>Saftey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Plan</a:t>
            </a:r>
          </a:p>
          <a:p>
            <a:endParaRPr lang="en-US" sz="2200" dirty="0">
              <a:solidFill>
                <a:schemeClr val="bg1"/>
              </a:solidFill>
              <a:latin typeface="+mn-lt"/>
            </a:endParaRPr>
          </a:p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Connection with Support System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(stay in school)</a:t>
            </a:r>
          </a:p>
          <a:p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Access to MH services / Connection to Resources</a:t>
            </a:r>
          </a:p>
          <a:p>
            <a:endParaRPr lang="en-US" sz="2200" dirty="0">
              <a:solidFill>
                <a:schemeClr val="bg1"/>
              </a:solidFill>
              <a:latin typeface="+mn-lt"/>
            </a:endParaRPr>
          </a:p>
          <a:p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34587" y="2312337"/>
            <a:ext cx="201309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34587" y="3302762"/>
            <a:ext cx="201309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941675" y="4371756"/>
            <a:ext cx="201309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7901" y="4371756"/>
            <a:ext cx="2377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Mad Parents</a:t>
            </a:r>
          </a:p>
        </p:txBody>
      </p:sp>
    </p:spTree>
    <p:extLst>
      <p:ext uri="{BB962C8B-B14F-4D97-AF65-F5344CB8AC3E}">
        <p14:creationId xmlns:p14="http://schemas.microsoft.com/office/powerpoint/2010/main" val="271424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02654" y="533547"/>
            <a:ext cx="4043966" cy="12334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3200" dirty="0">
                <a:sym typeface="Cambria"/>
              </a:rPr>
            </a:br>
            <a:br>
              <a:rPr lang="en" sz="3200" dirty="0">
                <a:sym typeface="Cambria"/>
              </a:rPr>
            </a:br>
            <a:br>
              <a:rPr lang="en" sz="3200" dirty="0">
                <a:sym typeface="Cambria"/>
              </a:rPr>
            </a:br>
            <a:br>
              <a:rPr lang="en" sz="3200" dirty="0">
                <a:sym typeface="Cambria"/>
              </a:rPr>
            </a:br>
            <a:br>
              <a:rPr lang="en" sz="3200" dirty="0">
                <a:sym typeface="Cambria"/>
              </a:rPr>
            </a:br>
            <a:br>
              <a:rPr lang="en" sz="3200" dirty="0">
                <a:sym typeface="Cambria"/>
              </a:rPr>
            </a:br>
            <a:r>
              <a:rPr lang="en" sz="3200" dirty="0">
                <a:sym typeface="Cambria"/>
              </a:rPr>
              <a:t>Columbia SuicideRating Scale</a:t>
            </a:r>
            <a:endParaRPr sz="3200" dirty="0">
              <a:sym typeface="Cambria"/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96025" y="2104881"/>
            <a:ext cx="4023600" cy="1647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351C75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Merriweather"/>
              <a:buChar char="●"/>
            </a:pPr>
            <a:r>
              <a:rPr lang="en" sz="1600" b="1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EVIDENCED BASED</a:t>
            </a:r>
            <a:endParaRPr sz="1600" b="1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Merriweather"/>
              <a:buChar char="●"/>
            </a:pPr>
            <a:r>
              <a:rPr lang="en" sz="1600" b="1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SIMPLE</a:t>
            </a:r>
            <a:endParaRPr sz="1600" b="1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Merriweather"/>
              <a:buChar char="●"/>
            </a:pPr>
            <a:r>
              <a:rPr lang="en" sz="1600" b="1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EFFICIENT</a:t>
            </a:r>
            <a:endParaRPr sz="1600" b="1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Merriweather"/>
              <a:buChar char="●"/>
            </a:pPr>
            <a:r>
              <a:rPr lang="en" sz="1600" b="1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FREE</a:t>
            </a:r>
            <a:endParaRPr sz="1600" b="1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solidFill>
                <a:srgbClr val="351C75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351C75"/>
                </a:solidFill>
              </a:rPr>
              <a:t> </a:t>
            </a:r>
            <a:endParaRPr dirty="0">
              <a:solidFill>
                <a:srgbClr val="351C75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l="29706" t="21202" r="31942" b="7577"/>
          <a:stretch/>
        </p:blipFill>
        <p:spPr>
          <a:xfrm>
            <a:off x="4565345" y="128040"/>
            <a:ext cx="4425298" cy="502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988" y="3800475"/>
            <a:ext cx="73342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5775" y="3721100"/>
            <a:ext cx="1562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475" y="4410063"/>
            <a:ext cx="161925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74450" y="4495788"/>
            <a:ext cx="6667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05913" y="4457688"/>
            <a:ext cx="140017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2360925" y="483370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30002962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FFD8429131A4E96CC84417E693C27" ma:contentTypeVersion="1" ma:contentTypeDescription="Create a new document." ma:contentTypeScope="" ma:versionID="4ac77749d4835291d0823331e78ea355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5cbf8f37-74aa-4966-a3b9-9f55561acf5d" targetNamespace="http://schemas.microsoft.com/office/2006/metadata/properties" ma:root="true" ma:fieldsID="db1668d93fead4812d065eee4ac9947f" ns1:_="" ns2:_="" ns3:_="">
    <xsd:import namespace="http://schemas.microsoft.com/sharepoint/v3"/>
    <xsd:import namespace="1d496aed-39d0-4758-b3cf-4e4773287716"/>
    <xsd:import namespace="5cbf8f37-74aa-4966-a3b9-9f55561acf5d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f8f37-74aa-4966-a3b9-9f55561acf5d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f7d14946-bfab-498a-b7fc-f00a9f3e8763}" ma:internalName="Page1" ma:web="48293806-c377-4e8e-8d6f-5fd625405943">
      <xsd:simpleType>
        <xsd:restriction base="dms:Lookup"/>
      </xsd:simpleType>
    </xsd:element>
    <xsd:element name="Page_x0020_SubHeader" ma:index="13" nillable="true" ma:displayName="Page SubHeader" ma:internalName="Page_x0020_SubHeader1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4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ublishingStartDate xmlns="http://schemas.microsoft.com/sharepoint/v3" xsi:nil="true"/>
    <Page_x0020_SubHeader xmlns="5cbf8f37-74aa-4966-a3b9-9f55561acf5d" xsi:nil="true"/>
    <Page xmlns="5cbf8f37-74aa-4966-a3b9-9f55561acf5d" xsi:nil="true"/>
  </documentManagement>
</p:properties>
</file>

<file path=customXml/itemProps1.xml><?xml version="1.0" encoding="utf-8"?>
<ds:datastoreItem xmlns:ds="http://schemas.openxmlformats.org/officeDocument/2006/customXml" ds:itemID="{D1A79878-7831-4636-BFF6-B75B913E336D}"/>
</file>

<file path=customXml/itemProps2.xml><?xml version="1.0" encoding="utf-8"?>
<ds:datastoreItem xmlns:ds="http://schemas.openxmlformats.org/officeDocument/2006/customXml" ds:itemID="{FF88A70F-6E08-421E-B0BA-645E027F21C8}"/>
</file>

<file path=customXml/itemProps3.xml><?xml version="1.0" encoding="utf-8"?>
<ds:datastoreItem xmlns:ds="http://schemas.openxmlformats.org/officeDocument/2006/customXml" ds:itemID="{3491C62D-D094-41FD-80C0-6D27AB9C9AC1}"/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681</TotalTime>
  <Words>737</Words>
  <Application>Microsoft Office PowerPoint</Application>
  <PresentationFormat>On-screen Show (16:9)</PresentationFormat>
  <Paragraphs>161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Cambria</vt:lpstr>
      <vt:lpstr>Merriweather</vt:lpstr>
      <vt:lpstr>Trebuchet MS</vt:lpstr>
      <vt:lpstr>Tahoma</vt:lpstr>
      <vt:lpstr>Roboto</vt:lpstr>
      <vt:lpstr>Arial</vt:lpstr>
      <vt:lpstr>Wingdings 2</vt:lpstr>
      <vt:lpstr>Revolution</vt:lpstr>
      <vt:lpstr>     Capacity Connectors</vt:lpstr>
      <vt:lpstr>PowerPoint Presentation</vt:lpstr>
      <vt:lpstr>FOCUS ON SUICIDE PREVENTION</vt:lpstr>
      <vt:lpstr>Challenges</vt:lpstr>
      <vt:lpstr>Who is Responsible for Screening</vt:lpstr>
      <vt:lpstr>PowerPoint Presentation</vt:lpstr>
      <vt:lpstr>Medical Clearance</vt:lpstr>
      <vt:lpstr>MEDICAL CLEARANCE</vt:lpstr>
      <vt:lpstr>      Columbia SuicideRating Scale</vt:lpstr>
      <vt:lpstr>Guidelines for Triage</vt:lpstr>
      <vt:lpstr>Parent Conference Summary Form </vt:lpstr>
      <vt:lpstr>Community Counseling Resource List</vt:lpstr>
      <vt:lpstr>PowerPoint Presentation</vt:lpstr>
      <vt:lpstr>PowerPoint Presentation</vt:lpstr>
      <vt:lpstr>PowerPoint Presentation</vt:lpstr>
      <vt:lpstr>Student Safety Plans</vt:lpstr>
      <vt:lpstr>Self Harm Threat Log</vt:lpstr>
      <vt:lpstr>What’s next</vt:lpstr>
      <vt:lpstr>Building Capacity creates HOPE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TROUP COUNTY SCHOOL SYSTEM</dc:title>
  <dc:creator>Hill, Kathryn J.</dc:creator>
  <cp:lastModifiedBy>Jeffrey Hodges</cp:lastModifiedBy>
  <cp:revision>47</cp:revision>
  <dcterms:modified xsi:type="dcterms:W3CDTF">2019-03-19T13:30:41Z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0x010100566FFD8429131A4E96CC84417E693C27</vt:lpwstr>
  </property>
  <property fmtid="{D5CDD505-2E9C-101B-9397-08002B2CF9AE}" pid="3" name="Page">
    <vt:lpwstr>36</vt:lpwstr>
  </property>
  <property fmtid="{D5CDD505-2E9C-101B-9397-08002B2CF9AE}" pid="4" name="Order">
    <vt:r8>27500</vt:r8>
  </property>
  <property fmtid="{D5CDD505-2E9C-101B-9397-08002B2CF9AE}" pid="5" name="TemplateUrl">
    <vt:lpwstr/>
  </property>
  <property fmtid="{D5CDD505-2E9C-101B-9397-08002B2CF9AE}" pid="6" name="Page SubHeader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Page0">
    <vt:lpwstr>36</vt:lpwstr>
  </property>
</Properties>
</file>