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707" r:id="rId3"/>
    <p:sldId id="332" r:id="rId4"/>
    <p:sldId id="335" r:id="rId5"/>
    <p:sldId id="352" r:id="rId6"/>
    <p:sldId id="353" r:id="rId7"/>
    <p:sldId id="831" r:id="rId8"/>
    <p:sldId id="696" r:id="rId9"/>
    <p:sldId id="840" r:id="rId10"/>
    <p:sldId id="336" r:id="rId11"/>
    <p:sldId id="522" r:id="rId12"/>
    <p:sldId id="708" r:id="rId13"/>
    <p:sldId id="823" r:id="rId14"/>
    <p:sldId id="836" r:id="rId15"/>
    <p:sldId id="837" r:id="rId16"/>
    <p:sldId id="711" r:id="rId17"/>
    <p:sldId id="838" r:id="rId18"/>
    <p:sldId id="839" r:id="rId19"/>
    <p:sldId id="712" r:id="rId20"/>
    <p:sldId id="835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1"/>
    <p:restoredTop sz="65409" autoAdjust="0"/>
  </p:normalViewPr>
  <p:slideViewPr>
    <p:cSldViewPr snapToGrid="0" snapToObjects="1">
      <p:cViewPr varScale="1">
        <p:scale>
          <a:sx n="44" d="100"/>
          <a:sy n="44" d="100"/>
        </p:scale>
        <p:origin x="1995" y="24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3E1EEF-FDFF-7444-B3C6-372644C1675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059973-4CB1-F846-8BE1-FDF58E6F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79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370B09-0D37-F74C-B5AA-6289C969E46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C42E63-CFD2-EF42-A373-BECDD78E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2E63-CFD2-EF42-A373-BECDD78E91E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1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1473C-63D9-4B89-89A8-968E2E1ECF9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6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1473C-63D9-4B89-89A8-968E2E1ECF9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8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970F5-ADAB-4E1C-A52F-0ED44C388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67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970F5-ADAB-4E1C-A52F-0ED44C388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74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369FCA36-19FD-4256-B14C-182D470ED5ED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395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9FCA36-19FD-4256-B14C-182D470ED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933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9FCA36-19FD-4256-B14C-182D470ED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538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B2C970F5-ADAB-4E1C-A52F-0ED44C3880C6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24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885BB4-9631-AF4A-8EC1-2E0C1DA66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0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1A0F5F5-7A22-0E4F-86CB-AA5C2C42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214147"/>
            <a:ext cx="7820025" cy="70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8063D9-160F-CB41-AF3A-CA109B3FC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4823" y="214147"/>
            <a:ext cx="752475" cy="297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5BB4-9631-AF4A-8EC1-2E0C1DA665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4D963D-0CD0-3142-A159-685AC8DCEE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0500" y="1028700"/>
            <a:ext cx="8686800" cy="484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184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406900"/>
            <a:ext cx="86487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2906713"/>
            <a:ext cx="86487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885BB4-9631-AF4A-8EC1-2E0C1DA66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1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498" y="1028700"/>
            <a:ext cx="4190997" cy="4676775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28700"/>
            <a:ext cx="4190997" cy="46767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3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6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2048E-765A-4B40-B3AF-2440F93F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09F19E-CF5A-4EE8-BAA5-064CBFBB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190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1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485" y="4205104"/>
            <a:ext cx="7450394" cy="1143000"/>
          </a:xfrm>
        </p:spPr>
        <p:txBody>
          <a:bodyPr/>
          <a:lstStyle>
            <a:lvl1pPr algn="ctr">
              <a:defRPr>
                <a:solidFill>
                  <a:srgbClr val="005A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4885BB4-9631-AF4A-8EC1-2E0C1DA66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3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4E4C15-F1F6-4FDC-B6FB-5499084E9E7F}" type="datetimeFigureOut">
              <a:rPr lang="en-US" smtClean="0">
                <a:solidFill>
                  <a:srgbClr val="990000"/>
                </a:solidFill>
              </a:rPr>
              <a:pPr/>
              <a:t>5/19/2020</a:t>
            </a:fld>
            <a:endParaRPr lang="en-US">
              <a:solidFill>
                <a:srgbClr val="99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4D1B55-2F3C-4297-98A1-2D902DA9E55B}" type="slidenum">
              <a:rPr lang="en-US" smtClean="0">
                <a:solidFill>
                  <a:srgbClr val="990000"/>
                </a:solidFill>
              </a:rPr>
              <a:pPr/>
              <a:t>‹#›</a:t>
            </a:fld>
            <a:endParaRPr lang="en-US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3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99" y="214147"/>
            <a:ext cx="7820025" cy="70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99" y="1028700"/>
            <a:ext cx="8686799" cy="477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24823" y="214147"/>
            <a:ext cx="752475" cy="297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5BB4-9631-AF4A-8EC1-2E0C1DA6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96" y="4647265"/>
            <a:ext cx="8776434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2000" cap="none" dirty="0">
                <a:solidFill>
                  <a:schemeClr val="tx2"/>
                </a:solidFill>
                <a:latin typeface="+mn-lt"/>
              </a:rPr>
              <a:t>David J Schonfeld, MD, FAAP</a:t>
            </a:r>
            <a:br>
              <a:rPr lang="en-US" sz="2000" cap="none" dirty="0">
                <a:solidFill>
                  <a:schemeClr val="tx2"/>
                </a:solidFill>
                <a:latin typeface="+mn-lt"/>
              </a:rPr>
            </a:br>
            <a:r>
              <a:rPr lang="en-US" sz="2000" cap="none" dirty="0">
                <a:solidFill>
                  <a:schemeClr val="tx2"/>
                </a:solidFill>
                <a:latin typeface="+mn-lt"/>
              </a:rPr>
              <a:t>Director, National Center For School Crisis And Bereavement</a:t>
            </a:r>
            <a:br>
              <a:rPr lang="en-US" sz="2000" cap="none" dirty="0">
                <a:solidFill>
                  <a:schemeClr val="tx2"/>
                </a:solidFill>
                <a:latin typeface="+mn-lt"/>
              </a:rPr>
            </a:br>
            <a:r>
              <a:rPr lang="en-US" sz="2000" cap="none" dirty="0">
                <a:solidFill>
                  <a:schemeClr val="tx2"/>
                </a:solidFill>
                <a:latin typeface="+mn-lt"/>
              </a:rPr>
              <a:t>Children’s Hospital Los Angeles</a:t>
            </a:r>
            <a:endParaRPr lang="en-US" cap="none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22313" y="3398404"/>
            <a:ext cx="7772400" cy="1079446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5A97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7A1C5-A954-4321-BD02-ACA0068E4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140" y="2583932"/>
            <a:ext cx="6408745" cy="1970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67C64B-C421-49CD-8C95-D8B877BDC23D}"/>
              </a:ext>
            </a:extLst>
          </p:cNvPr>
          <p:cNvSpPr txBox="1"/>
          <p:nvPr/>
        </p:nvSpPr>
        <p:spPr>
          <a:xfrm>
            <a:off x="0" y="150513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When School Starts Back: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Supporting grieving students during a pandemic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9A83F-6C83-4578-B3D2-8AFC39D2E1D2}"/>
              </a:ext>
            </a:extLst>
          </p:cNvPr>
          <p:cNvSpPr txBox="1"/>
          <p:nvPr/>
        </p:nvSpPr>
        <p:spPr>
          <a:xfrm>
            <a:off x="765315" y="5804084"/>
            <a:ext cx="7686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schonfel@usc.edu</a:t>
            </a:r>
          </a:p>
          <a:p>
            <a:pPr algn="ctr"/>
            <a:r>
              <a:rPr lang="en-US" dirty="0"/>
              <a:t>SchoolCrisisCenter.org | GrievingStudents.org</a:t>
            </a:r>
          </a:p>
          <a:p>
            <a:pPr algn="ctr"/>
            <a:r>
              <a:rPr lang="en-US" dirty="0"/>
              <a:t>1-877-536-NCSCB (1-877-536-2722)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E7C40-0071-48BE-B245-24C9E0745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140" y="236815"/>
            <a:ext cx="6293554" cy="11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96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Children’s guilt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children tend to be: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Egocentric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limited understanding of cause of death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Magical thinking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in guilt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Reassure children of lack of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07872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140646"/>
            <a:ext cx="7820025" cy="706275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Academic accommodations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0500" y="830737"/>
            <a:ext cx="8686800" cy="48482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common for students to experience temporary academic challenges after a death; pre-existing learning challenges often become worse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academic support proactively – don’t wait for academic challenges to become academic failure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an assignment, e.g.,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student to work with a partner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 formal research paper into more engaging assignment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focus or timing of lesson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Reschedule or adapt tests</a:t>
            </a:r>
          </a:p>
        </p:txBody>
      </p:sp>
    </p:spTree>
    <p:extLst>
      <p:ext uri="{BB962C8B-B14F-4D97-AF65-F5344CB8AC3E}">
        <p14:creationId xmlns:p14="http://schemas.microsoft.com/office/powerpoint/2010/main" val="312752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Helpful responses to a grief trigger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safe space or an adult the student can talk to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procedures for the student to obtain support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student call a parent or family member if necessary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permission and encouragement to see school nurse, counselor, or social worker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private time with teacher to talk about feelings</a:t>
            </a:r>
          </a:p>
        </p:txBody>
      </p:sp>
    </p:spTree>
    <p:extLst>
      <p:ext uri="{BB962C8B-B14F-4D97-AF65-F5344CB8AC3E}">
        <p14:creationId xmlns:p14="http://schemas.microsoft.com/office/powerpoint/2010/main" val="273667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Grief during a pandemic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190499" y="1028700"/>
            <a:ext cx="8789727" cy="486713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 death, children often concerned about the health of themselves or others close to them</a:t>
            </a:r>
          </a:p>
          <a:p>
            <a:pPr lvl="1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to help children deal with fears/concerns about the pandemic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distancing/school closure increase social isolation; makes it difficult to provide support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losses become even more of an issue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members may be overwhelmed by the pandemic in addition to their own grief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grief may not be related to death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grieving students can be difficult in the best of times; this is not the best of times</a:t>
            </a:r>
          </a:p>
          <a:p>
            <a:pPr lvl="0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527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76" y="1707053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Coalition to Support Grieving Students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384223" y="320040"/>
            <a:ext cx="5759777" cy="6537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American Federation of School Administrators (AFSA)</a:t>
            </a:r>
          </a:p>
          <a:p>
            <a:pPr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American Federation of Teachers (AFT)</a:t>
            </a:r>
          </a:p>
          <a:p>
            <a:pPr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American School Counselors Association (ASCA)</a:t>
            </a:r>
          </a:p>
          <a:p>
            <a:pPr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National Association of Elementary School Principals (NAESP)</a:t>
            </a:r>
          </a:p>
          <a:p>
            <a:pPr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National Association of Secondary School Principals (NASSP) </a:t>
            </a:r>
          </a:p>
          <a:p>
            <a:pPr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National Association of School Nurses (NASN)</a:t>
            </a:r>
          </a:p>
          <a:p>
            <a:pPr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National Association of School Psychologists (NASP) </a:t>
            </a:r>
          </a:p>
          <a:p>
            <a:pPr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National Education Association (NEA) </a:t>
            </a:r>
          </a:p>
          <a:p>
            <a:pPr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School Social Workers Association of America (SSWAA) </a:t>
            </a:r>
          </a:p>
          <a:p>
            <a:pPr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cs typeface="+mn-cs"/>
              </a:rPr>
              <a:t>School Superintendents Association (AASA)</a:t>
            </a:r>
          </a:p>
          <a:p>
            <a:pPr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ABE1CA83-3B38-4047-96AD-720FD3FA9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3" y="320040"/>
            <a:ext cx="2530725" cy="17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8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Supporting Organizational Members</a:t>
            </a:r>
          </a:p>
        </p:txBody>
      </p:sp>
      <p:pic>
        <p:nvPicPr>
          <p:cNvPr id="7" name="Content Placeholder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2BE0F9B-10D7-4A14-8D01-4D263A4E163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90499" y="904257"/>
            <a:ext cx="8763001" cy="5141821"/>
          </a:xfrm>
        </p:spPr>
      </p:pic>
    </p:spTree>
    <p:extLst>
      <p:ext uri="{BB962C8B-B14F-4D97-AF65-F5344CB8AC3E}">
        <p14:creationId xmlns:p14="http://schemas.microsoft.com/office/powerpoint/2010/main" val="1311803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+mn-lt"/>
                <a:cs typeface="Arial" panose="020B0604020202020204" pitchFamily="34" charset="0"/>
              </a:rPr>
              <a:t>www.grievingstudents.org</a:t>
            </a:r>
          </a:p>
        </p:txBody>
      </p:sp>
      <p:pic>
        <p:nvPicPr>
          <p:cNvPr id="2050" name="Picture 2" descr="C:\Users\David\AppData\Local\Microsoft\Windows\Temporary Internet Files\Content.Outlook\H7GNI9XQ\CSGS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5"/>
          <a:stretch/>
        </p:blipFill>
        <p:spPr bwMode="auto">
          <a:xfrm>
            <a:off x="1022676" y="857308"/>
            <a:ext cx="7131512" cy="5143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150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Modules Placed into Six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section contains 2-4 video modules; each video is accompanied by handout that summarizes major points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 and Support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and Cultural Considerations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Considerations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 and Triggers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Preparation and Self-Care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and Other 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409201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Modules (e.g., police or military deaths)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Documents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guidelines developed by the NCSCB on how to respond to the death of a student or staff, from all causes or from suicide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module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and school staff booklets</a:t>
            </a:r>
            <a:endParaRPr lang="en-US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Resources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0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8276" y="1646849"/>
            <a:ext cx="3927447" cy="4347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E2F1DE0-72D6-4D20-84E9-69684418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16" y="496952"/>
            <a:ext cx="7820025" cy="70627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www.grievingstudents.org</a:t>
            </a:r>
            <a:br>
              <a:rPr lang="en-US" sz="3200" b="1" dirty="0">
                <a:latin typeface="+mn-lt"/>
                <a:cs typeface="Arial" panose="020B0604020202020204" pitchFamily="34" charset="0"/>
              </a:rPr>
            </a:br>
            <a:endParaRPr lang="en-US" sz="3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76C031-9B16-4D28-9589-61953D57345B}"/>
              </a:ext>
            </a:extLst>
          </p:cNvPr>
          <p:cNvSpPr txBox="1">
            <a:spLocks/>
          </p:cNvSpPr>
          <p:nvPr/>
        </p:nvSpPr>
        <p:spPr>
          <a:xfrm>
            <a:off x="457200" y="959427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j-ea"/>
                <a:cs typeface="Arial" panose="020B0604020202020204" pitchFamily="34" charset="0"/>
              </a:rPr>
              <a:t>Order Free Materials (download)</a:t>
            </a:r>
          </a:p>
        </p:txBody>
      </p:sp>
    </p:spTree>
    <p:extLst>
      <p:ext uri="{BB962C8B-B14F-4D97-AF65-F5344CB8AC3E}">
        <p14:creationId xmlns:p14="http://schemas.microsoft.com/office/powerpoint/2010/main" val="379775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Extract 13">
            <a:extLst>
              <a:ext uri="{FF2B5EF4-FFF2-40B4-BE49-F238E27FC236}">
                <a16:creationId xmlns:a16="http://schemas.microsoft.com/office/drawing/2014/main" id="{C65458D3-B234-4052-A4FE-5C2CA0CA80CB}"/>
              </a:ext>
            </a:extLst>
          </p:cNvPr>
          <p:cNvSpPr/>
          <p:nvPr/>
        </p:nvSpPr>
        <p:spPr>
          <a:xfrm>
            <a:off x="407365" y="1021983"/>
            <a:ext cx="4686570" cy="4243089"/>
          </a:xfrm>
          <a:prstGeom prst="flowChartExtract">
            <a:avLst/>
          </a:prstGeom>
          <a:solidFill>
            <a:srgbClr val="EEC100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449E82-F7E1-42E7-9762-A24BF01F4DE6}"/>
              </a:ext>
            </a:extLst>
          </p:cNvPr>
          <p:cNvSpPr/>
          <p:nvPr/>
        </p:nvSpPr>
        <p:spPr>
          <a:xfrm>
            <a:off x="1620787" y="1812649"/>
            <a:ext cx="2283834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classroom educators have </a:t>
            </a:r>
            <a:r>
              <a:rPr lang="en-US" sz="2000" b="1" dirty="0">
                <a:solidFill>
                  <a:schemeClr val="bg1"/>
                </a:solidFill>
                <a:latin typeface="Cubano Sharp" panose="00000500000000000000" pitchFamily="50" charset="0"/>
                <a:cs typeface="Arial" panose="020B0604020202020204" pitchFamily="34" charset="0"/>
              </a:rPr>
              <a:t>never received any training </a:t>
            </a:r>
            <a:br>
              <a:rPr lang="en-US" sz="2000" b="1" dirty="0">
                <a:solidFill>
                  <a:schemeClr val="bg1"/>
                </a:solidFill>
                <a:latin typeface="Cubano Sharp" panose="00000500000000000000" pitchFamily="50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how to support a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grieving student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E9591-B48E-47B8-B12C-5E8EE8D8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Loss is Common in the Lives of Children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7A8253-4344-4E9D-A612-38E0A3101E6A}"/>
              </a:ext>
            </a:extLst>
          </p:cNvPr>
          <p:cNvSpPr/>
          <p:nvPr/>
        </p:nvSpPr>
        <p:spPr>
          <a:xfrm>
            <a:off x="4063876" y="2865647"/>
            <a:ext cx="4424657" cy="3532273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3C806-BC9B-4182-ABF0-D6CB75E3E4A6}"/>
              </a:ext>
            </a:extLst>
          </p:cNvPr>
          <p:cNvSpPr/>
          <p:nvPr/>
        </p:nvSpPr>
        <p:spPr>
          <a:xfrm>
            <a:off x="4307644" y="3211854"/>
            <a:ext cx="3917625" cy="285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 majority of children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the </a:t>
            </a:r>
            <a:r>
              <a:rPr lang="en-US" sz="2000" b="1" dirty="0">
                <a:solidFill>
                  <a:schemeClr val="bg1"/>
                </a:solidFill>
                <a:latin typeface="Cubano Sharp" panose="00000500000000000000" pitchFamily="50" charset="0"/>
                <a:cs typeface="Arial" panose="020B0604020202020204" pitchFamily="34" charset="0"/>
              </a:rPr>
              <a:t>death of </a:t>
            </a:r>
            <a:br>
              <a:rPr lang="en-US" sz="2000" b="1" dirty="0">
                <a:solidFill>
                  <a:schemeClr val="bg1"/>
                </a:solidFill>
                <a:latin typeface="Cubano Sharp" panose="00000500000000000000" pitchFamily="50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ubano Sharp" panose="00000500000000000000" pitchFamily="50" charset="0"/>
                <a:cs typeface="Arial" panose="020B0604020202020204" pitchFamily="34" charset="0"/>
              </a:rPr>
              <a:t>a family member</a:t>
            </a:r>
            <a:r>
              <a:rPr lang="en-US" sz="2000" dirty="0">
                <a:solidFill>
                  <a:schemeClr val="bg1"/>
                </a:solidFill>
                <a:latin typeface="Cubano Sharp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 by the time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complete high school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FE6EB8-8507-40B7-A679-9A78BF336957}"/>
              </a:ext>
            </a:extLst>
          </p:cNvPr>
          <p:cNvSpPr/>
          <p:nvPr/>
        </p:nvSpPr>
        <p:spPr>
          <a:xfrm>
            <a:off x="4428989" y="3698578"/>
            <a:ext cx="3683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bolition" panose="00000500000000000000" pitchFamily="50" charset="0"/>
                <a:cs typeface="Arial" panose="020B0604020202020204" pitchFamily="34" charset="0"/>
              </a:rPr>
              <a:t>(9 of 10) </a:t>
            </a:r>
            <a:endParaRPr lang="en-US" sz="3600" dirty="0">
              <a:latin typeface="Abolition" panose="00000500000000000000" pitchFamily="50" charset="0"/>
            </a:endParaRP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5396B7C5-B61D-43D3-A32E-E782BC3E5FC6}"/>
              </a:ext>
            </a:extLst>
          </p:cNvPr>
          <p:cNvSpPr/>
          <p:nvPr/>
        </p:nvSpPr>
        <p:spPr>
          <a:xfrm>
            <a:off x="4286245" y="1095613"/>
            <a:ext cx="3917625" cy="2231867"/>
          </a:xfrm>
          <a:prstGeom prst="downArrowCallout">
            <a:avLst/>
          </a:prstGeom>
          <a:solidFill>
            <a:srgbClr val="990000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E62529-055A-496B-812E-5652970432A8}"/>
              </a:ext>
            </a:extLst>
          </p:cNvPr>
          <p:cNvSpPr/>
          <p:nvPr/>
        </p:nvSpPr>
        <p:spPr>
          <a:xfrm>
            <a:off x="4316042" y="1079800"/>
            <a:ext cx="3858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bolition" panose="00000500000000000000" pitchFamily="50" charset="0"/>
                <a:cs typeface="Arial" panose="020B0604020202020204" pitchFamily="34" charset="0"/>
              </a:rPr>
              <a:t>5%</a:t>
            </a:r>
            <a:endParaRPr lang="en-US" sz="4000" dirty="0">
              <a:latin typeface="Abolition" panose="000005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FA5303-6F96-4919-B264-C80ED55436B7}"/>
              </a:ext>
            </a:extLst>
          </p:cNvPr>
          <p:cNvSpPr/>
          <p:nvPr/>
        </p:nvSpPr>
        <p:spPr>
          <a:xfrm>
            <a:off x="4291118" y="1583671"/>
            <a:ext cx="3917625" cy="906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children experience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Cubano Sharp" panose="00000500000000000000" pitchFamily="50" charset="0"/>
                <a:cs typeface="Arial" panose="020B0604020202020204" pitchFamily="34" charset="0"/>
              </a:rPr>
              <a:t>death of parent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392FB9-D55F-438D-B2CC-E5B43BB04D5B}"/>
              </a:ext>
            </a:extLst>
          </p:cNvPr>
          <p:cNvSpPr/>
          <p:nvPr/>
        </p:nvSpPr>
        <p:spPr>
          <a:xfrm>
            <a:off x="860203" y="1729034"/>
            <a:ext cx="38580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bolition" panose="00000500000000000000" pitchFamily="50" charset="0"/>
                <a:cs typeface="Arial" panose="020B0604020202020204" pitchFamily="34" charset="0"/>
              </a:rPr>
              <a:t>93%</a:t>
            </a:r>
            <a:endParaRPr lang="en-US" sz="4400" dirty="0">
              <a:latin typeface="Aboliti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3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8113" y="799406"/>
            <a:ext cx="7820025" cy="706275"/>
          </a:xfrm>
        </p:spPr>
        <p:txBody>
          <a:bodyPr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For further information about NCSCB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visit us, call us, like us, </a:t>
            </a:r>
            <a:r>
              <a:rPr lang="en-US" sz="2800">
                <a:latin typeface="Arial" pitchFamily="34" charset="0"/>
                <a:cs typeface="Arial" pitchFamily="34" charset="0"/>
              </a:rPr>
              <a:t>share us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br>
              <a:rPr lang="en-US" sz="2800" dirty="0"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135" y="2985575"/>
            <a:ext cx="9268037" cy="3036896"/>
            <a:chOff x="494720" y="3172536"/>
            <a:chExt cx="8645028" cy="1877472"/>
          </a:xfrm>
        </p:grpSpPr>
        <p:grpSp>
          <p:nvGrpSpPr>
            <p:cNvPr id="12" name="Group 11"/>
            <p:cNvGrpSpPr/>
            <p:nvPr/>
          </p:nvGrpSpPr>
          <p:grpSpPr>
            <a:xfrm>
              <a:off x="494720" y="3711026"/>
              <a:ext cx="8645028" cy="1338982"/>
              <a:chOff x="479978" y="3711026"/>
              <a:chExt cx="7194215" cy="133898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79978" y="4155531"/>
                <a:ext cx="7194215" cy="894477"/>
                <a:chOff x="529297" y="2429473"/>
                <a:chExt cx="7194215" cy="894477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75B48F8E-DC8A-4671-8715-66A2296A03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5197" y="2953380"/>
                  <a:ext cx="252783" cy="328613"/>
                </a:xfrm>
                <a:prstGeom prst="rect">
                  <a:avLst/>
                </a:prstGeom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525139FC-79F1-4DA7-BF7C-BAAE4B220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9297" y="2429473"/>
                  <a:ext cx="528761" cy="444888"/>
                </a:xfrm>
                <a:prstGeom prst="rect">
                  <a:avLst/>
                </a:prstGeom>
              </p:spPr>
            </p:pic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18314" y="2537445"/>
                  <a:ext cx="4800600" cy="323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8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@</a:t>
                  </a:r>
                  <a:r>
                    <a:rPr lang="en-US" sz="2800" dirty="0" err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schoolcrisisorg</a:t>
                  </a:r>
                  <a:endPara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27478" y="3000485"/>
                  <a:ext cx="6596034" cy="323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en-US" sz="28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National Center for School Crisis and Bereavement</a:t>
                  </a:r>
                </a:p>
              </p:txBody>
            </p:sp>
          </p:grpSp>
          <p:pic>
            <p:nvPicPr>
              <p:cNvPr id="11" name="Picture 10" descr="icon-monitor.jp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1243" y="3711026"/>
                <a:ext cx="254629" cy="387594"/>
              </a:xfrm>
              <a:prstGeom prst="rect">
                <a:avLst/>
              </a:prstGeom>
            </p:spPr>
          </p:pic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1068995" y="3739710"/>
                <a:ext cx="6458848" cy="285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457200"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www.SchoolCrisisCenter.org |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info@schoolcrisiscenter.org</a:t>
                </a:r>
                <a:endPara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" name="Picture 15" descr="images-1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059" y="3172536"/>
              <a:ext cx="260715" cy="363629"/>
            </a:xfrm>
            <a:prstGeom prst="rect">
              <a:avLst/>
            </a:prstGeom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1202520" y="3206875"/>
              <a:ext cx="5768708" cy="323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457200">
                <a:spcBef>
                  <a:spcPct val="5000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1-888-53-NCSCB (1-888-536-2722)</a:t>
              </a:r>
            </a:p>
          </p:txBody>
        </p:sp>
      </p:grp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CBECFC-5E91-42C9-A396-0273755C2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165" y="1301459"/>
            <a:ext cx="7792430" cy="14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0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Children may not appear to be grieving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may communicate death is not discussed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may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yet understand what has happened or its implications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overwhelmed by feelings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grief indirectly through behavior or play</a:t>
            </a:r>
          </a:p>
        </p:txBody>
      </p:sp>
    </p:spTree>
    <p:extLst>
      <p:ext uri="{BB962C8B-B14F-4D97-AF65-F5344CB8AC3E}">
        <p14:creationId xmlns:p14="http://schemas.microsoft.com/office/powerpoint/2010/main" val="165851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Being with someone in distress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try to “cheer up” survivors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encourage to be strong or cover emotions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feelings and demonstrate empathy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statements such as:  “I know exactly what you are going through” (you can’t), “You must be angry” (don’t tell person how to feel), “Both my parents died when I was your age” (don’t compete for sympathy)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child/family to be upset while suspending judgment – intervene only when safety/health is concern</a:t>
            </a:r>
          </a:p>
        </p:txBody>
      </p:sp>
    </p:spTree>
    <p:extLst>
      <p:ext uri="{BB962C8B-B14F-4D97-AF65-F5344CB8AC3E}">
        <p14:creationId xmlns:p14="http://schemas.microsoft.com/office/powerpoint/2010/main" val="352575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Addressing cultural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people are worried they will say or do the wrong thing because they feel ill informed about another culture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there are differences in cultural practices, the fundamental experience of grief is universal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recognize that there is a range of ways to experience and express grief, we can explore ways to bridge cultural differences in order to help grieving children and families</a:t>
            </a:r>
          </a:p>
        </p:txBody>
      </p:sp>
    </p:spTree>
    <p:extLst>
      <p:ext uri="{BB962C8B-B14F-4D97-AF65-F5344CB8AC3E}">
        <p14:creationId xmlns:p14="http://schemas.microsoft.com/office/powerpoint/2010/main" val="69937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Supporting children of a different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questions when you are unsure what would be most helpful for a family or individual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 may result in stereotypes that cloud our perceptions and make us miss opportunities to be helpful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the family with an open mind and heart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families identify and communicate what is important to them about cultural practices; work with them to find solutions and compromises when realities require modifications in cultural practices</a:t>
            </a:r>
          </a:p>
        </p:txBody>
      </p:sp>
    </p:spTree>
    <p:extLst>
      <p:ext uri="{BB962C8B-B14F-4D97-AF65-F5344CB8AC3E}">
        <p14:creationId xmlns:p14="http://schemas.microsoft.com/office/powerpoint/2010/main" val="73010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DFE2D-B7D5-4B1D-95FC-AE519035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Initiating the conversation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7C446-1B5C-447E-8D15-B7AF687C4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F36F8-2008-4E41-8D02-E967339A00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Express concern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 genuine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Invite conversation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Listen and observe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Limit personal sharing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Offer practical advice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Offer reassurance without minimizing concerns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Maintain contact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4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254352"/>
            <a:ext cx="8305800" cy="3657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children want to help friends, yet often have limited experience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make insensitive comments, ask repetitive or detailed questions, or tease grieving peer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of children ages 6-15 who experienced death of parent: 20% “experienced direct, raw taunting about their loss”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Educators can help students develop skills to support a peer who is grieving</a:t>
            </a:r>
          </a:p>
        </p:txBody>
      </p:sp>
      <p:sp>
        <p:nvSpPr>
          <p:cNvPr id="95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7772400" cy="884238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Peer support</a:t>
            </a:r>
          </a:p>
        </p:txBody>
      </p:sp>
    </p:spTree>
    <p:extLst>
      <p:ext uri="{BB962C8B-B14F-4D97-AF65-F5344CB8AC3E}">
        <p14:creationId xmlns:p14="http://schemas.microsoft.com/office/powerpoint/2010/main" val="28246693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DFE2D-B7D5-4B1D-95FC-AE519035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Initiating the conversation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7C446-1B5C-447E-8D15-B7AF687C4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F36F8-2008-4E41-8D02-E967339A00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Express concern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Be genuine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Invite conversation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Listen and observe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Limit personal sharing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Offer practical advice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Offer reassurance without minimizing concerns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Maintain contact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68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6FFD8429131A4E96CC84417E693C27" ma:contentTypeVersion="1" ma:contentTypeDescription="Create a new document." ma:contentTypeScope="" ma:versionID="4ac77749d4835291d0823331e78ea355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5cbf8f37-74aa-4966-a3b9-9f55561acf5d" targetNamespace="http://schemas.microsoft.com/office/2006/metadata/properties" ma:root="true" ma:fieldsID="db1668d93fead4812d065eee4ac9947f" ns1:_="" ns2:_="" ns3:_="">
    <xsd:import namespace="http://schemas.microsoft.com/sharepoint/v3"/>
    <xsd:import namespace="1d496aed-39d0-4758-b3cf-4e4773287716"/>
    <xsd:import namespace="5cbf8f37-74aa-4966-a3b9-9f55561acf5d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f8f37-74aa-4966-a3b9-9f55561acf5d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f7d14946-bfab-498a-b7fc-f00a9f3e8763}" ma:internalName="Page1" ma:web="48293806-c377-4e8e-8d6f-5fd625405943">
      <xsd:simpleType>
        <xsd:restriction base="dms:Lookup"/>
      </xsd:simpleType>
    </xsd:element>
    <xsd:element name="Page_x0020_SubHeader" ma:index="13" nillable="true" ma:displayName="Page SubHeader" ma:internalName="Page_x0020_SubHeader1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4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ge_x0020_SubHeader xmlns="5cbf8f37-74aa-4966-a3b9-9f55561acf5d" xsi:nil="true"/>
    <TaxCatchAll xmlns="1d496aed-39d0-4758-b3cf-4e4773287716"/>
    <PublishingExpirationDate xmlns="http://schemas.microsoft.com/sharepoint/v3" xsi:nil="true"/>
    <PublishingStartDate xmlns="http://schemas.microsoft.com/sharepoint/v3" xsi:nil="true"/>
    <Page xmlns="5cbf8f37-74aa-4966-a3b9-9f55561acf5d" xsi:nil="true"/>
  </documentManagement>
</p:properties>
</file>

<file path=customXml/itemProps1.xml><?xml version="1.0" encoding="utf-8"?>
<ds:datastoreItem xmlns:ds="http://schemas.openxmlformats.org/officeDocument/2006/customXml" ds:itemID="{6D53E536-F491-436E-A034-CF699AD45ADE}"/>
</file>

<file path=customXml/itemProps2.xml><?xml version="1.0" encoding="utf-8"?>
<ds:datastoreItem xmlns:ds="http://schemas.openxmlformats.org/officeDocument/2006/customXml" ds:itemID="{042618F9-954E-4036-A9B9-40697618967D}"/>
</file>

<file path=customXml/itemProps3.xml><?xml version="1.0" encoding="utf-8"?>
<ds:datastoreItem xmlns:ds="http://schemas.openxmlformats.org/officeDocument/2006/customXml" ds:itemID="{CF421CC2-5FC1-4FF2-9F6E-2D6914D4ADD4}"/>
</file>

<file path=docProps/app.xml><?xml version="1.0" encoding="utf-8"?>
<Properties xmlns="http://schemas.openxmlformats.org/officeDocument/2006/extended-properties" xmlns:vt="http://schemas.openxmlformats.org/officeDocument/2006/docPropsVTypes">
  <TotalTime>9040</TotalTime>
  <Words>1021</Words>
  <Application>Microsoft Office PowerPoint</Application>
  <PresentationFormat>On-screen Show (4:3)</PresentationFormat>
  <Paragraphs>134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Abolition</vt:lpstr>
      <vt:lpstr>Arial</vt:lpstr>
      <vt:lpstr>Calibri</vt:lpstr>
      <vt:lpstr>Cubano Sharp</vt:lpstr>
      <vt:lpstr>Trebuchet MS</vt:lpstr>
      <vt:lpstr>Office Theme</vt:lpstr>
      <vt:lpstr>David J Schonfeld, MD, FAAP Director, National Center For School Crisis And Bereavement Children’s Hospital Los Angeles</vt:lpstr>
      <vt:lpstr>Loss is Common in the Lives of Children</vt:lpstr>
      <vt:lpstr>Children may not appear to be grieving</vt:lpstr>
      <vt:lpstr>Being with someone in distress</vt:lpstr>
      <vt:lpstr>Addressing cultural diversity</vt:lpstr>
      <vt:lpstr>Supporting children of a different culture</vt:lpstr>
      <vt:lpstr>Initiating the conversation</vt:lpstr>
      <vt:lpstr>Peer support</vt:lpstr>
      <vt:lpstr>Initiating the conversation</vt:lpstr>
      <vt:lpstr>Children’s guilt</vt:lpstr>
      <vt:lpstr>Academic accommodations</vt:lpstr>
      <vt:lpstr>Helpful responses to a grief trigger</vt:lpstr>
      <vt:lpstr>Grief during a pandemic</vt:lpstr>
      <vt:lpstr>Coalition to Support Grieving Students</vt:lpstr>
      <vt:lpstr>Supporting Organizational Members</vt:lpstr>
      <vt:lpstr>www.grievingstudents.org</vt:lpstr>
      <vt:lpstr>Modules Placed into Six Sections</vt:lpstr>
      <vt:lpstr>Additional Resources</vt:lpstr>
      <vt:lpstr>www.grievingstudents.org </vt:lpstr>
      <vt:lpstr>For further information about NCSCB visit us, call us, like us, share us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 Schonfeld</dc:creator>
  <cp:lastModifiedBy>Jeffrey Hodges</cp:lastModifiedBy>
  <cp:revision>91</cp:revision>
  <cp:lastPrinted>2020-02-18T07:52:20Z</cp:lastPrinted>
  <dcterms:created xsi:type="dcterms:W3CDTF">2020-01-24T04:03:27Z</dcterms:created>
  <dcterms:modified xsi:type="dcterms:W3CDTF">2020-05-19T20:07:10Z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0x010100566FFD8429131A4E96CC84417E693C27</vt:lpwstr>
  </property>
</Properties>
</file>